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slides/slide94.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slides/slide102.xml" ContentType="application/vnd.openxmlformats-officedocument.presentationml.slide+xml"/>
  <Override PartName="/ppt/slideLayouts/slideLayout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s/slide99.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slides/slide107.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95.xml" ContentType="application/vnd.openxmlformats-officedocument.presentationml.slide+xml"/>
  <Override PartName="/ppt/slides/slide103.xml" ContentType="application/vnd.openxmlformats-officedocument.presentationml.slide+xml"/>
  <Override PartName="/ppt/slides/slide105.xml" ContentType="application/vnd.openxmlformats-officedocument.presentationml.slide+xml"/>
  <Override PartName="/ppt/slideLayouts/slideLayout7.xml" ContentType="application/vnd.openxmlformats-officedocument.presentationml.slideLayout+xml"/>
  <Default Extension="png" ContentType="image/png"/>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93.xml" ContentType="application/vnd.openxmlformats-officedocument.presentationml.slide+xml"/>
  <Override PartName="/ppt/slides/slide101.xml" ContentType="application/vnd.openxmlformats-officedocument.presentationml.slide+xml"/>
  <Override PartName="/ppt/slides/slide112.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s/slide80.xml" ContentType="application/vnd.openxmlformats-officedocument.presentationml.slide+xml"/>
  <Override PartName="/ppt/slides/slide82.xml" ContentType="application/vnd.openxmlformats-officedocument.presentationml.slide+xml"/>
  <Override PartName="/ppt/slides/slide91.xml" ContentType="application/vnd.openxmlformats-officedocument.presentationml.slide+xml"/>
  <Override PartName="/ppt/slides/slide110.xml" ContentType="application/vnd.openxmlformats-officedocument.presentationml.slide+xml"/>
  <Override PartName="/ppt/slideLayouts/slideLayout3.xml" ContentType="application/vnd.openxmlformats-officedocument.presentationml.slideLayout+xml"/>
  <Default Extension="jpeg" ContentType="image/jpeg"/>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Default Extension="vml" ContentType="application/vnd.openxmlformats-officedocument.vmlDrawing"/>
  <Override PartName="/ppt/slides/slide89.xml" ContentType="application/vnd.openxmlformats-officedocument.presentationml.slide+xml"/>
  <Override PartName="/ppt/slides/slide98.xml" ContentType="application/vnd.openxmlformats-officedocument.presentationml.slide+xml"/>
  <Override PartName="/ppt/slides/slide108.xml" ContentType="application/vnd.openxmlformats-officedocument.presentationml.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slides/slide87.xml" ContentType="application/vnd.openxmlformats-officedocument.presentationml.slide+xml"/>
  <Override PartName="/ppt/slides/slide96.xml" ContentType="application/vnd.openxmlformats-officedocument.presentationml.slide+xml"/>
  <Override PartName="/ppt/slides/slide106.xml" ContentType="application/vnd.openxmlformats-officedocument.presentationml.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s/slide104.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s/slide111.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s/slide100.xml" ContentType="application/vnd.openxmlformats-officedocument.presentationml.slide+xml"/>
  <Default Extension="wmf" ContentType="image/x-wmf"/>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slides/slide79.xml" ContentType="application/vnd.openxmlformats-officedocument.presentationml.slide+xml"/>
  <Override PartName="/ppt/slides/slide109.xml" ContentType="application/vnd.openxmlformats-officedocument.presentationml.slide+xml"/>
  <Override PartName="/ppt/slides/slide7.xml" ContentType="application/vnd.openxmlformats-officedocument.presentationml.slide+xml"/>
  <Override PartName="/ppt/slides/slide68.xml" ContentType="application/vnd.openxmlformats-officedocument.presentationml.slide+xml"/>
  <Override PartName="/ppt/slides/slide97.xml" ContentType="application/vnd.openxmlformats-officedocument.presentationml.slide+xml"/>
  <Override PartName="/ppt/slideLayouts/slideLayout9.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14"/>
  </p:notesMasterIdLst>
  <p:sldIdLst>
    <p:sldId id="256" r:id="rId2"/>
    <p:sldId id="257" r:id="rId3"/>
    <p:sldId id="258" r:id="rId4"/>
    <p:sldId id="261" r:id="rId5"/>
    <p:sldId id="263" r:id="rId6"/>
    <p:sldId id="260" r:id="rId7"/>
    <p:sldId id="262" r:id="rId8"/>
    <p:sldId id="259" r:id="rId9"/>
    <p:sldId id="272" r:id="rId10"/>
    <p:sldId id="271" r:id="rId11"/>
    <p:sldId id="358" r:id="rId12"/>
    <p:sldId id="357" r:id="rId13"/>
    <p:sldId id="270" r:id="rId14"/>
    <p:sldId id="269" r:id="rId15"/>
    <p:sldId id="268" r:id="rId16"/>
    <p:sldId id="267" r:id="rId17"/>
    <p:sldId id="266" r:id="rId18"/>
    <p:sldId id="278" r:id="rId19"/>
    <p:sldId id="273" r:id="rId20"/>
    <p:sldId id="274" r:id="rId21"/>
    <p:sldId id="383" r:id="rId22"/>
    <p:sldId id="265" r:id="rId23"/>
    <p:sldId id="277" r:id="rId24"/>
    <p:sldId id="279" r:id="rId25"/>
    <p:sldId id="280" r:id="rId26"/>
    <p:sldId id="281" r:id="rId27"/>
    <p:sldId id="359" r:id="rId28"/>
    <p:sldId id="282" r:id="rId29"/>
    <p:sldId id="283" r:id="rId30"/>
    <p:sldId id="284" r:id="rId31"/>
    <p:sldId id="285" r:id="rId32"/>
    <p:sldId id="286" r:id="rId33"/>
    <p:sldId id="287" r:id="rId34"/>
    <p:sldId id="360" r:id="rId35"/>
    <p:sldId id="361" r:id="rId36"/>
    <p:sldId id="288" r:id="rId37"/>
    <p:sldId id="362" r:id="rId38"/>
    <p:sldId id="289" r:id="rId39"/>
    <p:sldId id="290" r:id="rId40"/>
    <p:sldId id="291" r:id="rId41"/>
    <p:sldId id="293" r:id="rId42"/>
    <p:sldId id="364" r:id="rId43"/>
    <p:sldId id="363" r:id="rId44"/>
    <p:sldId id="295" r:id="rId45"/>
    <p:sldId id="304" r:id="rId46"/>
    <p:sldId id="306" r:id="rId47"/>
    <p:sldId id="303" r:id="rId48"/>
    <p:sldId id="307" r:id="rId49"/>
    <p:sldId id="308" r:id="rId50"/>
    <p:sldId id="305" r:id="rId51"/>
    <p:sldId id="310" r:id="rId52"/>
    <p:sldId id="309" r:id="rId53"/>
    <p:sldId id="312" r:id="rId54"/>
    <p:sldId id="314" r:id="rId55"/>
    <p:sldId id="311" r:id="rId56"/>
    <p:sldId id="326" r:id="rId57"/>
    <p:sldId id="325" r:id="rId58"/>
    <p:sldId id="327" r:id="rId59"/>
    <p:sldId id="313" r:id="rId60"/>
    <p:sldId id="316" r:id="rId61"/>
    <p:sldId id="356" r:id="rId62"/>
    <p:sldId id="319" r:id="rId63"/>
    <p:sldId id="318" r:id="rId64"/>
    <p:sldId id="328" r:id="rId65"/>
    <p:sldId id="317" r:id="rId66"/>
    <p:sldId id="320" r:id="rId67"/>
    <p:sldId id="321" r:id="rId68"/>
    <p:sldId id="322" r:id="rId69"/>
    <p:sldId id="324" r:id="rId70"/>
    <p:sldId id="329" r:id="rId71"/>
    <p:sldId id="330" r:id="rId72"/>
    <p:sldId id="331" r:id="rId73"/>
    <p:sldId id="333" r:id="rId74"/>
    <p:sldId id="367" r:id="rId75"/>
    <p:sldId id="368" r:id="rId76"/>
    <p:sldId id="373" r:id="rId77"/>
    <p:sldId id="372" r:id="rId78"/>
    <p:sldId id="377" r:id="rId79"/>
    <p:sldId id="376" r:id="rId80"/>
    <p:sldId id="366" r:id="rId81"/>
    <p:sldId id="370" r:id="rId82"/>
    <p:sldId id="369" r:id="rId83"/>
    <p:sldId id="371" r:id="rId84"/>
    <p:sldId id="375" r:id="rId85"/>
    <p:sldId id="382" r:id="rId86"/>
    <p:sldId id="381" r:id="rId87"/>
    <p:sldId id="380" r:id="rId88"/>
    <p:sldId id="379" r:id="rId89"/>
    <p:sldId id="378" r:id="rId90"/>
    <p:sldId id="365" r:id="rId91"/>
    <p:sldId id="332" r:id="rId92"/>
    <p:sldId id="334" r:id="rId93"/>
    <p:sldId id="338" r:id="rId94"/>
    <p:sldId id="336" r:id="rId95"/>
    <p:sldId id="337" r:id="rId96"/>
    <p:sldId id="341" r:id="rId97"/>
    <p:sldId id="335" r:id="rId98"/>
    <p:sldId id="339" r:id="rId99"/>
    <p:sldId id="340" r:id="rId100"/>
    <p:sldId id="342" r:id="rId101"/>
    <p:sldId id="345" r:id="rId102"/>
    <p:sldId id="344" r:id="rId103"/>
    <p:sldId id="347" r:id="rId104"/>
    <p:sldId id="346" r:id="rId105"/>
    <p:sldId id="343" r:id="rId106"/>
    <p:sldId id="348" r:id="rId107"/>
    <p:sldId id="351" r:id="rId108"/>
    <p:sldId id="349" r:id="rId109"/>
    <p:sldId id="354" r:id="rId110"/>
    <p:sldId id="352" r:id="rId111"/>
    <p:sldId id="355" r:id="rId112"/>
    <p:sldId id="350" r:id="rId11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theme" Target="theme/theme1.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102" Type="http://schemas.openxmlformats.org/officeDocument/2006/relationships/slide" Target="slides/slide101.xml"/><Relationship Id="rId110" Type="http://schemas.openxmlformats.org/officeDocument/2006/relationships/slide" Target="slides/slide109.xml"/><Relationship Id="rId115" Type="http://schemas.openxmlformats.org/officeDocument/2006/relationships/presProps" Target="presProp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13" Type="http://schemas.openxmlformats.org/officeDocument/2006/relationships/slide" Target="slides/slide112.xml"/><Relationship Id="rId118"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notesMaster" Target="notesMasters/notesMaster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9.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0.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42.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46.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9CCD22C-9E12-4029-9AB6-0665600B55E1}" type="datetimeFigureOut">
              <a:rPr lang="en-US" smtClean="0"/>
              <a:pPr/>
              <a:t>10/1/2018</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02625A3-1DDB-4C15-B2B9-F9A795B49AEE}" type="slidenum">
              <a:rPr lang="en-US" smtClean="0"/>
              <a:pPr/>
              <a:t>‹#›</a:t>
            </a:fld>
            <a:endParaRPr lang="en-US"/>
          </a:p>
        </p:txBody>
      </p:sp>
    </p:spTree>
    <p:extLst>
      <p:ext uri="{BB962C8B-B14F-4D97-AF65-F5344CB8AC3E}">
        <p14:creationId xmlns:p14="http://schemas.microsoft.com/office/powerpoint/2010/main" xmlns="" val="74697432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6FEF528A-6A4A-4F6E-B98F-875AB627AA48}" type="datetime1">
              <a:rPr lang="en-US" smtClean="0"/>
              <a:pPr/>
              <a:t>10/1/2018</a:t>
            </a:fld>
            <a:endParaRPr lang="en-US"/>
          </a:p>
        </p:txBody>
      </p:sp>
      <p:sp>
        <p:nvSpPr>
          <p:cNvPr id="5" name="Footer Placeholder 4"/>
          <p:cNvSpPr>
            <a:spLocks noGrp="1"/>
          </p:cNvSpPr>
          <p:nvPr>
            <p:ph type="ftr" sz="quarter" idx="11"/>
          </p:nvPr>
        </p:nvSpPr>
        <p:spPr/>
        <p:txBody>
          <a:bodyPr/>
          <a:lstStyle/>
          <a:p>
            <a:r>
              <a:rPr lang="en-US" smtClean="0"/>
              <a:t>Electrical Machines                                                                                                                                               Getu.G:getugaa@yahoo.com</a:t>
            </a:r>
            <a:endParaRPr lang="en-US"/>
          </a:p>
        </p:txBody>
      </p:sp>
      <p:sp>
        <p:nvSpPr>
          <p:cNvPr id="6" name="Slide Number Placeholder 5"/>
          <p:cNvSpPr>
            <a:spLocks noGrp="1"/>
          </p:cNvSpPr>
          <p:nvPr>
            <p:ph type="sldNum" sz="quarter" idx="12"/>
          </p:nvPr>
        </p:nvSpPr>
        <p:spPr/>
        <p:txBody>
          <a:bodyPr/>
          <a:lstStyle/>
          <a:p>
            <a:fld id="{907D80F2-08EE-4FF1-86FA-192F2442B46F}"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D078BE1-D8C1-4F12-9690-35B8795F41F9}" type="datetime1">
              <a:rPr lang="en-US" smtClean="0"/>
              <a:pPr/>
              <a:t>10/1/2018</a:t>
            </a:fld>
            <a:endParaRPr lang="en-US"/>
          </a:p>
        </p:txBody>
      </p:sp>
      <p:sp>
        <p:nvSpPr>
          <p:cNvPr id="5" name="Footer Placeholder 4"/>
          <p:cNvSpPr>
            <a:spLocks noGrp="1"/>
          </p:cNvSpPr>
          <p:nvPr>
            <p:ph type="ftr" sz="quarter" idx="11"/>
          </p:nvPr>
        </p:nvSpPr>
        <p:spPr/>
        <p:txBody>
          <a:bodyPr/>
          <a:lstStyle/>
          <a:p>
            <a:r>
              <a:rPr lang="en-US" smtClean="0"/>
              <a:t>Electrical Machines                                                                                                                                               Getu.G:getugaa@yahoo.com</a:t>
            </a:r>
            <a:endParaRPr lang="en-US"/>
          </a:p>
        </p:txBody>
      </p:sp>
      <p:sp>
        <p:nvSpPr>
          <p:cNvPr id="6" name="Slide Number Placeholder 5"/>
          <p:cNvSpPr>
            <a:spLocks noGrp="1"/>
          </p:cNvSpPr>
          <p:nvPr>
            <p:ph type="sldNum" sz="quarter" idx="12"/>
          </p:nvPr>
        </p:nvSpPr>
        <p:spPr/>
        <p:txBody>
          <a:bodyPr/>
          <a:lstStyle/>
          <a:p>
            <a:fld id="{907D80F2-08EE-4FF1-86FA-192F2442B46F}"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3357386-D02F-443E-8B26-D9F98E2EEB35}" type="datetime1">
              <a:rPr lang="en-US" smtClean="0"/>
              <a:pPr/>
              <a:t>10/1/2018</a:t>
            </a:fld>
            <a:endParaRPr lang="en-US"/>
          </a:p>
        </p:txBody>
      </p:sp>
      <p:sp>
        <p:nvSpPr>
          <p:cNvPr id="5" name="Footer Placeholder 4"/>
          <p:cNvSpPr>
            <a:spLocks noGrp="1"/>
          </p:cNvSpPr>
          <p:nvPr>
            <p:ph type="ftr" sz="quarter" idx="11"/>
          </p:nvPr>
        </p:nvSpPr>
        <p:spPr/>
        <p:txBody>
          <a:bodyPr/>
          <a:lstStyle/>
          <a:p>
            <a:r>
              <a:rPr lang="en-US" smtClean="0"/>
              <a:t>Electrical Machines                                                                                                                                               Getu.G:getugaa@yahoo.com</a:t>
            </a:r>
            <a:endParaRPr lang="en-US"/>
          </a:p>
        </p:txBody>
      </p:sp>
      <p:sp>
        <p:nvSpPr>
          <p:cNvPr id="6" name="Slide Number Placeholder 5"/>
          <p:cNvSpPr>
            <a:spLocks noGrp="1"/>
          </p:cNvSpPr>
          <p:nvPr>
            <p:ph type="sldNum" sz="quarter" idx="12"/>
          </p:nvPr>
        </p:nvSpPr>
        <p:spPr/>
        <p:txBody>
          <a:bodyPr/>
          <a:lstStyle/>
          <a:p>
            <a:fld id="{907D80F2-08EE-4FF1-86FA-192F2442B46F}"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2486B27-2CBB-41DD-A309-FB81C6C2E8E1}" type="datetime1">
              <a:rPr lang="en-US" smtClean="0"/>
              <a:pPr/>
              <a:t>10/1/2018</a:t>
            </a:fld>
            <a:endParaRPr lang="en-US"/>
          </a:p>
        </p:txBody>
      </p:sp>
      <p:sp>
        <p:nvSpPr>
          <p:cNvPr id="5" name="Footer Placeholder 4"/>
          <p:cNvSpPr>
            <a:spLocks noGrp="1"/>
          </p:cNvSpPr>
          <p:nvPr>
            <p:ph type="ftr" sz="quarter" idx="11"/>
          </p:nvPr>
        </p:nvSpPr>
        <p:spPr/>
        <p:txBody>
          <a:bodyPr/>
          <a:lstStyle/>
          <a:p>
            <a:r>
              <a:rPr lang="en-US" smtClean="0"/>
              <a:t>Electrical Machines                                                                                                                                               Getu.G:getugaa@yahoo.com</a:t>
            </a:r>
            <a:endParaRPr lang="en-US"/>
          </a:p>
        </p:txBody>
      </p:sp>
      <p:sp>
        <p:nvSpPr>
          <p:cNvPr id="6" name="Slide Number Placeholder 5"/>
          <p:cNvSpPr>
            <a:spLocks noGrp="1"/>
          </p:cNvSpPr>
          <p:nvPr>
            <p:ph type="sldNum" sz="quarter" idx="12"/>
          </p:nvPr>
        </p:nvSpPr>
        <p:spPr/>
        <p:txBody>
          <a:bodyPr/>
          <a:lstStyle/>
          <a:p>
            <a:fld id="{907D80F2-08EE-4FF1-86FA-192F2442B46F}"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59D3EE6-5562-49E3-B89B-6EB574270E30}" type="datetime1">
              <a:rPr lang="en-US" smtClean="0"/>
              <a:pPr/>
              <a:t>10/1/2018</a:t>
            </a:fld>
            <a:endParaRPr lang="en-US"/>
          </a:p>
        </p:txBody>
      </p:sp>
      <p:sp>
        <p:nvSpPr>
          <p:cNvPr id="5" name="Footer Placeholder 4"/>
          <p:cNvSpPr>
            <a:spLocks noGrp="1"/>
          </p:cNvSpPr>
          <p:nvPr>
            <p:ph type="ftr" sz="quarter" idx="11"/>
          </p:nvPr>
        </p:nvSpPr>
        <p:spPr/>
        <p:txBody>
          <a:bodyPr/>
          <a:lstStyle/>
          <a:p>
            <a:r>
              <a:rPr lang="en-US" smtClean="0"/>
              <a:t>Electrical Machines                                                                                                                                               Getu.G:getugaa@yahoo.com</a:t>
            </a:r>
            <a:endParaRPr lang="en-US"/>
          </a:p>
        </p:txBody>
      </p:sp>
      <p:sp>
        <p:nvSpPr>
          <p:cNvPr id="6" name="Slide Number Placeholder 5"/>
          <p:cNvSpPr>
            <a:spLocks noGrp="1"/>
          </p:cNvSpPr>
          <p:nvPr>
            <p:ph type="sldNum" sz="quarter" idx="12"/>
          </p:nvPr>
        </p:nvSpPr>
        <p:spPr/>
        <p:txBody>
          <a:bodyPr/>
          <a:lstStyle/>
          <a:p>
            <a:fld id="{907D80F2-08EE-4FF1-86FA-192F2442B46F}"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0CBC1340-84F9-4A7E-83A9-6B492CD85412}" type="datetime1">
              <a:rPr lang="en-US" smtClean="0"/>
              <a:pPr/>
              <a:t>10/1/2018</a:t>
            </a:fld>
            <a:endParaRPr lang="en-US"/>
          </a:p>
        </p:txBody>
      </p:sp>
      <p:sp>
        <p:nvSpPr>
          <p:cNvPr id="6" name="Footer Placeholder 5"/>
          <p:cNvSpPr>
            <a:spLocks noGrp="1"/>
          </p:cNvSpPr>
          <p:nvPr>
            <p:ph type="ftr" sz="quarter" idx="11"/>
          </p:nvPr>
        </p:nvSpPr>
        <p:spPr/>
        <p:txBody>
          <a:bodyPr/>
          <a:lstStyle/>
          <a:p>
            <a:r>
              <a:rPr lang="en-US" smtClean="0"/>
              <a:t>Electrical Machines                                                                                                                                               Getu.G:getugaa@yahoo.com</a:t>
            </a:r>
            <a:endParaRPr lang="en-US"/>
          </a:p>
        </p:txBody>
      </p:sp>
      <p:sp>
        <p:nvSpPr>
          <p:cNvPr id="7" name="Slide Number Placeholder 6"/>
          <p:cNvSpPr>
            <a:spLocks noGrp="1"/>
          </p:cNvSpPr>
          <p:nvPr>
            <p:ph type="sldNum" sz="quarter" idx="12"/>
          </p:nvPr>
        </p:nvSpPr>
        <p:spPr/>
        <p:txBody>
          <a:bodyPr/>
          <a:lstStyle/>
          <a:p>
            <a:fld id="{907D80F2-08EE-4FF1-86FA-192F2442B46F}"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3E3AA369-C463-439D-95D7-651D7CDAE123}" type="datetime1">
              <a:rPr lang="en-US" smtClean="0"/>
              <a:pPr/>
              <a:t>10/1/2018</a:t>
            </a:fld>
            <a:endParaRPr lang="en-US"/>
          </a:p>
        </p:txBody>
      </p:sp>
      <p:sp>
        <p:nvSpPr>
          <p:cNvPr id="8" name="Footer Placeholder 7"/>
          <p:cNvSpPr>
            <a:spLocks noGrp="1"/>
          </p:cNvSpPr>
          <p:nvPr>
            <p:ph type="ftr" sz="quarter" idx="11"/>
          </p:nvPr>
        </p:nvSpPr>
        <p:spPr/>
        <p:txBody>
          <a:bodyPr/>
          <a:lstStyle/>
          <a:p>
            <a:r>
              <a:rPr lang="en-US" smtClean="0"/>
              <a:t>Electrical Machines                                                                                                                                               Getu.G:getugaa@yahoo.com</a:t>
            </a:r>
            <a:endParaRPr lang="en-US"/>
          </a:p>
        </p:txBody>
      </p:sp>
      <p:sp>
        <p:nvSpPr>
          <p:cNvPr id="9" name="Slide Number Placeholder 8"/>
          <p:cNvSpPr>
            <a:spLocks noGrp="1"/>
          </p:cNvSpPr>
          <p:nvPr>
            <p:ph type="sldNum" sz="quarter" idx="12"/>
          </p:nvPr>
        </p:nvSpPr>
        <p:spPr/>
        <p:txBody>
          <a:bodyPr/>
          <a:lstStyle/>
          <a:p>
            <a:fld id="{907D80F2-08EE-4FF1-86FA-192F2442B46F}"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44A264A-D60F-4967-9F10-2F6C18AD2A99}" type="datetime1">
              <a:rPr lang="en-US" smtClean="0"/>
              <a:pPr/>
              <a:t>10/1/2018</a:t>
            </a:fld>
            <a:endParaRPr lang="en-US"/>
          </a:p>
        </p:txBody>
      </p:sp>
      <p:sp>
        <p:nvSpPr>
          <p:cNvPr id="4" name="Footer Placeholder 3"/>
          <p:cNvSpPr>
            <a:spLocks noGrp="1"/>
          </p:cNvSpPr>
          <p:nvPr>
            <p:ph type="ftr" sz="quarter" idx="11"/>
          </p:nvPr>
        </p:nvSpPr>
        <p:spPr/>
        <p:txBody>
          <a:bodyPr/>
          <a:lstStyle/>
          <a:p>
            <a:r>
              <a:rPr lang="en-US" smtClean="0"/>
              <a:t>Electrical Machines                                                                                                                                               Getu.G:getugaa@yahoo.com</a:t>
            </a:r>
            <a:endParaRPr lang="en-US"/>
          </a:p>
        </p:txBody>
      </p:sp>
      <p:sp>
        <p:nvSpPr>
          <p:cNvPr id="5" name="Slide Number Placeholder 4"/>
          <p:cNvSpPr>
            <a:spLocks noGrp="1"/>
          </p:cNvSpPr>
          <p:nvPr>
            <p:ph type="sldNum" sz="quarter" idx="12"/>
          </p:nvPr>
        </p:nvSpPr>
        <p:spPr/>
        <p:txBody>
          <a:bodyPr/>
          <a:lstStyle/>
          <a:p>
            <a:fld id="{907D80F2-08EE-4FF1-86FA-192F2442B46F}"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9264B2A-0A8C-471C-BA10-2970149ED048}" type="datetime1">
              <a:rPr lang="en-US" smtClean="0"/>
              <a:pPr/>
              <a:t>10/1/2018</a:t>
            </a:fld>
            <a:endParaRPr lang="en-US"/>
          </a:p>
        </p:txBody>
      </p:sp>
      <p:sp>
        <p:nvSpPr>
          <p:cNvPr id="3" name="Footer Placeholder 2"/>
          <p:cNvSpPr>
            <a:spLocks noGrp="1"/>
          </p:cNvSpPr>
          <p:nvPr>
            <p:ph type="ftr" sz="quarter" idx="11"/>
          </p:nvPr>
        </p:nvSpPr>
        <p:spPr/>
        <p:txBody>
          <a:bodyPr/>
          <a:lstStyle/>
          <a:p>
            <a:r>
              <a:rPr lang="en-US" smtClean="0"/>
              <a:t>Electrical Machines                                                                                                                                               Getu.G:getugaa@yahoo.com</a:t>
            </a:r>
            <a:endParaRPr lang="en-US"/>
          </a:p>
        </p:txBody>
      </p:sp>
      <p:sp>
        <p:nvSpPr>
          <p:cNvPr id="4" name="Slide Number Placeholder 3"/>
          <p:cNvSpPr>
            <a:spLocks noGrp="1"/>
          </p:cNvSpPr>
          <p:nvPr>
            <p:ph type="sldNum" sz="quarter" idx="12"/>
          </p:nvPr>
        </p:nvSpPr>
        <p:spPr/>
        <p:txBody>
          <a:bodyPr/>
          <a:lstStyle/>
          <a:p>
            <a:fld id="{907D80F2-08EE-4FF1-86FA-192F2442B46F}"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A6A34C7-3829-48D2-B233-EC0FB0C29CD7}" type="datetime1">
              <a:rPr lang="en-US" smtClean="0"/>
              <a:pPr/>
              <a:t>10/1/2018</a:t>
            </a:fld>
            <a:endParaRPr lang="en-US"/>
          </a:p>
        </p:txBody>
      </p:sp>
      <p:sp>
        <p:nvSpPr>
          <p:cNvPr id="6" name="Footer Placeholder 5"/>
          <p:cNvSpPr>
            <a:spLocks noGrp="1"/>
          </p:cNvSpPr>
          <p:nvPr>
            <p:ph type="ftr" sz="quarter" idx="11"/>
          </p:nvPr>
        </p:nvSpPr>
        <p:spPr/>
        <p:txBody>
          <a:bodyPr/>
          <a:lstStyle/>
          <a:p>
            <a:r>
              <a:rPr lang="en-US" smtClean="0"/>
              <a:t>Electrical Machines                                                                                                                                               Getu.G:getugaa@yahoo.com</a:t>
            </a:r>
            <a:endParaRPr lang="en-US"/>
          </a:p>
        </p:txBody>
      </p:sp>
      <p:sp>
        <p:nvSpPr>
          <p:cNvPr id="7" name="Slide Number Placeholder 6"/>
          <p:cNvSpPr>
            <a:spLocks noGrp="1"/>
          </p:cNvSpPr>
          <p:nvPr>
            <p:ph type="sldNum" sz="quarter" idx="12"/>
          </p:nvPr>
        </p:nvSpPr>
        <p:spPr/>
        <p:txBody>
          <a:bodyPr/>
          <a:lstStyle/>
          <a:p>
            <a:fld id="{907D80F2-08EE-4FF1-86FA-192F2442B46F}"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595E6E4-0AA1-4679-9894-66187E6AAD28}" type="datetime1">
              <a:rPr lang="en-US" smtClean="0"/>
              <a:pPr/>
              <a:t>10/1/2018</a:t>
            </a:fld>
            <a:endParaRPr lang="en-US"/>
          </a:p>
        </p:txBody>
      </p:sp>
      <p:sp>
        <p:nvSpPr>
          <p:cNvPr id="6" name="Footer Placeholder 5"/>
          <p:cNvSpPr>
            <a:spLocks noGrp="1"/>
          </p:cNvSpPr>
          <p:nvPr>
            <p:ph type="ftr" sz="quarter" idx="11"/>
          </p:nvPr>
        </p:nvSpPr>
        <p:spPr/>
        <p:txBody>
          <a:bodyPr/>
          <a:lstStyle/>
          <a:p>
            <a:r>
              <a:rPr lang="en-US" smtClean="0"/>
              <a:t>Electrical Machines                                                                                                                                               Getu.G:getugaa@yahoo.com</a:t>
            </a:r>
            <a:endParaRPr lang="en-US"/>
          </a:p>
        </p:txBody>
      </p:sp>
      <p:sp>
        <p:nvSpPr>
          <p:cNvPr id="7" name="Slide Number Placeholder 6"/>
          <p:cNvSpPr>
            <a:spLocks noGrp="1"/>
          </p:cNvSpPr>
          <p:nvPr>
            <p:ph type="sldNum" sz="quarter" idx="12"/>
          </p:nvPr>
        </p:nvSpPr>
        <p:spPr/>
        <p:txBody>
          <a:bodyPr/>
          <a:lstStyle/>
          <a:p>
            <a:fld id="{907D80F2-08EE-4FF1-86FA-192F2442B46F}"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t="-28000" b="-28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C9C7620-C730-43D8-BF92-4E054161BE60}" type="datetime1">
              <a:rPr lang="en-US" smtClean="0"/>
              <a:pPr/>
              <a:t>10/1/2018</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smtClean="0"/>
              <a:t>Electrical Machines                                                                                                                                               Getu.G:getugaa@yahoo.com</a:t>
            </a: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07D80F2-08EE-4FF1-86FA-192F2442B46F}"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2.xml"/><Relationship Id="rId4" Type="http://schemas.openxmlformats.org/officeDocument/2006/relationships/image" Target="../media/image26.png"/></Relationships>
</file>

<file path=ppt/slides/_rels/slide3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31.emf"/><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slide" Target="slide55.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32.emf"/><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35.emf"/><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emf"/><Relationship Id="rId1" Type="http://schemas.openxmlformats.org/officeDocument/2006/relationships/slideLayout" Target="../slideLayouts/slideLayout2.xml"/><Relationship Id="rId4" Type="http://schemas.openxmlformats.org/officeDocument/2006/relationships/image" Target="../media/image38.png"/></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s>
</file>

<file path=ppt/slides/_rels/slide71.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2.xml"/><Relationship Id="rId1" Type="http://schemas.openxmlformats.org/officeDocument/2006/relationships/vmlDrawing" Target="../drawings/vmlDrawing2.vml"/></Relationships>
</file>

<file path=ppt/slides/_rels/slide72.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2.xml"/><Relationship Id="rId1" Type="http://schemas.openxmlformats.org/officeDocument/2006/relationships/vmlDrawing" Target="../drawings/vmlDrawing3.v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image" Target="../media/image45.emf"/><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2.xml"/><Relationship Id="rId1" Type="http://schemas.openxmlformats.org/officeDocument/2006/relationships/vmlDrawing" Target="../drawings/vmlDrawing4.vml"/></Relationships>
</file>

<file path=ppt/slides/_rels/slide82.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png"/><Relationship Id="rId1" Type="http://schemas.openxmlformats.org/officeDocument/2006/relationships/slideLayout" Target="../slideLayouts/slideLayout2.xml"/><Relationship Id="rId4" Type="http://schemas.openxmlformats.org/officeDocument/2006/relationships/image" Target="../media/image51.png"/></Relationships>
</file>

<file path=ppt/slides/_rels/slide84.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52.png"/><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image" Target="../media/image56.png"/><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style>
          <a:lnRef idx="1">
            <a:schemeClr val="accent6"/>
          </a:lnRef>
          <a:fillRef idx="2">
            <a:schemeClr val="accent6"/>
          </a:fillRef>
          <a:effectRef idx="1">
            <a:schemeClr val="accent6"/>
          </a:effectRef>
          <a:fontRef idx="minor">
            <a:schemeClr val="dk1"/>
          </a:fontRef>
        </p:style>
        <p:txBody>
          <a:bodyPr>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en-US"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DC Machines</a:t>
            </a:r>
          </a:p>
          <a:p>
            <a:endParaRPr lang="en-US"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4" name="Slide Number Placeholder 3"/>
          <p:cNvSpPr>
            <a:spLocks noGrp="1"/>
          </p:cNvSpPr>
          <p:nvPr>
            <p:ph type="sldNum" sz="quarter" idx="12"/>
          </p:nvPr>
        </p:nvSpPr>
        <p:spPr/>
        <p:txBody>
          <a:bodyPr/>
          <a:lstStyle/>
          <a:p>
            <a:fld id="{907D80F2-08EE-4FF1-86FA-192F2442B46F}" type="slidenum">
              <a:rPr lang="en-US" smtClean="0"/>
              <a:pPr/>
              <a:t>1</a:t>
            </a:fld>
            <a:endParaRPr lang="en-US"/>
          </a:p>
        </p:txBody>
      </p:sp>
      <p:sp>
        <p:nvSpPr>
          <p:cNvPr id="5" name="Footer Placeholder 4"/>
          <p:cNvSpPr>
            <a:spLocks noGrp="1"/>
          </p:cNvSpPr>
          <p:nvPr>
            <p:ph type="ftr" sz="quarter" idx="11"/>
          </p:nvPr>
        </p:nvSpPr>
        <p:spPr>
          <a:xfrm>
            <a:off x="457200" y="6356350"/>
            <a:ext cx="7848600" cy="365125"/>
          </a:xfrm>
        </p:spPr>
        <p:txBody>
          <a:bodyPr/>
          <a:lstStyle/>
          <a:p>
            <a:pPr algn="l"/>
            <a:endParaRPr lang="en-US" dirty="0"/>
          </a:p>
        </p:txBody>
      </p:sp>
      <p:sp>
        <p:nvSpPr>
          <p:cNvPr id="6" name="Title 5"/>
          <p:cNvSpPr>
            <a:spLocks noGrp="1"/>
          </p:cNvSpPr>
          <p:nvPr>
            <p:ph type="ctrTitle"/>
          </p:nvPr>
        </p:nvSpPr>
        <p:spPr/>
        <p:txBody>
          <a:bodyPr/>
          <a:lstStyle/>
          <a:p>
            <a:endParaRPr lang="en-US"/>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0"/>
            <a:ext cx="8686800" cy="1143000"/>
          </a:xfrm>
          <a:prstGeom prst="roundRect">
            <a:avLst/>
          </a:prstGeom>
        </p:spPr>
        <p:style>
          <a:lnRef idx="1">
            <a:schemeClr val="accent6"/>
          </a:lnRef>
          <a:fillRef idx="2">
            <a:schemeClr val="accent6"/>
          </a:fillRef>
          <a:effectRef idx="1">
            <a:schemeClr val="accent6"/>
          </a:effectRef>
          <a:fontRef idx="minor">
            <a:schemeClr val="dk1"/>
          </a:fontRef>
        </p:style>
        <p:txBody>
          <a:bodyPr/>
          <a:lstStyle/>
          <a:p>
            <a:r>
              <a:rPr lang="en-US" dirty="0" smtClean="0">
                <a:solidFill>
                  <a:schemeClr val="accent2">
                    <a:lumMod val="50000"/>
                  </a:schemeClr>
                </a:solidFill>
                <a:latin typeface="Times New Roman" pitchFamily="18" charset="0"/>
                <a:cs typeface="Times New Roman" pitchFamily="18" charset="0"/>
              </a:rPr>
              <a:t>Simple loop generator</a:t>
            </a:r>
          </a:p>
        </p:txBody>
      </p:sp>
      <p:sp>
        <p:nvSpPr>
          <p:cNvPr id="3" name="Content Placeholder 2"/>
          <p:cNvSpPr>
            <a:spLocks noGrp="1"/>
          </p:cNvSpPr>
          <p:nvPr>
            <p:ph idx="1"/>
          </p:nvPr>
        </p:nvSpPr>
        <p:spPr>
          <a:xfrm>
            <a:off x="228600" y="1066800"/>
            <a:ext cx="8763000" cy="5410200"/>
          </a:xfrm>
          <a:prstGeom prst="roundRect">
            <a:avLst/>
          </a:prstGeom>
        </p:spPr>
        <p:style>
          <a:lnRef idx="1">
            <a:schemeClr val="accent6"/>
          </a:lnRef>
          <a:fillRef idx="2">
            <a:schemeClr val="accent6"/>
          </a:fillRef>
          <a:effectRef idx="1">
            <a:schemeClr val="accent6"/>
          </a:effectRef>
          <a:fontRef idx="minor">
            <a:schemeClr val="dk1"/>
          </a:fontRef>
        </p:style>
        <p:txBody>
          <a:bodyPr>
            <a:normAutofit/>
          </a:bodyPr>
          <a:lstStyle/>
          <a:p>
            <a:pPr algn="just">
              <a:buClr>
                <a:srgbClr val="0070C0"/>
              </a:buClr>
              <a:buNone/>
            </a:pPr>
            <a:r>
              <a:rPr lang="en-US" dirty="0" smtClean="0">
                <a:latin typeface="Times New Roman" pitchFamily="18" charset="0"/>
                <a:cs typeface="Times New Roman" pitchFamily="18" charset="0"/>
              </a:rPr>
              <a:t> </a:t>
            </a:r>
          </a:p>
        </p:txBody>
      </p:sp>
      <p:sp>
        <p:nvSpPr>
          <p:cNvPr id="6" name="Slide Number Placeholder 5"/>
          <p:cNvSpPr>
            <a:spLocks noGrp="1"/>
          </p:cNvSpPr>
          <p:nvPr>
            <p:ph type="sldNum" sz="quarter" idx="12"/>
          </p:nvPr>
        </p:nvSpPr>
        <p:spPr>
          <a:xfrm>
            <a:off x="8610600" y="6324600"/>
            <a:ext cx="381000" cy="365125"/>
          </a:xfrm>
          <a:prstGeom prst="roundRect">
            <a:avLst/>
          </a:prstGeom>
        </p:spPr>
        <p:style>
          <a:lnRef idx="2">
            <a:schemeClr val="accent6"/>
          </a:lnRef>
          <a:fillRef idx="1">
            <a:schemeClr val="lt1"/>
          </a:fillRef>
          <a:effectRef idx="0">
            <a:schemeClr val="accent6"/>
          </a:effectRef>
          <a:fontRef idx="minor">
            <a:schemeClr val="dk1"/>
          </a:fontRef>
        </p:style>
        <p:txBody>
          <a:bodyPr/>
          <a:lstStyle/>
          <a:p>
            <a:fld id="{907D80F2-08EE-4FF1-86FA-192F2442B46F}" type="slidenum">
              <a:rPr lang="en-US" smtClean="0">
                <a:latin typeface="Times New Roman" pitchFamily="18" charset="0"/>
                <a:cs typeface="Times New Roman" pitchFamily="18" charset="0"/>
              </a:rPr>
              <a:pPr/>
              <a:t>10</a:t>
            </a:fld>
            <a:endParaRPr lang="en-US" dirty="0">
              <a:latin typeface="Times New Roman" pitchFamily="18" charset="0"/>
              <a:cs typeface="Times New Roman" pitchFamily="18" charset="0"/>
            </a:endParaRPr>
          </a:p>
        </p:txBody>
      </p:sp>
      <p:grpSp>
        <p:nvGrpSpPr>
          <p:cNvPr id="9" name="Group 8"/>
          <p:cNvGrpSpPr/>
          <p:nvPr/>
        </p:nvGrpSpPr>
        <p:grpSpPr>
          <a:xfrm>
            <a:off x="1600200" y="1136240"/>
            <a:ext cx="6619875" cy="5340760"/>
            <a:chOff x="1600200" y="1136240"/>
            <a:chExt cx="6619875" cy="5340760"/>
          </a:xfrm>
        </p:grpSpPr>
        <p:pic>
          <p:nvPicPr>
            <p:cNvPr id="7" name="Picture 2"/>
            <p:cNvPicPr>
              <a:picLocks noChangeAspect="1" noChangeArrowheads="1"/>
            </p:cNvPicPr>
            <p:nvPr/>
          </p:nvPicPr>
          <p:blipFill>
            <a:blip r:embed="rId2"/>
            <a:srcRect/>
            <a:stretch>
              <a:fillRect/>
            </a:stretch>
          </p:blipFill>
          <p:spPr bwMode="auto">
            <a:xfrm>
              <a:off x="1600200" y="1136240"/>
              <a:ext cx="6619875" cy="5340760"/>
            </a:xfrm>
            <a:prstGeom prst="rect">
              <a:avLst/>
            </a:prstGeom>
            <a:noFill/>
            <a:ln w="9525">
              <a:noFill/>
              <a:miter lim="800000"/>
              <a:headEnd/>
              <a:tailEnd/>
            </a:ln>
            <a:effectLst/>
          </p:spPr>
        </p:pic>
        <p:sp>
          <p:nvSpPr>
            <p:cNvPr id="8" name="Rectangle 7"/>
            <p:cNvSpPr/>
            <p:nvPr/>
          </p:nvSpPr>
          <p:spPr>
            <a:xfrm>
              <a:off x="3048000" y="6019800"/>
              <a:ext cx="914400" cy="304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latin typeface="Times New Roman" pitchFamily="18" charset="0"/>
                  <a:cs typeface="Times New Roman" pitchFamily="18" charset="0"/>
                </a:rPr>
                <a:t>Fig 1.1</a:t>
              </a:r>
              <a:r>
                <a:rPr lang="en-US" dirty="0" smtClean="0">
                  <a:latin typeface="Times New Roman" pitchFamily="18" charset="0"/>
                  <a:cs typeface="Times New Roman" pitchFamily="18" charset="0"/>
                </a:rPr>
                <a:t> </a:t>
              </a:r>
              <a:endParaRPr lang="en-US" dirty="0">
                <a:latin typeface="Times New Roman" pitchFamily="18" charset="0"/>
                <a:cs typeface="Times New Roman" pitchFamily="18" charset="0"/>
              </a:endParaRPr>
            </a:p>
          </p:txBody>
        </p:sp>
      </p:grpSp>
    </p:spTree>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0"/>
            <a:ext cx="8686800" cy="1143000"/>
          </a:xfrm>
          <a:prstGeom prst="roundRect">
            <a:avLst/>
          </a:prstGeom>
        </p:spPr>
        <p:style>
          <a:lnRef idx="2">
            <a:schemeClr val="accent1"/>
          </a:lnRef>
          <a:fillRef idx="1">
            <a:schemeClr val="lt1"/>
          </a:fillRef>
          <a:effectRef idx="0">
            <a:schemeClr val="accent1"/>
          </a:effectRef>
          <a:fontRef idx="minor">
            <a:schemeClr val="dk1"/>
          </a:fontRef>
        </p:style>
        <p:txBody>
          <a:bodyPr>
            <a:normAutofit fontScale="90000"/>
          </a:bodyPr>
          <a:lstStyle/>
          <a:p>
            <a:r>
              <a:rPr lang="en-US" dirty="0" smtClean="0">
                <a:solidFill>
                  <a:schemeClr val="accent2">
                    <a:lumMod val="50000"/>
                  </a:schemeClr>
                </a:solidFill>
                <a:latin typeface="Times New Roman" pitchFamily="18" charset="0"/>
                <a:cs typeface="Times New Roman" pitchFamily="18" charset="0"/>
              </a:rPr>
              <a:t>Solutions to the Problems with Commutation</a:t>
            </a:r>
          </a:p>
        </p:txBody>
      </p:sp>
      <p:sp>
        <p:nvSpPr>
          <p:cNvPr id="3" name="Content Placeholder 2"/>
          <p:cNvSpPr>
            <a:spLocks noGrp="1"/>
          </p:cNvSpPr>
          <p:nvPr>
            <p:ph idx="1"/>
          </p:nvPr>
        </p:nvSpPr>
        <p:spPr>
          <a:xfrm>
            <a:off x="228600" y="1143000"/>
            <a:ext cx="8763000" cy="5410200"/>
          </a:xfrm>
          <a:prstGeom prst="roundRect">
            <a:avLst/>
          </a:prstGeom>
        </p:spPr>
        <p:style>
          <a:lnRef idx="2">
            <a:schemeClr val="accent1"/>
          </a:lnRef>
          <a:fillRef idx="1">
            <a:schemeClr val="lt1"/>
          </a:fillRef>
          <a:effectRef idx="0">
            <a:schemeClr val="accent1"/>
          </a:effectRef>
          <a:fontRef idx="minor">
            <a:schemeClr val="dk1"/>
          </a:fontRef>
        </p:style>
        <p:txBody>
          <a:bodyPr>
            <a:normAutofit/>
          </a:bodyPr>
          <a:lstStyle/>
          <a:p>
            <a:pPr marL="571500" indent="-571500" algn="just">
              <a:buClr>
                <a:srgbClr val="0070C0"/>
              </a:buClr>
              <a:buFont typeface="Wingdings" pitchFamily="2" charset="2"/>
              <a:buChar char="q"/>
            </a:pPr>
            <a:r>
              <a:rPr lang="en-US" dirty="0" smtClean="0">
                <a:solidFill>
                  <a:srgbClr val="FF0000"/>
                </a:solidFill>
                <a:latin typeface="Times New Roman" pitchFamily="18" charset="0"/>
                <a:cs typeface="Times New Roman" pitchFamily="18" charset="0"/>
              </a:rPr>
              <a:t>Three approaches </a:t>
            </a:r>
            <a:r>
              <a:rPr lang="en-US" dirty="0" smtClean="0">
                <a:latin typeface="Times New Roman" pitchFamily="18" charset="0"/>
                <a:cs typeface="Times New Roman" pitchFamily="18" charset="0"/>
              </a:rPr>
              <a:t>have been developed to partially or completely correct the problems of </a:t>
            </a:r>
            <a:r>
              <a:rPr lang="en-US" dirty="0" smtClean="0">
                <a:solidFill>
                  <a:srgbClr val="FF0000"/>
                </a:solidFill>
                <a:latin typeface="Times New Roman" pitchFamily="18" charset="0"/>
                <a:cs typeface="Times New Roman" pitchFamily="18" charset="0"/>
              </a:rPr>
              <a:t>armature reaction and L </a:t>
            </a:r>
            <a:r>
              <a:rPr lang="en-US" dirty="0" err="1" smtClean="0">
                <a:solidFill>
                  <a:srgbClr val="FF0000"/>
                </a:solidFill>
                <a:latin typeface="Times New Roman" pitchFamily="18" charset="0"/>
                <a:cs typeface="Times New Roman" pitchFamily="18" charset="0"/>
              </a:rPr>
              <a:t>di</a:t>
            </a:r>
            <a:r>
              <a:rPr lang="en-US" dirty="0" smtClean="0">
                <a:solidFill>
                  <a:srgbClr val="FF0000"/>
                </a:solidFill>
                <a:latin typeface="Times New Roman" pitchFamily="18" charset="0"/>
                <a:cs typeface="Times New Roman" pitchFamily="18" charset="0"/>
              </a:rPr>
              <a:t>/</a:t>
            </a:r>
            <a:r>
              <a:rPr lang="en-US" dirty="0" err="1" smtClean="0">
                <a:solidFill>
                  <a:srgbClr val="FF0000"/>
                </a:solidFill>
                <a:latin typeface="Times New Roman" pitchFamily="18" charset="0"/>
                <a:cs typeface="Times New Roman" pitchFamily="18" charset="0"/>
              </a:rPr>
              <a:t>dt</a:t>
            </a:r>
            <a:r>
              <a:rPr lang="en-US" dirty="0" smtClean="0">
                <a:solidFill>
                  <a:srgbClr val="FF0000"/>
                </a:solidFill>
                <a:latin typeface="Times New Roman" pitchFamily="18" charset="0"/>
                <a:cs typeface="Times New Roman" pitchFamily="18" charset="0"/>
              </a:rPr>
              <a:t> voltages</a:t>
            </a:r>
            <a:r>
              <a:rPr lang="en-US" dirty="0" smtClean="0">
                <a:latin typeface="Times New Roman" pitchFamily="18" charset="0"/>
                <a:cs typeface="Times New Roman" pitchFamily="18" charset="0"/>
              </a:rPr>
              <a:t>:</a:t>
            </a:r>
          </a:p>
          <a:p>
            <a:pPr marL="971550" lvl="1" indent="-571500" algn="just">
              <a:buClr>
                <a:srgbClr val="0070C0"/>
              </a:buClr>
              <a:buFont typeface="+mj-lt"/>
              <a:buAutoNum type="arabicPeriod"/>
            </a:pPr>
            <a:r>
              <a:rPr lang="en-US" dirty="0" smtClean="0">
                <a:latin typeface="Times New Roman" pitchFamily="18" charset="0"/>
                <a:cs typeface="Times New Roman" pitchFamily="18" charset="0"/>
              </a:rPr>
              <a:t>Brush shifting</a:t>
            </a:r>
          </a:p>
          <a:p>
            <a:pPr marL="971550" lvl="1" indent="-571500" algn="just">
              <a:buClr>
                <a:srgbClr val="0070C0"/>
              </a:buClr>
              <a:buFont typeface="+mj-lt"/>
              <a:buAutoNum type="arabicPeriod"/>
            </a:pPr>
            <a:r>
              <a:rPr lang="en-US" dirty="0" smtClean="0">
                <a:latin typeface="Times New Roman" pitchFamily="18" charset="0"/>
                <a:cs typeface="Times New Roman" pitchFamily="18" charset="0"/>
              </a:rPr>
              <a:t>Commutating poles or </a:t>
            </a:r>
            <a:r>
              <a:rPr lang="en-US" dirty="0" err="1" smtClean="0">
                <a:latin typeface="Times New Roman" pitchFamily="18" charset="0"/>
                <a:cs typeface="Times New Roman" pitchFamily="18" charset="0"/>
              </a:rPr>
              <a:t>interpoles</a:t>
            </a:r>
            <a:endParaRPr lang="en-US" dirty="0" smtClean="0">
              <a:latin typeface="Times New Roman" pitchFamily="18" charset="0"/>
              <a:cs typeface="Times New Roman" pitchFamily="18" charset="0"/>
            </a:endParaRPr>
          </a:p>
          <a:p>
            <a:pPr marL="971550" lvl="1" indent="-571500" algn="just">
              <a:buClr>
                <a:srgbClr val="0070C0"/>
              </a:buClr>
              <a:buFont typeface="+mj-lt"/>
              <a:buAutoNum type="arabicPeriod"/>
            </a:pPr>
            <a:r>
              <a:rPr lang="en-US" dirty="0" smtClean="0">
                <a:latin typeface="Times New Roman" pitchFamily="18" charset="0"/>
                <a:cs typeface="Times New Roman" pitchFamily="18" charset="0"/>
              </a:rPr>
              <a:t>Compensating windings</a:t>
            </a:r>
          </a:p>
        </p:txBody>
      </p:sp>
      <p:sp>
        <p:nvSpPr>
          <p:cNvPr id="6" name="Slide Number Placeholder 5"/>
          <p:cNvSpPr>
            <a:spLocks noGrp="1"/>
          </p:cNvSpPr>
          <p:nvPr>
            <p:ph type="sldNum" sz="quarter" idx="12"/>
          </p:nvPr>
        </p:nvSpPr>
        <p:spPr>
          <a:xfrm>
            <a:off x="8610600" y="6324600"/>
            <a:ext cx="381000" cy="365125"/>
          </a:xfrm>
          <a:prstGeom prst="roundRect">
            <a:avLst/>
          </a:prstGeom>
        </p:spPr>
        <p:style>
          <a:lnRef idx="2">
            <a:schemeClr val="accent6"/>
          </a:lnRef>
          <a:fillRef idx="1">
            <a:schemeClr val="lt1"/>
          </a:fillRef>
          <a:effectRef idx="0">
            <a:schemeClr val="accent6"/>
          </a:effectRef>
          <a:fontRef idx="minor">
            <a:schemeClr val="dk1"/>
          </a:fontRef>
        </p:style>
        <p:txBody>
          <a:bodyPr/>
          <a:lstStyle/>
          <a:p>
            <a:fld id="{907D80F2-08EE-4FF1-86FA-192F2442B46F}" type="slidenum">
              <a:rPr lang="en-US" smtClean="0">
                <a:latin typeface="Times New Roman" pitchFamily="18" charset="0"/>
                <a:cs typeface="Times New Roman" pitchFamily="18" charset="0"/>
              </a:rPr>
              <a:pPr/>
              <a:t>100</a:t>
            </a:fld>
            <a:endParaRPr lang="en-US"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0"/>
            <a:ext cx="8686800" cy="1143000"/>
          </a:xfrm>
          <a:prstGeom prst="roundRect">
            <a:avLst/>
          </a:prstGeom>
        </p:spPr>
        <p:style>
          <a:lnRef idx="2">
            <a:schemeClr val="accent1"/>
          </a:lnRef>
          <a:fillRef idx="1">
            <a:schemeClr val="lt1"/>
          </a:fillRef>
          <a:effectRef idx="0">
            <a:schemeClr val="accent1"/>
          </a:effectRef>
          <a:fontRef idx="minor">
            <a:schemeClr val="dk1"/>
          </a:fontRef>
        </p:style>
        <p:txBody>
          <a:bodyPr/>
          <a:lstStyle/>
          <a:p>
            <a:r>
              <a:rPr lang="en-US" dirty="0" smtClean="0">
                <a:solidFill>
                  <a:schemeClr val="accent2">
                    <a:lumMod val="50000"/>
                  </a:schemeClr>
                </a:solidFill>
                <a:latin typeface="Times New Roman" pitchFamily="18" charset="0"/>
                <a:cs typeface="Times New Roman" pitchFamily="18" charset="0"/>
              </a:rPr>
              <a:t>BRUSH SHIFTING.</a:t>
            </a:r>
          </a:p>
        </p:txBody>
      </p:sp>
      <p:sp>
        <p:nvSpPr>
          <p:cNvPr id="3" name="Content Placeholder 2"/>
          <p:cNvSpPr>
            <a:spLocks noGrp="1"/>
          </p:cNvSpPr>
          <p:nvPr>
            <p:ph idx="1"/>
          </p:nvPr>
        </p:nvSpPr>
        <p:spPr>
          <a:xfrm>
            <a:off x="228600" y="1143000"/>
            <a:ext cx="8763000" cy="5410200"/>
          </a:xfrm>
          <a:prstGeom prst="roundRect">
            <a:avLst/>
          </a:prstGeom>
        </p:spPr>
        <p:style>
          <a:lnRef idx="2">
            <a:schemeClr val="accent1"/>
          </a:lnRef>
          <a:fillRef idx="1">
            <a:schemeClr val="lt1"/>
          </a:fillRef>
          <a:effectRef idx="0">
            <a:schemeClr val="accent1"/>
          </a:effectRef>
          <a:fontRef idx="minor">
            <a:schemeClr val="dk1"/>
          </a:fontRef>
        </p:style>
        <p:txBody>
          <a:bodyPr>
            <a:normAutofit fontScale="62500" lnSpcReduction="20000"/>
          </a:bodyPr>
          <a:lstStyle/>
          <a:p>
            <a:pPr marL="571500" indent="-571500" algn="just">
              <a:buClr>
                <a:srgbClr val="0070C0"/>
              </a:buClr>
              <a:buFont typeface="Wingdings" pitchFamily="2" charset="2"/>
              <a:buChar char="q"/>
            </a:pPr>
            <a:r>
              <a:rPr lang="en-US" dirty="0" smtClean="0">
                <a:latin typeface="Times New Roman" pitchFamily="18" charset="0"/>
                <a:cs typeface="Times New Roman" pitchFamily="18" charset="0"/>
              </a:rPr>
              <a:t>Someone had to adjust the brushes to the new neutral point every time the load on the machine changed.</a:t>
            </a:r>
          </a:p>
          <a:p>
            <a:pPr marL="571500" indent="-571500" algn="just">
              <a:buClr>
                <a:srgbClr val="0070C0"/>
              </a:buClr>
              <a:buFont typeface="Wingdings" pitchFamily="2" charset="2"/>
              <a:buChar char="q"/>
            </a:pPr>
            <a:r>
              <a:rPr lang="en-US" dirty="0" smtClean="0">
                <a:latin typeface="Times New Roman" pitchFamily="18" charset="0"/>
                <a:cs typeface="Times New Roman" pitchFamily="18" charset="0"/>
              </a:rPr>
              <a:t>shifting the brushes may have stopped the brush sparking, but it actually aggravated the flux-weakening effect of the armature reaction in the machine.</a:t>
            </a:r>
          </a:p>
          <a:p>
            <a:pPr marL="571500" indent="-571500" algn="just">
              <a:buClr>
                <a:srgbClr val="0070C0"/>
              </a:buClr>
              <a:buFont typeface="Wingdings" pitchFamily="2" charset="2"/>
              <a:buChar char="q"/>
            </a:pPr>
            <a:r>
              <a:rPr lang="en-US" dirty="0" smtClean="0">
                <a:latin typeface="Times New Roman" pitchFamily="18" charset="0"/>
                <a:cs typeface="Times New Roman" pitchFamily="18" charset="0"/>
              </a:rPr>
              <a:t>This is true because of two effects:</a:t>
            </a:r>
          </a:p>
          <a:p>
            <a:pPr marL="971550" lvl="1" indent="-571500" algn="just">
              <a:buClr>
                <a:srgbClr val="0070C0"/>
              </a:buClr>
              <a:buFont typeface="+mj-lt"/>
              <a:buAutoNum type="arabicPeriod"/>
            </a:pPr>
            <a:r>
              <a:rPr lang="en-US" dirty="0" smtClean="0">
                <a:latin typeface="Times New Roman" pitchFamily="18" charset="0"/>
                <a:cs typeface="Times New Roman" pitchFamily="18" charset="0"/>
              </a:rPr>
              <a:t>The rotor </a:t>
            </a:r>
            <a:r>
              <a:rPr lang="en-US" dirty="0" err="1" smtClean="0">
                <a:latin typeface="Times New Roman" pitchFamily="18" charset="0"/>
                <a:cs typeface="Times New Roman" pitchFamily="18" charset="0"/>
              </a:rPr>
              <a:t>magnetomotive</a:t>
            </a:r>
            <a:r>
              <a:rPr lang="en-US" dirty="0" smtClean="0">
                <a:latin typeface="Times New Roman" pitchFamily="18" charset="0"/>
                <a:cs typeface="Times New Roman" pitchFamily="18" charset="0"/>
              </a:rPr>
              <a:t> force now has a vector component that opposes the </a:t>
            </a:r>
            <a:r>
              <a:rPr lang="en-US" dirty="0" err="1" smtClean="0">
                <a:latin typeface="Times New Roman" pitchFamily="18" charset="0"/>
                <a:cs typeface="Times New Roman" pitchFamily="18" charset="0"/>
              </a:rPr>
              <a:t>magnetomotive</a:t>
            </a:r>
            <a:r>
              <a:rPr lang="en-US" dirty="0" smtClean="0">
                <a:latin typeface="Times New Roman" pitchFamily="18" charset="0"/>
                <a:cs typeface="Times New Roman" pitchFamily="18" charset="0"/>
              </a:rPr>
              <a:t> force from the poles (see Figure 8- 27).</a:t>
            </a:r>
          </a:p>
          <a:p>
            <a:pPr marL="971550" lvl="1" indent="-571500" algn="just">
              <a:buClr>
                <a:srgbClr val="0070C0"/>
              </a:buClr>
              <a:buFont typeface="+mj-lt"/>
              <a:buAutoNum type="arabicPeriod"/>
            </a:pPr>
            <a:r>
              <a:rPr lang="en-US" dirty="0" smtClean="0">
                <a:latin typeface="Times New Roman" pitchFamily="18" charset="0"/>
                <a:cs typeface="Times New Roman" pitchFamily="18" charset="0"/>
              </a:rPr>
              <a:t>The change in armature current distribution causes the flux to bunch up even more at the saturated parts of the pole faces.</a:t>
            </a:r>
          </a:p>
          <a:p>
            <a:pPr marL="571500" indent="-571500" algn="just">
              <a:buClr>
                <a:srgbClr val="0070C0"/>
              </a:buClr>
              <a:buFont typeface="Wingdings" pitchFamily="2" charset="2"/>
              <a:buChar char="q"/>
            </a:pPr>
            <a:r>
              <a:rPr lang="en-US" dirty="0" smtClean="0">
                <a:latin typeface="Times New Roman" pitchFamily="18" charset="0"/>
                <a:cs typeface="Times New Roman" pitchFamily="18" charset="0"/>
              </a:rPr>
              <a:t>Another slightly different approach sometimes taken was to fix the brushes in a compromise position (say, one that caused no sparking at two-thirds of full load). </a:t>
            </a:r>
          </a:p>
          <a:p>
            <a:pPr marL="571500" indent="-571500" algn="just">
              <a:buClr>
                <a:srgbClr val="0070C0"/>
              </a:buClr>
              <a:buFont typeface="Wingdings" pitchFamily="2" charset="2"/>
              <a:buChar char="q"/>
            </a:pPr>
            <a:r>
              <a:rPr lang="en-US" dirty="0" smtClean="0">
                <a:latin typeface="Times New Roman" pitchFamily="18" charset="0"/>
                <a:cs typeface="Times New Roman" pitchFamily="18" charset="0"/>
              </a:rPr>
              <a:t>In this case, the motor sparked at no load and somewhat at full load</a:t>
            </a:r>
          </a:p>
          <a:p>
            <a:pPr marL="571500" indent="-571500" algn="just">
              <a:buClr>
                <a:srgbClr val="0070C0"/>
              </a:buClr>
              <a:buFont typeface="Wingdings" pitchFamily="2" charset="2"/>
              <a:buChar char="q"/>
            </a:pPr>
            <a:r>
              <a:rPr lang="en-US" dirty="0" smtClean="0">
                <a:latin typeface="Times New Roman" pitchFamily="18" charset="0"/>
                <a:cs typeface="Times New Roman" pitchFamily="18" charset="0"/>
              </a:rPr>
              <a:t>Today, brush shifting is only used in very small machines that always run as motors.</a:t>
            </a:r>
          </a:p>
        </p:txBody>
      </p:sp>
      <p:sp>
        <p:nvSpPr>
          <p:cNvPr id="6" name="Slide Number Placeholder 5"/>
          <p:cNvSpPr>
            <a:spLocks noGrp="1"/>
          </p:cNvSpPr>
          <p:nvPr>
            <p:ph type="sldNum" sz="quarter" idx="12"/>
          </p:nvPr>
        </p:nvSpPr>
        <p:spPr>
          <a:xfrm>
            <a:off x="8610600" y="6324600"/>
            <a:ext cx="381000" cy="365125"/>
          </a:xfrm>
          <a:prstGeom prst="roundRect">
            <a:avLst/>
          </a:prstGeom>
        </p:spPr>
        <p:style>
          <a:lnRef idx="2">
            <a:schemeClr val="accent6"/>
          </a:lnRef>
          <a:fillRef idx="1">
            <a:schemeClr val="lt1"/>
          </a:fillRef>
          <a:effectRef idx="0">
            <a:schemeClr val="accent6"/>
          </a:effectRef>
          <a:fontRef idx="minor">
            <a:schemeClr val="dk1"/>
          </a:fontRef>
        </p:style>
        <p:txBody>
          <a:bodyPr/>
          <a:lstStyle/>
          <a:p>
            <a:fld id="{907D80F2-08EE-4FF1-86FA-192F2442B46F}" type="slidenum">
              <a:rPr lang="en-US" smtClean="0">
                <a:latin typeface="Times New Roman" pitchFamily="18" charset="0"/>
                <a:cs typeface="Times New Roman" pitchFamily="18" charset="0"/>
              </a:rPr>
              <a:pPr/>
              <a:t>101</a:t>
            </a:fld>
            <a:endParaRPr lang="en-US"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a:xfrm>
            <a:off x="8610600" y="6324600"/>
            <a:ext cx="381000" cy="365125"/>
          </a:xfrm>
          <a:prstGeom prst="roundRect">
            <a:avLst/>
          </a:prstGeom>
        </p:spPr>
        <p:style>
          <a:lnRef idx="2">
            <a:schemeClr val="accent6"/>
          </a:lnRef>
          <a:fillRef idx="1">
            <a:schemeClr val="lt1"/>
          </a:fillRef>
          <a:effectRef idx="0">
            <a:schemeClr val="accent6"/>
          </a:effectRef>
          <a:fontRef idx="minor">
            <a:schemeClr val="dk1"/>
          </a:fontRef>
        </p:style>
        <p:txBody>
          <a:bodyPr/>
          <a:lstStyle/>
          <a:p>
            <a:fld id="{907D80F2-08EE-4FF1-86FA-192F2442B46F}" type="slidenum">
              <a:rPr lang="en-US" smtClean="0">
                <a:latin typeface="Times New Roman" pitchFamily="18" charset="0"/>
                <a:cs typeface="Times New Roman" pitchFamily="18" charset="0"/>
              </a:rPr>
              <a:pPr/>
              <a:t>102</a:t>
            </a:fld>
            <a:endParaRPr lang="en-US" dirty="0">
              <a:latin typeface="Times New Roman" pitchFamily="18" charset="0"/>
              <a:cs typeface="Times New Roman" pitchFamily="18" charset="0"/>
            </a:endParaRPr>
          </a:p>
        </p:txBody>
      </p:sp>
      <p:grpSp>
        <p:nvGrpSpPr>
          <p:cNvPr id="8" name="Group 7"/>
          <p:cNvGrpSpPr/>
          <p:nvPr/>
        </p:nvGrpSpPr>
        <p:grpSpPr>
          <a:xfrm>
            <a:off x="914400" y="0"/>
            <a:ext cx="6858000" cy="6708338"/>
            <a:chOff x="914400" y="0"/>
            <a:chExt cx="6858000" cy="6708338"/>
          </a:xfrm>
        </p:grpSpPr>
        <p:pic>
          <p:nvPicPr>
            <p:cNvPr id="9218" name="Picture 2"/>
            <p:cNvPicPr>
              <a:picLocks noChangeAspect="1" noChangeArrowheads="1"/>
            </p:cNvPicPr>
            <p:nvPr/>
          </p:nvPicPr>
          <p:blipFill>
            <a:blip r:embed="rId2"/>
            <a:srcRect/>
            <a:stretch>
              <a:fillRect/>
            </a:stretch>
          </p:blipFill>
          <p:spPr bwMode="auto">
            <a:xfrm>
              <a:off x="914400" y="0"/>
              <a:ext cx="6858000" cy="6708338"/>
            </a:xfrm>
            <a:prstGeom prst="rect">
              <a:avLst/>
            </a:prstGeom>
            <a:noFill/>
            <a:ln w="9525">
              <a:noFill/>
              <a:miter lim="800000"/>
              <a:headEnd/>
              <a:tailEnd/>
            </a:ln>
            <a:effectLst/>
          </p:spPr>
        </p:pic>
        <p:sp>
          <p:nvSpPr>
            <p:cNvPr id="7" name="Rectangle 6"/>
            <p:cNvSpPr/>
            <p:nvPr/>
          </p:nvSpPr>
          <p:spPr>
            <a:xfrm>
              <a:off x="1295400" y="5638800"/>
              <a:ext cx="1295400" cy="304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Fig 1.24</a:t>
              </a:r>
              <a:endParaRPr lang="en-US" dirty="0">
                <a:solidFill>
                  <a:schemeClr val="tx1"/>
                </a:solidFill>
              </a:endParaRPr>
            </a:p>
          </p:txBody>
        </p:sp>
      </p:grpSp>
    </p:spTree>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0"/>
            <a:ext cx="8686800" cy="1143000"/>
          </a:xfrm>
          <a:prstGeom prst="roundRect">
            <a:avLst/>
          </a:prstGeom>
        </p:spPr>
        <p:style>
          <a:lnRef idx="2">
            <a:schemeClr val="accent1"/>
          </a:lnRef>
          <a:fillRef idx="1">
            <a:schemeClr val="lt1"/>
          </a:fillRef>
          <a:effectRef idx="0">
            <a:schemeClr val="accent1"/>
          </a:effectRef>
          <a:fontRef idx="minor">
            <a:schemeClr val="dk1"/>
          </a:fontRef>
        </p:style>
        <p:txBody>
          <a:bodyPr>
            <a:normAutofit fontScale="90000"/>
          </a:bodyPr>
          <a:lstStyle/>
          <a:p>
            <a:r>
              <a:rPr lang="en-US" dirty="0" smtClean="0">
                <a:solidFill>
                  <a:schemeClr val="accent2">
                    <a:lumMod val="50000"/>
                  </a:schemeClr>
                </a:solidFill>
                <a:latin typeface="Times New Roman" pitchFamily="18" charset="0"/>
                <a:cs typeface="Times New Roman" pitchFamily="18" charset="0"/>
              </a:rPr>
              <a:t>COMMUTATING POLES OR INTERPOLES</a:t>
            </a:r>
          </a:p>
        </p:txBody>
      </p:sp>
      <p:sp>
        <p:nvSpPr>
          <p:cNvPr id="3" name="Content Placeholder 2"/>
          <p:cNvSpPr>
            <a:spLocks noGrp="1"/>
          </p:cNvSpPr>
          <p:nvPr>
            <p:ph idx="1"/>
          </p:nvPr>
        </p:nvSpPr>
        <p:spPr>
          <a:xfrm>
            <a:off x="228600" y="1143000"/>
            <a:ext cx="8763000" cy="5410200"/>
          </a:xfrm>
          <a:prstGeom prst="roundRect">
            <a:avLst/>
          </a:prstGeom>
        </p:spPr>
        <p:style>
          <a:lnRef idx="2">
            <a:schemeClr val="accent1"/>
          </a:lnRef>
          <a:fillRef idx="1">
            <a:schemeClr val="lt1"/>
          </a:fillRef>
          <a:effectRef idx="0">
            <a:schemeClr val="accent1"/>
          </a:effectRef>
          <a:fontRef idx="minor">
            <a:schemeClr val="dk1"/>
          </a:fontRef>
        </p:style>
        <p:txBody>
          <a:bodyPr>
            <a:normAutofit fontScale="77500" lnSpcReduction="20000"/>
          </a:bodyPr>
          <a:lstStyle/>
          <a:p>
            <a:pPr marL="571500" indent="-571500" algn="just">
              <a:buClr>
                <a:srgbClr val="0070C0"/>
              </a:buClr>
              <a:buFont typeface="Wingdings" pitchFamily="2" charset="2"/>
              <a:buChar char="q"/>
            </a:pPr>
            <a:r>
              <a:rPr lang="en-US" dirty="0" smtClean="0">
                <a:latin typeface="Times New Roman" pitchFamily="18" charset="0"/>
                <a:cs typeface="Times New Roman" pitchFamily="18" charset="0"/>
              </a:rPr>
              <a:t>Because of the requirement that a person must adjust the brush positions of machines as their loads change, another solution to the problem of brush sparking was developed.</a:t>
            </a:r>
          </a:p>
          <a:p>
            <a:pPr marL="571500" indent="-571500" algn="just">
              <a:buClr>
                <a:srgbClr val="0070C0"/>
              </a:buClr>
              <a:buFont typeface="Wingdings" pitchFamily="2" charset="2"/>
              <a:buChar char="q"/>
            </a:pPr>
            <a:r>
              <a:rPr lang="en-US" dirty="0" smtClean="0">
                <a:latin typeface="Times New Roman" pitchFamily="18" charset="0"/>
                <a:cs typeface="Times New Roman" pitchFamily="18" charset="0"/>
              </a:rPr>
              <a:t>The basic idea behind this new approach is that if the voltage in the wires undergoing commutation can be made zero, then there will be no sparking at the brushes.</a:t>
            </a:r>
          </a:p>
          <a:p>
            <a:pPr marL="571500" indent="-571500" algn="just">
              <a:buClr>
                <a:srgbClr val="0070C0"/>
              </a:buClr>
              <a:buFont typeface="Wingdings" pitchFamily="2" charset="2"/>
              <a:buChar char="q"/>
            </a:pPr>
            <a:r>
              <a:rPr lang="en-US" dirty="0" smtClean="0">
                <a:latin typeface="Times New Roman" pitchFamily="18" charset="0"/>
                <a:cs typeface="Times New Roman" pitchFamily="18" charset="0"/>
              </a:rPr>
              <a:t>To accomplish this, small poles, called commutating poles or </a:t>
            </a:r>
            <a:r>
              <a:rPr lang="en-US" dirty="0" err="1" smtClean="0">
                <a:latin typeface="Times New Roman" pitchFamily="18" charset="0"/>
                <a:cs typeface="Times New Roman" pitchFamily="18" charset="0"/>
              </a:rPr>
              <a:t>interpoles</a:t>
            </a:r>
            <a:r>
              <a:rPr lang="en-US" dirty="0" smtClean="0">
                <a:latin typeface="Times New Roman" pitchFamily="18" charset="0"/>
                <a:cs typeface="Times New Roman" pitchFamily="18" charset="0"/>
              </a:rPr>
              <a:t>, are placed midway between the main poles. </a:t>
            </a:r>
          </a:p>
          <a:p>
            <a:pPr marL="571500" indent="-571500" algn="just">
              <a:buClr>
                <a:srgbClr val="0070C0"/>
              </a:buClr>
              <a:buFont typeface="Wingdings" pitchFamily="2" charset="2"/>
              <a:buChar char="q"/>
            </a:pPr>
            <a:r>
              <a:rPr lang="en-US" dirty="0" smtClean="0">
                <a:latin typeface="Times New Roman" pitchFamily="18" charset="0"/>
                <a:cs typeface="Times New Roman" pitchFamily="18" charset="0"/>
              </a:rPr>
              <a:t>These commutating poles are located directly over the conductors being commutated.</a:t>
            </a:r>
          </a:p>
          <a:p>
            <a:pPr marL="571500" indent="-571500" algn="just">
              <a:buClr>
                <a:srgbClr val="0070C0"/>
              </a:buClr>
              <a:buFont typeface="Wingdings" pitchFamily="2" charset="2"/>
              <a:buChar char="q"/>
            </a:pPr>
            <a:r>
              <a:rPr lang="en-US" dirty="0" smtClean="0">
                <a:latin typeface="Times New Roman" pitchFamily="18" charset="0"/>
                <a:cs typeface="Times New Roman" pitchFamily="18" charset="0"/>
              </a:rPr>
              <a:t>By providing a flux from the commutating poles, the voltage in the coils undergoing commutation can be exactly canceled.</a:t>
            </a:r>
          </a:p>
        </p:txBody>
      </p:sp>
      <p:sp>
        <p:nvSpPr>
          <p:cNvPr id="6" name="Slide Number Placeholder 5"/>
          <p:cNvSpPr>
            <a:spLocks noGrp="1"/>
          </p:cNvSpPr>
          <p:nvPr>
            <p:ph type="sldNum" sz="quarter" idx="12"/>
          </p:nvPr>
        </p:nvSpPr>
        <p:spPr>
          <a:xfrm>
            <a:off x="8610600" y="6324600"/>
            <a:ext cx="381000" cy="365125"/>
          </a:xfrm>
          <a:prstGeom prst="roundRect">
            <a:avLst/>
          </a:prstGeom>
        </p:spPr>
        <p:style>
          <a:lnRef idx="2">
            <a:schemeClr val="accent6"/>
          </a:lnRef>
          <a:fillRef idx="1">
            <a:schemeClr val="lt1"/>
          </a:fillRef>
          <a:effectRef idx="0">
            <a:schemeClr val="accent6"/>
          </a:effectRef>
          <a:fontRef idx="minor">
            <a:schemeClr val="dk1"/>
          </a:fontRef>
        </p:style>
        <p:txBody>
          <a:bodyPr/>
          <a:lstStyle/>
          <a:p>
            <a:fld id="{907D80F2-08EE-4FF1-86FA-192F2442B46F}" type="slidenum">
              <a:rPr lang="en-US" smtClean="0">
                <a:latin typeface="Times New Roman" pitchFamily="18" charset="0"/>
                <a:cs typeface="Times New Roman" pitchFamily="18" charset="0"/>
              </a:rPr>
              <a:pPr/>
              <a:t>103</a:t>
            </a:fld>
            <a:endParaRPr lang="en-US"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0"/>
            <a:ext cx="8686800" cy="1143000"/>
          </a:xfrm>
          <a:prstGeom prst="roundRect">
            <a:avLst/>
          </a:prstGeom>
        </p:spPr>
        <p:style>
          <a:lnRef idx="2">
            <a:schemeClr val="accent1"/>
          </a:lnRef>
          <a:fillRef idx="1">
            <a:schemeClr val="lt1"/>
          </a:fillRef>
          <a:effectRef idx="0">
            <a:schemeClr val="accent1"/>
          </a:effectRef>
          <a:fontRef idx="minor">
            <a:schemeClr val="dk1"/>
          </a:fontRef>
        </p:style>
        <p:txBody>
          <a:bodyPr>
            <a:normAutofit/>
          </a:bodyPr>
          <a:lstStyle/>
          <a:p>
            <a:r>
              <a:rPr lang="en-US" dirty="0" smtClean="0">
                <a:solidFill>
                  <a:schemeClr val="accent2">
                    <a:lumMod val="50000"/>
                  </a:schemeClr>
                </a:solidFill>
                <a:latin typeface="Times New Roman" pitchFamily="18" charset="0"/>
                <a:cs typeface="Times New Roman" pitchFamily="18" charset="0"/>
              </a:rPr>
              <a:t>INTERPOLES cont…</a:t>
            </a:r>
          </a:p>
        </p:txBody>
      </p:sp>
      <p:sp>
        <p:nvSpPr>
          <p:cNvPr id="3" name="Content Placeholder 2"/>
          <p:cNvSpPr>
            <a:spLocks noGrp="1"/>
          </p:cNvSpPr>
          <p:nvPr>
            <p:ph idx="1"/>
          </p:nvPr>
        </p:nvSpPr>
        <p:spPr>
          <a:xfrm>
            <a:off x="228600" y="1143000"/>
            <a:ext cx="8763000" cy="5410200"/>
          </a:xfrm>
          <a:prstGeom prst="roundRect">
            <a:avLst/>
          </a:prstGeom>
        </p:spPr>
        <p:style>
          <a:lnRef idx="2">
            <a:schemeClr val="accent1"/>
          </a:lnRef>
          <a:fillRef idx="1">
            <a:schemeClr val="lt1"/>
          </a:fillRef>
          <a:effectRef idx="0">
            <a:schemeClr val="accent1"/>
          </a:effectRef>
          <a:fontRef idx="minor">
            <a:schemeClr val="dk1"/>
          </a:fontRef>
        </p:style>
        <p:txBody>
          <a:bodyPr>
            <a:normAutofit fontScale="85000" lnSpcReduction="20000"/>
          </a:bodyPr>
          <a:lstStyle/>
          <a:p>
            <a:pPr marL="571500" indent="-571500" algn="just">
              <a:buClr>
                <a:srgbClr val="0070C0"/>
              </a:buClr>
              <a:buFont typeface="Wingdings" pitchFamily="2" charset="2"/>
              <a:buChar char="q"/>
            </a:pPr>
            <a:r>
              <a:rPr lang="en-US" dirty="0" smtClean="0">
                <a:latin typeface="Times New Roman" pitchFamily="18" charset="0"/>
                <a:cs typeface="Times New Roman" pitchFamily="18" charset="0"/>
              </a:rPr>
              <a:t>If the cancellation is exact, then there will be no sparking at the brushes.</a:t>
            </a:r>
          </a:p>
          <a:p>
            <a:pPr marL="571500" indent="-571500" algn="just">
              <a:buClr>
                <a:srgbClr val="0070C0"/>
              </a:buClr>
              <a:buFont typeface="Wingdings" pitchFamily="2" charset="2"/>
              <a:buChar char="q"/>
            </a:pPr>
            <a:r>
              <a:rPr lang="en-US" dirty="0" smtClean="0">
                <a:latin typeface="Times New Roman" pitchFamily="18" charset="0"/>
                <a:cs typeface="Times New Roman" pitchFamily="18" charset="0"/>
              </a:rPr>
              <a:t>The commutating poles do not otherwise change the operation of the machine, because they are so small that they affect only the few conductors about to undergo commutation. </a:t>
            </a:r>
          </a:p>
          <a:p>
            <a:pPr marL="571500" indent="-571500" algn="just">
              <a:buClr>
                <a:srgbClr val="0070C0"/>
              </a:buClr>
              <a:buFont typeface="Wingdings" pitchFamily="2" charset="2"/>
              <a:buChar char="q"/>
            </a:pPr>
            <a:r>
              <a:rPr lang="en-US" dirty="0" smtClean="0">
                <a:latin typeface="Times New Roman" pitchFamily="18" charset="0"/>
                <a:cs typeface="Times New Roman" pitchFamily="18" charset="0"/>
              </a:rPr>
              <a:t>Notice that the armature reaction under the main pole faces is unaffected, since the effects of the commutating poles do not extend that far.</a:t>
            </a:r>
          </a:p>
          <a:p>
            <a:pPr marL="571500" indent="-571500" algn="just">
              <a:buClr>
                <a:srgbClr val="0070C0"/>
              </a:buClr>
              <a:buFont typeface="Wingdings" pitchFamily="2" charset="2"/>
              <a:buChar char="q"/>
            </a:pPr>
            <a:r>
              <a:rPr lang="en-US" dirty="0" smtClean="0">
                <a:latin typeface="Times New Roman" pitchFamily="18" charset="0"/>
                <a:cs typeface="Times New Roman" pitchFamily="18" charset="0"/>
              </a:rPr>
              <a:t>This means that the flux weakening in the machine is unaffected by commutating poles.</a:t>
            </a:r>
          </a:p>
          <a:p>
            <a:pPr marL="571500" indent="-571500" algn="just">
              <a:buClr>
                <a:srgbClr val="0070C0"/>
              </a:buClr>
              <a:buFont typeface="Wingdings" pitchFamily="2" charset="2"/>
              <a:buChar char="q"/>
            </a:pPr>
            <a:r>
              <a:rPr lang="en-US" dirty="0" smtClean="0">
                <a:latin typeface="Times New Roman" pitchFamily="18" charset="0"/>
                <a:cs typeface="Times New Roman" pitchFamily="18" charset="0"/>
              </a:rPr>
              <a:t>They are  connected in series with the windings on the rotor.</a:t>
            </a:r>
          </a:p>
          <a:p>
            <a:pPr marL="571500" indent="-571500" algn="just">
              <a:buClr>
                <a:srgbClr val="0070C0"/>
              </a:buClr>
              <a:buFont typeface="Wingdings" pitchFamily="2" charset="2"/>
              <a:buChar char="q"/>
            </a:pPr>
            <a:endParaRPr lang="en-US" dirty="0" smtClean="0">
              <a:latin typeface="Times New Roman" pitchFamily="18" charset="0"/>
              <a:cs typeface="Times New Roman" pitchFamily="18" charset="0"/>
            </a:endParaRPr>
          </a:p>
        </p:txBody>
      </p:sp>
      <p:sp>
        <p:nvSpPr>
          <p:cNvPr id="6" name="Slide Number Placeholder 5"/>
          <p:cNvSpPr>
            <a:spLocks noGrp="1"/>
          </p:cNvSpPr>
          <p:nvPr>
            <p:ph type="sldNum" sz="quarter" idx="12"/>
          </p:nvPr>
        </p:nvSpPr>
        <p:spPr>
          <a:xfrm>
            <a:off x="8610600" y="6324600"/>
            <a:ext cx="381000" cy="365125"/>
          </a:xfrm>
          <a:prstGeom prst="roundRect">
            <a:avLst/>
          </a:prstGeom>
        </p:spPr>
        <p:style>
          <a:lnRef idx="2">
            <a:schemeClr val="accent6"/>
          </a:lnRef>
          <a:fillRef idx="1">
            <a:schemeClr val="lt1"/>
          </a:fillRef>
          <a:effectRef idx="0">
            <a:schemeClr val="accent6"/>
          </a:effectRef>
          <a:fontRef idx="minor">
            <a:schemeClr val="dk1"/>
          </a:fontRef>
        </p:style>
        <p:txBody>
          <a:bodyPr/>
          <a:lstStyle/>
          <a:p>
            <a:fld id="{907D80F2-08EE-4FF1-86FA-192F2442B46F}" type="slidenum">
              <a:rPr lang="en-US" smtClean="0">
                <a:latin typeface="Times New Roman" pitchFamily="18" charset="0"/>
                <a:cs typeface="Times New Roman" pitchFamily="18" charset="0"/>
              </a:rPr>
              <a:pPr/>
              <a:t>104</a:t>
            </a:fld>
            <a:endParaRPr lang="en-US"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0"/>
            <a:ext cx="8686800" cy="1143000"/>
          </a:xfrm>
          <a:prstGeom prst="roundRect">
            <a:avLst/>
          </a:prstGeom>
        </p:spPr>
        <p:style>
          <a:lnRef idx="2">
            <a:schemeClr val="accent1"/>
          </a:lnRef>
          <a:fillRef idx="1">
            <a:schemeClr val="lt1"/>
          </a:fillRef>
          <a:effectRef idx="0">
            <a:schemeClr val="accent1"/>
          </a:effectRef>
          <a:fontRef idx="minor">
            <a:schemeClr val="dk1"/>
          </a:fontRef>
        </p:style>
        <p:txBody>
          <a:bodyPr/>
          <a:lstStyle/>
          <a:p>
            <a:r>
              <a:rPr lang="en-US" dirty="0" smtClean="0">
                <a:solidFill>
                  <a:schemeClr val="accent2">
                    <a:lumMod val="50000"/>
                  </a:schemeClr>
                </a:solidFill>
                <a:latin typeface="Times New Roman" pitchFamily="18" charset="0"/>
                <a:cs typeface="Times New Roman" pitchFamily="18" charset="0"/>
              </a:rPr>
              <a:t>INTERPOLES cont…</a:t>
            </a:r>
          </a:p>
        </p:txBody>
      </p:sp>
      <p:sp>
        <p:nvSpPr>
          <p:cNvPr id="3" name="Content Placeholder 2"/>
          <p:cNvSpPr>
            <a:spLocks noGrp="1"/>
          </p:cNvSpPr>
          <p:nvPr>
            <p:ph idx="1"/>
          </p:nvPr>
        </p:nvSpPr>
        <p:spPr>
          <a:xfrm>
            <a:off x="228600" y="1143000"/>
            <a:ext cx="8763000" cy="5410200"/>
          </a:xfrm>
          <a:prstGeom prst="roundRect">
            <a:avLst/>
          </a:prstGeom>
        </p:spPr>
        <p:style>
          <a:lnRef idx="2">
            <a:schemeClr val="accent1"/>
          </a:lnRef>
          <a:fillRef idx="1">
            <a:schemeClr val="lt1"/>
          </a:fillRef>
          <a:effectRef idx="0">
            <a:schemeClr val="accent1"/>
          </a:effectRef>
          <a:fontRef idx="minor">
            <a:schemeClr val="dk1"/>
          </a:fontRef>
        </p:style>
        <p:txBody>
          <a:bodyPr>
            <a:noAutofit/>
          </a:bodyPr>
          <a:lstStyle/>
          <a:p>
            <a:pPr marL="571500" indent="-571500" algn="just">
              <a:buClr>
                <a:srgbClr val="0070C0"/>
              </a:buClr>
              <a:buFont typeface="Wingdings" pitchFamily="2" charset="2"/>
              <a:buChar char="q"/>
            </a:pPr>
            <a:r>
              <a:rPr lang="en-US" sz="2100" dirty="0" smtClean="0">
                <a:latin typeface="Times New Roman" pitchFamily="18" charset="0"/>
                <a:cs typeface="Times New Roman" pitchFamily="18" charset="0"/>
              </a:rPr>
              <a:t>As the load increases and the rotor current increases, the magnitude of the neutral-plane shift and the size of the </a:t>
            </a:r>
            <a:r>
              <a:rPr lang="en-US" sz="2100" dirty="0" err="1" smtClean="0">
                <a:latin typeface="Times New Roman" pitchFamily="18" charset="0"/>
                <a:cs typeface="Times New Roman" pitchFamily="18" charset="0"/>
              </a:rPr>
              <a:t>Ldi</a:t>
            </a:r>
            <a:r>
              <a:rPr lang="en-US" sz="2100" dirty="0" smtClean="0">
                <a:latin typeface="Times New Roman" pitchFamily="18" charset="0"/>
                <a:cs typeface="Times New Roman" pitchFamily="18" charset="0"/>
              </a:rPr>
              <a:t>/</a:t>
            </a:r>
            <a:r>
              <a:rPr lang="en-US" sz="2100" dirty="0" err="1" smtClean="0">
                <a:latin typeface="Times New Roman" pitchFamily="18" charset="0"/>
                <a:cs typeface="Times New Roman" pitchFamily="18" charset="0"/>
              </a:rPr>
              <a:t>dt</a:t>
            </a:r>
            <a:r>
              <a:rPr lang="en-US" sz="2100" dirty="0" smtClean="0">
                <a:latin typeface="Times New Roman" pitchFamily="18" charset="0"/>
                <a:cs typeface="Times New Roman" pitchFamily="18" charset="0"/>
              </a:rPr>
              <a:t> effects increase too.</a:t>
            </a:r>
          </a:p>
          <a:p>
            <a:pPr marL="571500" indent="-571500" algn="just">
              <a:buClr>
                <a:srgbClr val="0070C0"/>
              </a:buClr>
              <a:buFont typeface="Wingdings" pitchFamily="2" charset="2"/>
              <a:buChar char="q"/>
            </a:pPr>
            <a:r>
              <a:rPr lang="en-US" sz="2100" dirty="0" smtClean="0">
                <a:latin typeface="Times New Roman" pitchFamily="18" charset="0"/>
                <a:cs typeface="Times New Roman" pitchFamily="18" charset="0"/>
              </a:rPr>
              <a:t> Both these effects increase the voltage in the conductors undergoing commutation.</a:t>
            </a:r>
          </a:p>
          <a:p>
            <a:pPr marL="571500" indent="-571500" algn="just">
              <a:buClr>
                <a:srgbClr val="0070C0"/>
              </a:buClr>
              <a:buFont typeface="Wingdings" pitchFamily="2" charset="2"/>
              <a:buChar char="q"/>
            </a:pPr>
            <a:r>
              <a:rPr lang="en-US" sz="2100" dirty="0" smtClean="0">
                <a:latin typeface="Times New Roman" pitchFamily="18" charset="0"/>
                <a:cs typeface="Times New Roman" pitchFamily="18" charset="0"/>
              </a:rPr>
              <a:t>However, the </a:t>
            </a:r>
            <a:r>
              <a:rPr lang="en-US" sz="2100" dirty="0" err="1" smtClean="0">
                <a:latin typeface="Times New Roman" pitchFamily="18" charset="0"/>
                <a:cs typeface="Times New Roman" pitchFamily="18" charset="0"/>
              </a:rPr>
              <a:t>interpole</a:t>
            </a:r>
            <a:r>
              <a:rPr lang="en-US" sz="2100" dirty="0" smtClean="0">
                <a:latin typeface="Times New Roman" pitchFamily="18" charset="0"/>
                <a:cs typeface="Times New Roman" pitchFamily="18" charset="0"/>
              </a:rPr>
              <a:t> flux increases too, producing a larger voltage in the  conductors that opposes the voltage due to the neutral-plane shift.</a:t>
            </a:r>
          </a:p>
          <a:p>
            <a:pPr marL="571500" indent="-571500" algn="just">
              <a:buClr>
                <a:srgbClr val="0070C0"/>
              </a:buClr>
              <a:buFont typeface="Wingdings" pitchFamily="2" charset="2"/>
              <a:buChar char="q"/>
            </a:pPr>
            <a:r>
              <a:rPr lang="en-US" sz="2100" dirty="0" smtClean="0">
                <a:latin typeface="Times New Roman" pitchFamily="18" charset="0"/>
                <a:cs typeface="Times New Roman" pitchFamily="18" charset="0"/>
              </a:rPr>
              <a:t>The net result is that their effects cancel over a broad range of loads.</a:t>
            </a:r>
          </a:p>
          <a:p>
            <a:pPr marL="571500" indent="-571500" algn="just">
              <a:buClr>
                <a:srgbClr val="0070C0"/>
              </a:buClr>
              <a:buFont typeface="Wingdings" pitchFamily="2" charset="2"/>
              <a:buChar char="q"/>
            </a:pPr>
            <a:r>
              <a:rPr lang="en-US" sz="2100" dirty="0" smtClean="0">
                <a:latin typeface="Times New Roman" pitchFamily="18" charset="0"/>
                <a:cs typeface="Times New Roman" pitchFamily="18" charset="0"/>
              </a:rPr>
              <a:t>The </a:t>
            </a:r>
            <a:r>
              <a:rPr lang="en-US" sz="2100" dirty="0" err="1" smtClean="0">
                <a:latin typeface="Times New Roman" pitchFamily="18" charset="0"/>
                <a:cs typeface="Times New Roman" pitchFamily="18" charset="0"/>
              </a:rPr>
              <a:t>interpoles</a:t>
            </a:r>
            <a:r>
              <a:rPr lang="en-US" sz="2100" dirty="0" smtClean="0">
                <a:latin typeface="Times New Roman" pitchFamily="18" charset="0"/>
                <a:cs typeface="Times New Roman" pitchFamily="18" charset="0"/>
              </a:rPr>
              <a:t> must induce a voltage in the conductors undergoing commutation that is opposite to the voltage caused by neutral-plane shift and L </a:t>
            </a:r>
            <a:r>
              <a:rPr lang="en-US" sz="2100" dirty="0" err="1" smtClean="0">
                <a:latin typeface="Times New Roman" pitchFamily="18" charset="0"/>
                <a:cs typeface="Times New Roman" pitchFamily="18" charset="0"/>
              </a:rPr>
              <a:t>di</a:t>
            </a:r>
            <a:r>
              <a:rPr lang="en-US" sz="2100" dirty="0" smtClean="0">
                <a:latin typeface="Times New Roman" pitchFamily="18" charset="0"/>
                <a:cs typeface="Times New Roman" pitchFamily="18" charset="0"/>
              </a:rPr>
              <a:t>/</a:t>
            </a:r>
            <a:r>
              <a:rPr lang="en-US" sz="2100" dirty="0" err="1" smtClean="0">
                <a:latin typeface="Times New Roman" pitchFamily="18" charset="0"/>
                <a:cs typeface="Times New Roman" pitchFamily="18" charset="0"/>
              </a:rPr>
              <a:t>dt</a:t>
            </a:r>
            <a:r>
              <a:rPr lang="en-US" sz="2100" dirty="0" smtClean="0">
                <a:latin typeface="Times New Roman" pitchFamily="18" charset="0"/>
                <a:cs typeface="Times New Roman" pitchFamily="18" charset="0"/>
              </a:rPr>
              <a:t> effects.</a:t>
            </a:r>
          </a:p>
          <a:p>
            <a:pPr marL="571500" indent="-571500" algn="just">
              <a:buClr>
                <a:srgbClr val="0070C0"/>
              </a:buClr>
              <a:buFont typeface="Wingdings" pitchFamily="2" charset="2"/>
              <a:buChar char="q"/>
            </a:pPr>
            <a:r>
              <a:rPr lang="en-US" sz="2100" dirty="0" smtClean="0">
                <a:latin typeface="Times New Roman" pitchFamily="18" charset="0"/>
                <a:cs typeface="Times New Roman" pitchFamily="18" charset="0"/>
              </a:rPr>
              <a:t>Note that </a:t>
            </a:r>
            <a:r>
              <a:rPr lang="en-US" sz="2100" dirty="0" err="1" smtClean="0">
                <a:latin typeface="Times New Roman" pitchFamily="18" charset="0"/>
                <a:cs typeface="Times New Roman" pitchFamily="18" charset="0"/>
              </a:rPr>
              <a:t>interpoles</a:t>
            </a:r>
            <a:r>
              <a:rPr lang="en-US" sz="2100" dirty="0" smtClean="0">
                <a:latin typeface="Times New Roman" pitchFamily="18" charset="0"/>
                <a:cs typeface="Times New Roman" pitchFamily="18" charset="0"/>
              </a:rPr>
              <a:t> work for both motor and generator operation</a:t>
            </a:r>
          </a:p>
          <a:p>
            <a:pPr marL="571500" indent="-571500" algn="just">
              <a:buClr>
                <a:srgbClr val="0070C0"/>
              </a:buClr>
              <a:buFont typeface="Wingdings" pitchFamily="2" charset="2"/>
              <a:buChar char="q"/>
            </a:pPr>
            <a:r>
              <a:rPr lang="en-US" sz="2100" dirty="0" smtClean="0"/>
              <a:t>The current both in its rotor and in its </a:t>
            </a:r>
            <a:r>
              <a:rPr lang="en-US" sz="2100" dirty="0" err="1" smtClean="0"/>
              <a:t>interpoles</a:t>
            </a:r>
            <a:r>
              <a:rPr lang="en-US" sz="2100" dirty="0" smtClean="0"/>
              <a:t> reverses direction.</a:t>
            </a:r>
            <a:endParaRPr lang="en-US" sz="2100" dirty="0" smtClean="0">
              <a:latin typeface="Times New Roman" pitchFamily="18" charset="0"/>
              <a:cs typeface="Times New Roman" pitchFamily="18" charset="0"/>
            </a:endParaRPr>
          </a:p>
        </p:txBody>
      </p:sp>
      <p:sp>
        <p:nvSpPr>
          <p:cNvPr id="6" name="Slide Number Placeholder 5"/>
          <p:cNvSpPr>
            <a:spLocks noGrp="1"/>
          </p:cNvSpPr>
          <p:nvPr>
            <p:ph type="sldNum" sz="quarter" idx="12"/>
          </p:nvPr>
        </p:nvSpPr>
        <p:spPr>
          <a:xfrm>
            <a:off x="8610600" y="6324600"/>
            <a:ext cx="381000" cy="365125"/>
          </a:xfrm>
          <a:prstGeom prst="roundRect">
            <a:avLst/>
          </a:prstGeom>
        </p:spPr>
        <p:style>
          <a:lnRef idx="2">
            <a:schemeClr val="accent6"/>
          </a:lnRef>
          <a:fillRef idx="1">
            <a:schemeClr val="lt1"/>
          </a:fillRef>
          <a:effectRef idx="0">
            <a:schemeClr val="accent6"/>
          </a:effectRef>
          <a:fontRef idx="minor">
            <a:schemeClr val="dk1"/>
          </a:fontRef>
        </p:style>
        <p:txBody>
          <a:bodyPr/>
          <a:lstStyle/>
          <a:p>
            <a:fld id="{907D80F2-08EE-4FF1-86FA-192F2442B46F}" type="slidenum">
              <a:rPr lang="en-US" smtClean="0">
                <a:latin typeface="Times New Roman" pitchFamily="18" charset="0"/>
                <a:cs typeface="Times New Roman" pitchFamily="18" charset="0"/>
              </a:rPr>
              <a:pPr/>
              <a:t>105</a:t>
            </a:fld>
            <a:endParaRPr lang="en-US"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0"/>
            <a:ext cx="8686800" cy="1143000"/>
          </a:xfrm>
          <a:prstGeom prst="roundRect">
            <a:avLst/>
          </a:prstGeom>
        </p:spPr>
        <p:style>
          <a:lnRef idx="2">
            <a:schemeClr val="accent1"/>
          </a:lnRef>
          <a:fillRef idx="1">
            <a:schemeClr val="lt1"/>
          </a:fillRef>
          <a:effectRef idx="0">
            <a:schemeClr val="accent1"/>
          </a:effectRef>
          <a:fontRef idx="minor">
            <a:schemeClr val="dk1"/>
          </a:fontRef>
        </p:style>
        <p:txBody>
          <a:bodyPr>
            <a:noAutofit/>
          </a:bodyPr>
          <a:lstStyle/>
          <a:p>
            <a:r>
              <a:rPr lang="en-US" dirty="0" smtClean="0">
                <a:solidFill>
                  <a:schemeClr val="accent2">
                    <a:lumMod val="50000"/>
                  </a:schemeClr>
                </a:solidFill>
                <a:latin typeface="Times New Roman" pitchFamily="18" charset="0"/>
                <a:cs typeface="Times New Roman" pitchFamily="18" charset="0"/>
              </a:rPr>
              <a:t>INTERPOLES cont…</a:t>
            </a:r>
          </a:p>
        </p:txBody>
      </p:sp>
      <p:sp>
        <p:nvSpPr>
          <p:cNvPr id="3" name="Content Placeholder 2"/>
          <p:cNvSpPr>
            <a:spLocks noGrp="1"/>
          </p:cNvSpPr>
          <p:nvPr>
            <p:ph idx="1"/>
          </p:nvPr>
        </p:nvSpPr>
        <p:spPr>
          <a:xfrm>
            <a:off x="228600" y="1143000"/>
            <a:ext cx="8763000" cy="5410200"/>
          </a:xfrm>
          <a:prstGeom prst="roundRect">
            <a:avLst/>
          </a:prstGeom>
        </p:spPr>
        <p:style>
          <a:lnRef idx="2">
            <a:schemeClr val="accent1"/>
          </a:lnRef>
          <a:fillRef idx="1">
            <a:schemeClr val="lt1"/>
          </a:fillRef>
          <a:effectRef idx="0">
            <a:schemeClr val="accent1"/>
          </a:effectRef>
          <a:fontRef idx="minor">
            <a:schemeClr val="dk1"/>
          </a:fontRef>
        </p:style>
        <p:txBody>
          <a:bodyPr>
            <a:normAutofit/>
          </a:bodyPr>
          <a:lstStyle/>
          <a:p>
            <a:pPr>
              <a:buClr>
                <a:schemeClr val="accent1"/>
              </a:buClr>
              <a:buFont typeface="Wingdings" pitchFamily="2" charset="2"/>
              <a:buChar char="q"/>
            </a:pPr>
            <a:r>
              <a:rPr lang="en-US" sz="2100" dirty="0" smtClean="0">
                <a:latin typeface="Times New Roman" pitchFamily="18" charset="0"/>
                <a:cs typeface="Times New Roman" pitchFamily="18" charset="0"/>
              </a:rPr>
              <a:t>The </a:t>
            </a:r>
            <a:r>
              <a:rPr lang="en-US" sz="2100" dirty="0" err="1" smtClean="0">
                <a:latin typeface="Times New Roman" pitchFamily="18" charset="0"/>
                <a:cs typeface="Times New Roman" pitchFamily="18" charset="0"/>
              </a:rPr>
              <a:t>interpoles</a:t>
            </a:r>
            <a:r>
              <a:rPr lang="en-US" sz="2100" dirty="0" smtClean="0">
                <a:latin typeface="Times New Roman" pitchFamily="18" charset="0"/>
                <a:cs typeface="Times New Roman" pitchFamily="18" charset="0"/>
              </a:rPr>
              <a:t> must be of the same polarity as the next upcoming main pole in a generator.</a:t>
            </a:r>
          </a:p>
          <a:p>
            <a:pPr>
              <a:buClr>
                <a:schemeClr val="accent1"/>
              </a:buClr>
              <a:buFont typeface="Wingdings" pitchFamily="2" charset="2"/>
              <a:buChar char="q"/>
            </a:pPr>
            <a:r>
              <a:rPr lang="en-US" sz="2100" dirty="0" smtClean="0">
                <a:latin typeface="Times New Roman" pitchFamily="18" charset="0"/>
                <a:cs typeface="Times New Roman" pitchFamily="18" charset="0"/>
              </a:rPr>
              <a:t>The </a:t>
            </a:r>
            <a:r>
              <a:rPr lang="en-US" sz="2100" dirty="0" err="1" smtClean="0">
                <a:latin typeface="Times New Roman" pitchFamily="18" charset="0"/>
                <a:cs typeface="Times New Roman" pitchFamily="18" charset="0"/>
              </a:rPr>
              <a:t>interpoles</a:t>
            </a:r>
            <a:r>
              <a:rPr lang="en-US" sz="2100" dirty="0" smtClean="0">
                <a:latin typeface="Times New Roman" pitchFamily="18" charset="0"/>
                <a:cs typeface="Times New Roman" pitchFamily="18" charset="0"/>
              </a:rPr>
              <a:t> must be of the same polarity as the previous main pole in a motor.</a:t>
            </a:r>
          </a:p>
        </p:txBody>
      </p:sp>
      <p:sp>
        <p:nvSpPr>
          <p:cNvPr id="6" name="Slide Number Placeholder 5"/>
          <p:cNvSpPr>
            <a:spLocks noGrp="1"/>
          </p:cNvSpPr>
          <p:nvPr>
            <p:ph type="sldNum" sz="quarter" idx="12"/>
          </p:nvPr>
        </p:nvSpPr>
        <p:spPr>
          <a:xfrm>
            <a:off x="8610600" y="6324600"/>
            <a:ext cx="381000" cy="365125"/>
          </a:xfrm>
          <a:prstGeom prst="roundRect">
            <a:avLst/>
          </a:prstGeom>
        </p:spPr>
        <p:style>
          <a:lnRef idx="2">
            <a:schemeClr val="accent6"/>
          </a:lnRef>
          <a:fillRef idx="1">
            <a:schemeClr val="lt1"/>
          </a:fillRef>
          <a:effectRef idx="0">
            <a:schemeClr val="accent6"/>
          </a:effectRef>
          <a:fontRef idx="minor">
            <a:schemeClr val="dk1"/>
          </a:fontRef>
        </p:style>
        <p:txBody>
          <a:bodyPr/>
          <a:lstStyle/>
          <a:p>
            <a:fld id="{907D80F2-08EE-4FF1-86FA-192F2442B46F}" type="slidenum">
              <a:rPr lang="en-US" smtClean="0">
                <a:latin typeface="Times New Roman" pitchFamily="18" charset="0"/>
                <a:cs typeface="Times New Roman" pitchFamily="18" charset="0"/>
              </a:rPr>
              <a:pPr/>
              <a:t>106</a:t>
            </a:fld>
            <a:endParaRPr lang="en-US" dirty="0">
              <a:latin typeface="Times New Roman" pitchFamily="18" charset="0"/>
              <a:cs typeface="Times New Roman" pitchFamily="18" charset="0"/>
            </a:endParaRPr>
          </a:p>
        </p:txBody>
      </p:sp>
      <p:grpSp>
        <p:nvGrpSpPr>
          <p:cNvPr id="8" name="Group 7"/>
          <p:cNvGrpSpPr/>
          <p:nvPr/>
        </p:nvGrpSpPr>
        <p:grpSpPr>
          <a:xfrm>
            <a:off x="2209800" y="2507905"/>
            <a:ext cx="4572000" cy="3816695"/>
            <a:chOff x="2209800" y="2507905"/>
            <a:chExt cx="4572000" cy="3816695"/>
          </a:xfrm>
        </p:grpSpPr>
        <p:pic>
          <p:nvPicPr>
            <p:cNvPr id="77826" name="Picture 2"/>
            <p:cNvPicPr>
              <a:picLocks noChangeAspect="1" noChangeArrowheads="1"/>
            </p:cNvPicPr>
            <p:nvPr/>
          </p:nvPicPr>
          <p:blipFill>
            <a:blip r:embed="rId2"/>
            <a:srcRect/>
            <a:stretch>
              <a:fillRect/>
            </a:stretch>
          </p:blipFill>
          <p:spPr bwMode="auto">
            <a:xfrm>
              <a:off x="2362200" y="2507905"/>
              <a:ext cx="4419600" cy="3816695"/>
            </a:xfrm>
            <a:prstGeom prst="rect">
              <a:avLst/>
            </a:prstGeom>
            <a:noFill/>
            <a:ln w="9525">
              <a:noFill/>
              <a:miter lim="800000"/>
              <a:headEnd/>
              <a:tailEnd/>
            </a:ln>
            <a:effectLst/>
          </p:spPr>
        </p:pic>
        <p:sp>
          <p:nvSpPr>
            <p:cNvPr id="7" name="Rectangle 6"/>
            <p:cNvSpPr/>
            <p:nvPr/>
          </p:nvSpPr>
          <p:spPr>
            <a:xfrm>
              <a:off x="2209800" y="5791200"/>
              <a:ext cx="1295400" cy="304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Fig 1.25</a:t>
              </a:r>
              <a:endParaRPr lang="en-US" dirty="0">
                <a:solidFill>
                  <a:schemeClr val="tx1"/>
                </a:solidFill>
              </a:endParaRPr>
            </a:p>
          </p:txBody>
        </p:sp>
      </p:grpSp>
    </p:spTree>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0"/>
            <a:ext cx="8686800" cy="1143000"/>
          </a:xfrm>
          <a:prstGeom prst="roundRect">
            <a:avLst/>
          </a:prstGeom>
        </p:spPr>
        <p:style>
          <a:lnRef idx="2">
            <a:schemeClr val="accent1"/>
          </a:lnRef>
          <a:fillRef idx="1">
            <a:schemeClr val="lt1"/>
          </a:fillRef>
          <a:effectRef idx="0">
            <a:schemeClr val="accent1"/>
          </a:effectRef>
          <a:fontRef idx="minor">
            <a:schemeClr val="dk1"/>
          </a:fontRef>
        </p:style>
        <p:txBody>
          <a:bodyPr>
            <a:noAutofit/>
          </a:bodyPr>
          <a:lstStyle/>
          <a:p>
            <a:endParaRPr lang="en-US" sz="2800" dirty="0" smtClean="0">
              <a:solidFill>
                <a:schemeClr val="accent2">
                  <a:lumMod val="50000"/>
                </a:schemeClr>
              </a:solidFill>
              <a:latin typeface="Times New Roman" pitchFamily="18" charset="0"/>
              <a:cs typeface="Times New Roman" pitchFamily="18" charset="0"/>
            </a:endParaRPr>
          </a:p>
        </p:txBody>
      </p:sp>
      <p:sp>
        <p:nvSpPr>
          <p:cNvPr id="3" name="Content Placeholder 2"/>
          <p:cNvSpPr>
            <a:spLocks noGrp="1"/>
          </p:cNvSpPr>
          <p:nvPr>
            <p:ph idx="1"/>
          </p:nvPr>
        </p:nvSpPr>
        <p:spPr>
          <a:xfrm>
            <a:off x="228600" y="1143000"/>
            <a:ext cx="8763000" cy="5410200"/>
          </a:xfrm>
          <a:prstGeom prst="roundRect">
            <a:avLst/>
          </a:prstGeom>
        </p:spPr>
        <p:style>
          <a:lnRef idx="2">
            <a:schemeClr val="accent1"/>
          </a:lnRef>
          <a:fillRef idx="1">
            <a:schemeClr val="lt1"/>
          </a:fillRef>
          <a:effectRef idx="0">
            <a:schemeClr val="accent1"/>
          </a:effectRef>
          <a:fontRef idx="minor">
            <a:schemeClr val="dk1"/>
          </a:fontRef>
        </p:style>
        <p:txBody>
          <a:bodyPr>
            <a:normAutofit/>
          </a:bodyPr>
          <a:lstStyle/>
          <a:p>
            <a:pPr>
              <a:buClr>
                <a:schemeClr val="accent1"/>
              </a:buClr>
              <a:buFont typeface="Wingdings" pitchFamily="2" charset="2"/>
              <a:buChar char="q"/>
            </a:pPr>
            <a:endParaRPr lang="en-US" sz="2100" dirty="0" smtClean="0">
              <a:latin typeface="Times New Roman" pitchFamily="18" charset="0"/>
              <a:cs typeface="Times New Roman" pitchFamily="18" charset="0"/>
            </a:endParaRPr>
          </a:p>
        </p:txBody>
      </p:sp>
      <p:sp>
        <p:nvSpPr>
          <p:cNvPr id="6" name="Slide Number Placeholder 5"/>
          <p:cNvSpPr>
            <a:spLocks noGrp="1"/>
          </p:cNvSpPr>
          <p:nvPr>
            <p:ph type="sldNum" sz="quarter" idx="12"/>
          </p:nvPr>
        </p:nvSpPr>
        <p:spPr>
          <a:xfrm>
            <a:off x="8610600" y="6324600"/>
            <a:ext cx="381000" cy="365125"/>
          </a:xfrm>
          <a:prstGeom prst="roundRect">
            <a:avLst/>
          </a:prstGeom>
        </p:spPr>
        <p:style>
          <a:lnRef idx="2">
            <a:schemeClr val="accent6"/>
          </a:lnRef>
          <a:fillRef idx="1">
            <a:schemeClr val="lt1"/>
          </a:fillRef>
          <a:effectRef idx="0">
            <a:schemeClr val="accent6"/>
          </a:effectRef>
          <a:fontRef idx="minor">
            <a:schemeClr val="dk1"/>
          </a:fontRef>
        </p:style>
        <p:txBody>
          <a:bodyPr/>
          <a:lstStyle/>
          <a:p>
            <a:fld id="{907D80F2-08EE-4FF1-86FA-192F2442B46F}" type="slidenum">
              <a:rPr lang="en-US" smtClean="0">
                <a:latin typeface="Times New Roman" pitchFamily="18" charset="0"/>
                <a:cs typeface="Times New Roman" pitchFamily="18" charset="0"/>
              </a:rPr>
              <a:pPr/>
              <a:t>107</a:t>
            </a:fld>
            <a:endParaRPr lang="en-US" dirty="0">
              <a:latin typeface="Times New Roman" pitchFamily="18" charset="0"/>
              <a:cs typeface="Times New Roman" pitchFamily="18" charset="0"/>
            </a:endParaRPr>
          </a:p>
        </p:txBody>
      </p:sp>
      <p:grpSp>
        <p:nvGrpSpPr>
          <p:cNvPr id="8" name="Group 7"/>
          <p:cNvGrpSpPr/>
          <p:nvPr/>
        </p:nvGrpSpPr>
        <p:grpSpPr>
          <a:xfrm>
            <a:off x="1143000" y="9835"/>
            <a:ext cx="6248400" cy="6471153"/>
            <a:chOff x="1143000" y="9835"/>
            <a:chExt cx="6248400" cy="6471153"/>
          </a:xfrm>
        </p:grpSpPr>
        <p:pic>
          <p:nvPicPr>
            <p:cNvPr id="78850" name="Picture 2"/>
            <p:cNvPicPr>
              <a:picLocks noChangeAspect="1" noChangeArrowheads="1"/>
            </p:cNvPicPr>
            <p:nvPr/>
          </p:nvPicPr>
          <p:blipFill>
            <a:blip r:embed="rId2"/>
            <a:srcRect/>
            <a:stretch>
              <a:fillRect/>
            </a:stretch>
          </p:blipFill>
          <p:spPr bwMode="auto">
            <a:xfrm>
              <a:off x="1143000" y="9835"/>
              <a:ext cx="6248400" cy="6471153"/>
            </a:xfrm>
            <a:prstGeom prst="rect">
              <a:avLst/>
            </a:prstGeom>
            <a:noFill/>
            <a:ln w="9525">
              <a:noFill/>
              <a:miter lim="800000"/>
              <a:headEnd/>
              <a:tailEnd/>
            </a:ln>
            <a:effectLst/>
          </p:spPr>
        </p:pic>
        <p:sp>
          <p:nvSpPr>
            <p:cNvPr id="7" name="Rectangle 6"/>
            <p:cNvSpPr/>
            <p:nvPr/>
          </p:nvSpPr>
          <p:spPr>
            <a:xfrm>
              <a:off x="1447800" y="5791200"/>
              <a:ext cx="1295400" cy="304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Fig 1.26</a:t>
              </a:r>
              <a:endParaRPr lang="en-US" dirty="0">
                <a:solidFill>
                  <a:schemeClr val="tx1"/>
                </a:solidFill>
              </a:endParaRPr>
            </a:p>
          </p:txBody>
        </p:sp>
      </p:grpSp>
    </p:spTree>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0"/>
            <a:ext cx="8686800" cy="1143000"/>
          </a:xfrm>
          <a:prstGeom prst="roundRect">
            <a:avLst/>
          </a:prstGeom>
        </p:spPr>
        <p:style>
          <a:lnRef idx="2">
            <a:schemeClr val="accent1"/>
          </a:lnRef>
          <a:fillRef idx="1">
            <a:schemeClr val="lt1"/>
          </a:fillRef>
          <a:effectRef idx="0">
            <a:schemeClr val="accent1"/>
          </a:effectRef>
          <a:fontRef idx="minor">
            <a:schemeClr val="dk1"/>
          </a:fontRef>
        </p:style>
        <p:txBody>
          <a:bodyPr/>
          <a:lstStyle/>
          <a:p>
            <a:r>
              <a:rPr lang="en-US" dirty="0" smtClean="0">
                <a:solidFill>
                  <a:schemeClr val="accent2">
                    <a:lumMod val="50000"/>
                  </a:schemeClr>
                </a:solidFill>
                <a:latin typeface="Times New Roman" pitchFamily="18" charset="0"/>
                <a:cs typeface="Times New Roman" pitchFamily="18" charset="0"/>
              </a:rPr>
              <a:t>COMPENSATING WINDINGS</a:t>
            </a:r>
          </a:p>
        </p:txBody>
      </p:sp>
      <p:sp>
        <p:nvSpPr>
          <p:cNvPr id="3" name="Content Placeholder 2"/>
          <p:cNvSpPr>
            <a:spLocks noGrp="1"/>
          </p:cNvSpPr>
          <p:nvPr>
            <p:ph idx="1"/>
          </p:nvPr>
        </p:nvSpPr>
        <p:spPr>
          <a:xfrm>
            <a:off x="228600" y="1143000"/>
            <a:ext cx="8763000" cy="5410200"/>
          </a:xfrm>
          <a:prstGeom prst="roundRect">
            <a:avLst/>
          </a:prstGeom>
        </p:spPr>
        <p:style>
          <a:lnRef idx="2">
            <a:schemeClr val="accent1"/>
          </a:lnRef>
          <a:fillRef idx="1">
            <a:schemeClr val="lt1"/>
          </a:fillRef>
          <a:effectRef idx="0">
            <a:schemeClr val="accent1"/>
          </a:effectRef>
          <a:fontRef idx="minor">
            <a:schemeClr val="dk1"/>
          </a:fontRef>
        </p:style>
        <p:txBody>
          <a:bodyPr>
            <a:normAutofit fontScale="62500" lnSpcReduction="20000"/>
          </a:bodyPr>
          <a:lstStyle/>
          <a:p>
            <a:pPr>
              <a:buClr>
                <a:schemeClr val="accent1"/>
              </a:buClr>
              <a:buFont typeface="Wingdings" pitchFamily="2" charset="2"/>
              <a:buChar char="q"/>
            </a:pPr>
            <a:r>
              <a:rPr lang="en-US" dirty="0" smtClean="0">
                <a:latin typeface="Times New Roman" pitchFamily="18" charset="0"/>
                <a:cs typeface="Times New Roman" pitchFamily="18" charset="0"/>
              </a:rPr>
              <a:t>For very heavy, severe duty cycle motors, the flux-weakening problem can be very serious.</a:t>
            </a:r>
          </a:p>
          <a:p>
            <a:pPr>
              <a:buClr>
                <a:schemeClr val="accent1"/>
              </a:buClr>
              <a:buFont typeface="Wingdings" pitchFamily="2" charset="2"/>
              <a:buChar char="q"/>
            </a:pPr>
            <a:r>
              <a:rPr lang="en-US" dirty="0" smtClean="0">
                <a:latin typeface="Times New Roman" pitchFamily="18" charset="0"/>
                <a:cs typeface="Times New Roman" pitchFamily="18" charset="0"/>
              </a:rPr>
              <a:t> To completely cancel armature reaction and thus eliminate both neutral-plane shift and flux weakening, a different technique was developed. </a:t>
            </a:r>
          </a:p>
          <a:p>
            <a:pPr>
              <a:buClr>
                <a:schemeClr val="accent1"/>
              </a:buClr>
              <a:buFont typeface="Wingdings" pitchFamily="2" charset="2"/>
              <a:buChar char="q"/>
            </a:pPr>
            <a:r>
              <a:rPr lang="en-US" dirty="0" smtClean="0">
                <a:latin typeface="Times New Roman" pitchFamily="18" charset="0"/>
                <a:cs typeface="Times New Roman" pitchFamily="18" charset="0"/>
              </a:rPr>
              <a:t>This third technique involves placing compensating windings in slots carved in the faces of the poles parallel to the rotor conductors, to cancel the distorting effect of armature reaction. </a:t>
            </a:r>
          </a:p>
          <a:p>
            <a:pPr>
              <a:buClr>
                <a:schemeClr val="accent1"/>
              </a:buClr>
              <a:buFont typeface="Wingdings" pitchFamily="2" charset="2"/>
              <a:buChar char="q"/>
            </a:pPr>
            <a:r>
              <a:rPr lang="en-US" dirty="0" smtClean="0">
                <a:latin typeface="Times New Roman" pitchFamily="18" charset="0"/>
                <a:cs typeface="Times New Roman" pitchFamily="18" charset="0"/>
              </a:rPr>
              <a:t>These windings are connected in series with the rotor windings, so that whenever the load changes in the rotor, the current in the compensating windings changes, too.</a:t>
            </a:r>
          </a:p>
          <a:p>
            <a:pPr>
              <a:buClr>
                <a:schemeClr val="accent1"/>
              </a:buClr>
              <a:buFont typeface="Wingdings" pitchFamily="2" charset="2"/>
              <a:buChar char="q"/>
            </a:pPr>
            <a:r>
              <a:rPr lang="en-US" dirty="0" smtClean="0">
                <a:latin typeface="Times New Roman" pitchFamily="18" charset="0"/>
                <a:cs typeface="Times New Roman" pitchFamily="18" charset="0"/>
              </a:rPr>
              <a:t>Notice that the </a:t>
            </a:r>
            <a:r>
              <a:rPr lang="en-US" dirty="0" err="1" smtClean="0">
                <a:latin typeface="Times New Roman" pitchFamily="18" charset="0"/>
                <a:cs typeface="Times New Roman" pitchFamily="18" charset="0"/>
              </a:rPr>
              <a:t>magnetomotive</a:t>
            </a:r>
            <a:r>
              <a:rPr lang="en-US" dirty="0" smtClean="0">
                <a:latin typeface="Times New Roman" pitchFamily="18" charset="0"/>
                <a:cs typeface="Times New Roman" pitchFamily="18" charset="0"/>
              </a:rPr>
              <a:t> force due to the compensating windings is equal and opposite to the </a:t>
            </a:r>
            <a:r>
              <a:rPr lang="en-US" dirty="0" err="1" smtClean="0">
                <a:latin typeface="Times New Roman" pitchFamily="18" charset="0"/>
                <a:cs typeface="Times New Roman" pitchFamily="18" charset="0"/>
              </a:rPr>
              <a:t>magnetomotive</a:t>
            </a:r>
            <a:r>
              <a:rPr lang="en-US" dirty="0" smtClean="0">
                <a:latin typeface="Times New Roman" pitchFamily="18" charset="0"/>
                <a:cs typeface="Times New Roman" pitchFamily="18" charset="0"/>
              </a:rPr>
              <a:t> force due to the rotor at every point under the pole faces. </a:t>
            </a:r>
          </a:p>
          <a:p>
            <a:pPr>
              <a:buClr>
                <a:schemeClr val="accent1"/>
              </a:buClr>
              <a:buFont typeface="Wingdings" pitchFamily="2" charset="2"/>
              <a:buChar char="q"/>
            </a:pPr>
            <a:r>
              <a:rPr lang="en-US" dirty="0" smtClean="0">
                <a:latin typeface="Times New Roman" pitchFamily="18" charset="0"/>
                <a:cs typeface="Times New Roman" pitchFamily="18" charset="0"/>
              </a:rPr>
              <a:t>The resulting net </a:t>
            </a:r>
            <a:r>
              <a:rPr lang="en-US" dirty="0" err="1" smtClean="0">
                <a:latin typeface="Times New Roman" pitchFamily="18" charset="0"/>
                <a:cs typeface="Times New Roman" pitchFamily="18" charset="0"/>
              </a:rPr>
              <a:t>magnetomotive</a:t>
            </a:r>
            <a:r>
              <a:rPr lang="en-US" dirty="0" smtClean="0">
                <a:latin typeface="Times New Roman" pitchFamily="18" charset="0"/>
                <a:cs typeface="Times New Roman" pitchFamily="18" charset="0"/>
              </a:rPr>
              <a:t> force is just the </a:t>
            </a:r>
            <a:r>
              <a:rPr lang="en-US" dirty="0" err="1" smtClean="0">
                <a:latin typeface="Times New Roman" pitchFamily="18" charset="0"/>
                <a:cs typeface="Times New Roman" pitchFamily="18" charset="0"/>
              </a:rPr>
              <a:t>magnetomotive</a:t>
            </a:r>
            <a:r>
              <a:rPr lang="en-US" dirty="0" smtClean="0">
                <a:latin typeface="Times New Roman" pitchFamily="18" charset="0"/>
                <a:cs typeface="Times New Roman" pitchFamily="18" charset="0"/>
              </a:rPr>
              <a:t> force due to the poles, so the flux in the machine is unchanged regardless of the load on the machine.</a:t>
            </a:r>
          </a:p>
          <a:p>
            <a:endParaRPr lang="en-US" dirty="0" smtClean="0">
              <a:latin typeface="Times New Roman" pitchFamily="18" charset="0"/>
              <a:cs typeface="Times New Roman" pitchFamily="18" charset="0"/>
            </a:endParaRPr>
          </a:p>
        </p:txBody>
      </p:sp>
      <p:sp>
        <p:nvSpPr>
          <p:cNvPr id="6" name="Slide Number Placeholder 5"/>
          <p:cNvSpPr>
            <a:spLocks noGrp="1"/>
          </p:cNvSpPr>
          <p:nvPr>
            <p:ph type="sldNum" sz="quarter" idx="12"/>
          </p:nvPr>
        </p:nvSpPr>
        <p:spPr>
          <a:xfrm>
            <a:off x="8610600" y="6324600"/>
            <a:ext cx="381000" cy="365125"/>
          </a:xfrm>
          <a:prstGeom prst="roundRect">
            <a:avLst/>
          </a:prstGeom>
        </p:spPr>
        <p:style>
          <a:lnRef idx="2">
            <a:schemeClr val="accent6"/>
          </a:lnRef>
          <a:fillRef idx="1">
            <a:schemeClr val="lt1"/>
          </a:fillRef>
          <a:effectRef idx="0">
            <a:schemeClr val="accent6"/>
          </a:effectRef>
          <a:fontRef idx="minor">
            <a:schemeClr val="dk1"/>
          </a:fontRef>
        </p:style>
        <p:txBody>
          <a:bodyPr/>
          <a:lstStyle/>
          <a:p>
            <a:fld id="{907D80F2-08EE-4FF1-86FA-192F2442B46F}" type="slidenum">
              <a:rPr lang="en-US" smtClean="0">
                <a:latin typeface="Times New Roman" pitchFamily="18" charset="0"/>
                <a:cs typeface="Times New Roman" pitchFamily="18" charset="0"/>
              </a:rPr>
              <a:pPr/>
              <a:t>108</a:t>
            </a:fld>
            <a:endParaRPr lang="en-US"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0"/>
            <a:ext cx="8686800" cy="1143000"/>
          </a:xfrm>
          <a:prstGeom prst="roundRect">
            <a:avLst/>
          </a:prstGeom>
        </p:spPr>
        <p:style>
          <a:lnRef idx="2">
            <a:schemeClr val="accent1"/>
          </a:lnRef>
          <a:fillRef idx="1">
            <a:schemeClr val="lt1"/>
          </a:fillRef>
          <a:effectRef idx="0">
            <a:schemeClr val="accent1"/>
          </a:effectRef>
          <a:fontRef idx="minor">
            <a:schemeClr val="dk1"/>
          </a:fontRef>
        </p:style>
        <p:txBody>
          <a:bodyPr/>
          <a:lstStyle/>
          <a:p>
            <a:r>
              <a:rPr lang="en-US" dirty="0" smtClean="0">
                <a:solidFill>
                  <a:schemeClr val="accent2">
                    <a:lumMod val="50000"/>
                  </a:schemeClr>
                </a:solidFill>
                <a:latin typeface="Times New Roman" pitchFamily="18" charset="0"/>
                <a:cs typeface="Times New Roman" pitchFamily="18" charset="0"/>
              </a:rPr>
              <a:t>COMPENSATING WINDINGS cont</a:t>
            </a:r>
          </a:p>
        </p:txBody>
      </p:sp>
      <p:sp>
        <p:nvSpPr>
          <p:cNvPr id="3" name="Content Placeholder 2"/>
          <p:cNvSpPr>
            <a:spLocks noGrp="1"/>
          </p:cNvSpPr>
          <p:nvPr>
            <p:ph idx="1"/>
          </p:nvPr>
        </p:nvSpPr>
        <p:spPr>
          <a:xfrm>
            <a:off x="228600" y="1143000"/>
            <a:ext cx="8763000" cy="5410200"/>
          </a:xfrm>
          <a:prstGeom prst="roundRect">
            <a:avLst/>
          </a:prstGeom>
        </p:spPr>
        <p:style>
          <a:lnRef idx="2">
            <a:schemeClr val="accent1"/>
          </a:lnRef>
          <a:fillRef idx="1">
            <a:schemeClr val="lt1"/>
          </a:fillRef>
          <a:effectRef idx="0">
            <a:schemeClr val="accent1"/>
          </a:effectRef>
          <a:fontRef idx="minor">
            <a:schemeClr val="dk1"/>
          </a:fontRef>
        </p:style>
        <p:txBody>
          <a:bodyPr>
            <a:normAutofit fontScale="77500" lnSpcReduction="20000"/>
          </a:bodyPr>
          <a:lstStyle/>
          <a:p>
            <a:pPr>
              <a:buClr>
                <a:schemeClr val="accent1"/>
              </a:buClr>
              <a:buFont typeface="Wingdings" pitchFamily="2" charset="2"/>
              <a:buChar char="q"/>
            </a:pPr>
            <a:r>
              <a:rPr lang="en-US" dirty="0" smtClean="0">
                <a:latin typeface="Times New Roman" pitchFamily="18" charset="0"/>
                <a:cs typeface="Times New Roman" pitchFamily="18" charset="0"/>
              </a:rPr>
              <a:t>The major disadvantage of compensating windings is that they are expensive, since they must be machined into the faces of the poles. </a:t>
            </a:r>
          </a:p>
          <a:p>
            <a:pPr>
              <a:buClr>
                <a:schemeClr val="accent1"/>
              </a:buClr>
              <a:buFont typeface="Wingdings" pitchFamily="2" charset="2"/>
              <a:buChar char="q"/>
            </a:pPr>
            <a:r>
              <a:rPr lang="en-US" dirty="0" smtClean="0">
                <a:latin typeface="Times New Roman" pitchFamily="18" charset="0"/>
                <a:cs typeface="Times New Roman" pitchFamily="18" charset="0"/>
              </a:rPr>
              <a:t>Any motor that uses them must also have </a:t>
            </a:r>
            <a:r>
              <a:rPr lang="en-US" dirty="0" err="1" smtClean="0">
                <a:latin typeface="Times New Roman" pitchFamily="18" charset="0"/>
                <a:cs typeface="Times New Roman" pitchFamily="18" charset="0"/>
              </a:rPr>
              <a:t>interpoles</a:t>
            </a:r>
            <a:r>
              <a:rPr lang="en-US" dirty="0" smtClean="0">
                <a:latin typeface="Times New Roman" pitchFamily="18" charset="0"/>
                <a:cs typeface="Times New Roman" pitchFamily="18" charset="0"/>
              </a:rPr>
              <a:t>, since compensating windings do not cancel </a:t>
            </a:r>
            <a:r>
              <a:rPr lang="en-US" dirty="0" err="1" smtClean="0">
                <a:latin typeface="Times New Roman" pitchFamily="18" charset="0"/>
                <a:cs typeface="Times New Roman" pitchFamily="18" charset="0"/>
              </a:rPr>
              <a:t>Ldi</a:t>
            </a:r>
            <a:r>
              <a:rPr lang="en-US" dirty="0" smtClean="0">
                <a:latin typeface="Times New Roman" pitchFamily="18" charset="0"/>
                <a:cs typeface="Times New Roman" pitchFamily="18" charset="0"/>
              </a:rPr>
              <a:t>/</a:t>
            </a:r>
            <a:r>
              <a:rPr lang="en-US" dirty="0" err="1" smtClean="0">
                <a:latin typeface="Times New Roman" pitchFamily="18" charset="0"/>
                <a:cs typeface="Times New Roman" pitchFamily="18" charset="0"/>
              </a:rPr>
              <a:t>dt</a:t>
            </a:r>
            <a:r>
              <a:rPr lang="en-US" dirty="0" smtClean="0">
                <a:latin typeface="Times New Roman" pitchFamily="18" charset="0"/>
                <a:cs typeface="Times New Roman" pitchFamily="18" charset="0"/>
              </a:rPr>
              <a:t> effects. </a:t>
            </a:r>
          </a:p>
          <a:p>
            <a:pPr>
              <a:buClr>
                <a:schemeClr val="accent1"/>
              </a:buClr>
              <a:buFont typeface="Wingdings" pitchFamily="2" charset="2"/>
              <a:buChar char="q"/>
            </a:pPr>
            <a:r>
              <a:rPr lang="en-US" dirty="0" smtClean="0">
                <a:latin typeface="Times New Roman" pitchFamily="18" charset="0"/>
                <a:cs typeface="Times New Roman" pitchFamily="18" charset="0"/>
              </a:rPr>
              <a:t>The </a:t>
            </a:r>
            <a:r>
              <a:rPr lang="en-US" dirty="0" err="1" smtClean="0">
                <a:latin typeface="Times New Roman" pitchFamily="18" charset="0"/>
                <a:cs typeface="Times New Roman" pitchFamily="18" charset="0"/>
              </a:rPr>
              <a:t>interpoles</a:t>
            </a:r>
            <a:r>
              <a:rPr lang="en-US" dirty="0" smtClean="0">
                <a:latin typeface="Times New Roman" pitchFamily="18" charset="0"/>
                <a:cs typeface="Times New Roman" pitchFamily="18" charset="0"/>
              </a:rPr>
              <a:t> do not have to be as strong, though, since they are canceling only L </a:t>
            </a:r>
            <a:r>
              <a:rPr lang="en-US" dirty="0" err="1" smtClean="0">
                <a:latin typeface="Times New Roman" pitchFamily="18" charset="0"/>
                <a:cs typeface="Times New Roman" pitchFamily="18" charset="0"/>
              </a:rPr>
              <a:t>dildt</a:t>
            </a:r>
            <a:r>
              <a:rPr lang="en-US" dirty="0" smtClean="0">
                <a:latin typeface="Times New Roman" pitchFamily="18" charset="0"/>
                <a:cs typeface="Times New Roman" pitchFamily="18" charset="0"/>
              </a:rPr>
              <a:t> voltages in the windings, and not the voltages due to ne </a:t>
            </a:r>
            <a:r>
              <a:rPr lang="en-US" dirty="0" err="1" smtClean="0">
                <a:latin typeface="Times New Roman" pitchFamily="18" charset="0"/>
                <a:cs typeface="Times New Roman" pitchFamily="18" charset="0"/>
              </a:rPr>
              <a:t>utral</a:t>
            </a:r>
            <a:r>
              <a:rPr lang="en-US" dirty="0" smtClean="0">
                <a:latin typeface="Times New Roman" pitchFamily="18" charset="0"/>
                <a:cs typeface="Times New Roman" pitchFamily="18" charset="0"/>
              </a:rPr>
              <a:t>-plane shifting. </a:t>
            </a:r>
          </a:p>
          <a:p>
            <a:pPr>
              <a:buClr>
                <a:schemeClr val="accent1"/>
              </a:buClr>
              <a:buFont typeface="Wingdings" pitchFamily="2" charset="2"/>
              <a:buChar char="q"/>
            </a:pPr>
            <a:r>
              <a:rPr lang="en-US" dirty="0" smtClean="0">
                <a:latin typeface="Times New Roman" pitchFamily="18" charset="0"/>
                <a:cs typeface="Times New Roman" pitchFamily="18" charset="0"/>
              </a:rPr>
              <a:t>Because of the expense of having both compensating windings and </a:t>
            </a:r>
            <a:r>
              <a:rPr lang="en-US" dirty="0" err="1" smtClean="0">
                <a:latin typeface="Times New Roman" pitchFamily="18" charset="0"/>
                <a:cs typeface="Times New Roman" pitchFamily="18" charset="0"/>
              </a:rPr>
              <a:t>interpoles</a:t>
            </a:r>
            <a:r>
              <a:rPr lang="en-US" dirty="0" smtClean="0">
                <a:latin typeface="Times New Roman" pitchFamily="18" charset="0"/>
                <a:cs typeface="Times New Roman" pitchFamily="18" charset="0"/>
              </a:rPr>
              <a:t> on such a machine, these windings are used only where the extremely severe nature of a motor 's duty demands them.</a:t>
            </a:r>
          </a:p>
        </p:txBody>
      </p:sp>
      <p:sp>
        <p:nvSpPr>
          <p:cNvPr id="6" name="Slide Number Placeholder 5"/>
          <p:cNvSpPr>
            <a:spLocks noGrp="1"/>
          </p:cNvSpPr>
          <p:nvPr>
            <p:ph type="sldNum" sz="quarter" idx="12"/>
          </p:nvPr>
        </p:nvSpPr>
        <p:spPr>
          <a:xfrm>
            <a:off x="8610600" y="6324600"/>
            <a:ext cx="381000" cy="365125"/>
          </a:xfrm>
          <a:prstGeom prst="roundRect">
            <a:avLst/>
          </a:prstGeom>
        </p:spPr>
        <p:style>
          <a:lnRef idx="2">
            <a:schemeClr val="accent6"/>
          </a:lnRef>
          <a:fillRef idx="1">
            <a:schemeClr val="lt1"/>
          </a:fillRef>
          <a:effectRef idx="0">
            <a:schemeClr val="accent6"/>
          </a:effectRef>
          <a:fontRef idx="minor">
            <a:schemeClr val="dk1"/>
          </a:fontRef>
        </p:style>
        <p:txBody>
          <a:bodyPr/>
          <a:lstStyle/>
          <a:p>
            <a:fld id="{907D80F2-08EE-4FF1-86FA-192F2442B46F}" type="slidenum">
              <a:rPr lang="en-US" smtClean="0">
                <a:latin typeface="Times New Roman" pitchFamily="18" charset="0"/>
                <a:cs typeface="Times New Roman" pitchFamily="18" charset="0"/>
              </a:rPr>
              <a:pPr/>
              <a:t>109</a:t>
            </a:fld>
            <a:endParaRPr lang="en-US"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0"/>
            <a:ext cx="8686800" cy="1143000"/>
          </a:xfrm>
          <a:prstGeom prst="roundRect">
            <a:avLst/>
          </a:prstGeom>
        </p:spPr>
        <p:style>
          <a:lnRef idx="1">
            <a:schemeClr val="accent6"/>
          </a:lnRef>
          <a:fillRef idx="2">
            <a:schemeClr val="accent6"/>
          </a:fillRef>
          <a:effectRef idx="1">
            <a:schemeClr val="accent6"/>
          </a:effectRef>
          <a:fontRef idx="minor">
            <a:schemeClr val="dk1"/>
          </a:fontRef>
        </p:style>
        <p:txBody>
          <a:bodyPr/>
          <a:lstStyle/>
          <a:p>
            <a:r>
              <a:rPr lang="en-US" dirty="0" smtClean="0">
                <a:solidFill>
                  <a:schemeClr val="accent2">
                    <a:lumMod val="50000"/>
                  </a:schemeClr>
                </a:solidFill>
                <a:latin typeface="Times New Roman" pitchFamily="18" charset="0"/>
                <a:cs typeface="Times New Roman" pitchFamily="18" charset="0"/>
              </a:rPr>
              <a:t>Simple loop generator</a:t>
            </a:r>
          </a:p>
        </p:txBody>
      </p:sp>
      <p:sp>
        <p:nvSpPr>
          <p:cNvPr id="3" name="Content Placeholder 2"/>
          <p:cNvSpPr>
            <a:spLocks noGrp="1"/>
          </p:cNvSpPr>
          <p:nvPr>
            <p:ph idx="1"/>
          </p:nvPr>
        </p:nvSpPr>
        <p:spPr>
          <a:xfrm>
            <a:off x="228600" y="1066800"/>
            <a:ext cx="8763000" cy="5410200"/>
          </a:xfrm>
          <a:prstGeom prst="roundRect">
            <a:avLst/>
          </a:prstGeom>
        </p:spPr>
        <p:style>
          <a:lnRef idx="1">
            <a:schemeClr val="accent6"/>
          </a:lnRef>
          <a:fillRef idx="2">
            <a:schemeClr val="accent6"/>
          </a:fillRef>
          <a:effectRef idx="1">
            <a:schemeClr val="accent6"/>
          </a:effectRef>
          <a:fontRef idx="minor">
            <a:schemeClr val="dk1"/>
          </a:fontRef>
        </p:style>
        <p:txBody>
          <a:bodyPr>
            <a:normAutofit/>
          </a:bodyPr>
          <a:lstStyle/>
          <a:p>
            <a:pPr algn="just">
              <a:buClr>
                <a:srgbClr val="0070C0"/>
              </a:buClr>
              <a:buNone/>
            </a:pPr>
            <a:r>
              <a:rPr lang="en-US" dirty="0" smtClean="0">
                <a:latin typeface="Times New Roman" pitchFamily="18" charset="0"/>
                <a:cs typeface="Times New Roman" pitchFamily="18" charset="0"/>
              </a:rPr>
              <a:t> </a:t>
            </a:r>
          </a:p>
        </p:txBody>
      </p:sp>
      <p:sp>
        <p:nvSpPr>
          <p:cNvPr id="6" name="Slide Number Placeholder 5"/>
          <p:cNvSpPr>
            <a:spLocks noGrp="1"/>
          </p:cNvSpPr>
          <p:nvPr>
            <p:ph type="sldNum" sz="quarter" idx="12"/>
          </p:nvPr>
        </p:nvSpPr>
        <p:spPr>
          <a:xfrm>
            <a:off x="8610600" y="6324600"/>
            <a:ext cx="381000" cy="365125"/>
          </a:xfrm>
          <a:prstGeom prst="roundRect">
            <a:avLst/>
          </a:prstGeom>
        </p:spPr>
        <p:style>
          <a:lnRef idx="2">
            <a:schemeClr val="accent6"/>
          </a:lnRef>
          <a:fillRef idx="1">
            <a:schemeClr val="lt1"/>
          </a:fillRef>
          <a:effectRef idx="0">
            <a:schemeClr val="accent6"/>
          </a:effectRef>
          <a:fontRef idx="minor">
            <a:schemeClr val="dk1"/>
          </a:fontRef>
        </p:style>
        <p:txBody>
          <a:bodyPr/>
          <a:lstStyle/>
          <a:p>
            <a:fld id="{907D80F2-08EE-4FF1-86FA-192F2442B46F}" type="slidenum">
              <a:rPr lang="en-US" smtClean="0">
                <a:latin typeface="Times New Roman" pitchFamily="18" charset="0"/>
                <a:cs typeface="Times New Roman" pitchFamily="18" charset="0"/>
              </a:rPr>
              <a:pPr/>
              <a:t>11</a:t>
            </a:fld>
            <a:endParaRPr lang="en-US" dirty="0">
              <a:latin typeface="Times New Roman" pitchFamily="18" charset="0"/>
              <a:cs typeface="Times New Roman" pitchFamily="18" charset="0"/>
            </a:endParaRPr>
          </a:p>
        </p:txBody>
      </p:sp>
      <p:grpSp>
        <p:nvGrpSpPr>
          <p:cNvPr id="11" name="Group 10"/>
          <p:cNvGrpSpPr/>
          <p:nvPr/>
        </p:nvGrpSpPr>
        <p:grpSpPr>
          <a:xfrm>
            <a:off x="533400" y="1295400"/>
            <a:ext cx="8077200" cy="4953000"/>
            <a:chOff x="533400" y="1295400"/>
            <a:chExt cx="8077200" cy="4953000"/>
          </a:xfrm>
        </p:grpSpPr>
        <p:grpSp>
          <p:nvGrpSpPr>
            <p:cNvPr id="9" name="Group 8"/>
            <p:cNvGrpSpPr/>
            <p:nvPr/>
          </p:nvGrpSpPr>
          <p:grpSpPr>
            <a:xfrm>
              <a:off x="533400" y="1295400"/>
              <a:ext cx="8077200" cy="4953000"/>
              <a:chOff x="533400" y="1295400"/>
              <a:chExt cx="8077200" cy="4953000"/>
            </a:xfrm>
          </p:grpSpPr>
          <p:pic>
            <p:nvPicPr>
              <p:cNvPr id="8" name="Picture 7"/>
              <p:cNvPicPr/>
              <p:nvPr/>
            </p:nvPicPr>
            <p:blipFill>
              <a:blip r:embed="rId2"/>
              <a:srcRect/>
              <a:stretch>
                <a:fillRect/>
              </a:stretch>
            </p:blipFill>
            <p:spPr bwMode="auto">
              <a:xfrm>
                <a:off x="533400" y="1295400"/>
                <a:ext cx="8077200" cy="4953000"/>
              </a:xfrm>
              <a:prstGeom prst="rect">
                <a:avLst/>
              </a:prstGeom>
              <a:noFill/>
              <a:ln w="9525">
                <a:noFill/>
                <a:miter lim="800000"/>
                <a:headEnd/>
                <a:tailEnd/>
              </a:ln>
            </p:spPr>
          </p:pic>
          <p:sp>
            <p:nvSpPr>
              <p:cNvPr id="7" name="Rectangle 6"/>
              <p:cNvSpPr/>
              <p:nvPr/>
            </p:nvSpPr>
            <p:spPr>
              <a:xfrm>
                <a:off x="2209800" y="5943600"/>
                <a:ext cx="2895600" cy="304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Fig 1.2</a:t>
                </a:r>
                <a:endParaRPr lang="en-US" dirty="0">
                  <a:solidFill>
                    <a:schemeClr val="tx1"/>
                  </a:solidFill>
                </a:endParaRPr>
              </a:p>
            </p:txBody>
          </p:sp>
        </p:grpSp>
        <p:sp>
          <p:nvSpPr>
            <p:cNvPr id="10" name="Rectangle 9"/>
            <p:cNvSpPr/>
            <p:nvPr/>
          </p:nvSpPr>
          <p:spPr>
            <a:xfrm>
              <a:off x="6172200" y="5867400"/>
              <a:ext cx="762000" cy="304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0"/>
            <a:ext cx="8686800" cy="1143000"/>
          </a:xfrm>
          <a:prstGeom prst="roundRect">
            <a:avLst/>
          </a:prstGeom>
        </p:spPr>
        <p:style>
          <a:lnRef idx="2">
            <a:schemeClr val="accent1"/>
          </a:lnRef>
          <a:fillRef idx="1">
            <a:schemeClr val="lt1"/>
          </a:fillRef>
          <a:effectRef idx="0">
            <a:schemeClr val="accent1"/>
          </a:effectRef>
          <a:fontRef idx="minor">
            <a:schemeClr val="dk1"/>
          </a:fontRef>
        </p:style>
        <p:txBody>
          <a:bodyPr/>
          <a:lstStyle/>
          <a:p>
            <a:r>
              <a:rPr lang="en-US" dirty="0" smtClean="0">
                <a:solidFill>
                  <a:schemeClr val="accent2">
                    <a:lumMod val="50000"/>
                  </a:schemeClr>
                </a:solidFill>
                <a:latin typeface="Times New Roman" pitchFamily="18" charset="0"/>
                <a:cs typeface="Times New Roman" pitchFamily="18" charset="0"/>
              </a:rPr>
              <a:t>Simplex lap winding</a:t>
            </a:r>
          </a:p>
        </p:txBody>
      </p:sp>
      <p:sp>
        <p:nvSpPr>
          <p:cNvPr id="3" name="Content Placeholder 2"/>
          <p:cNvSpPr>
            <a:spLocks noGrp="1"/>
          </p:cNvSpPr>
          <p:nvPr>
            <p:ph idx="1"/>
          </p:nvPr>
        </p:nvSpPr>
        <p:spPr>
          <a:xfrm>
            <a:off x="228600" y="1143000"/>
            <a:ext cx="8763000" cy="5410200"/>
          </a:xfrm>
          <a:prstGeom prst="roundRect">
            <a:avLst/>
          </a:prstGeom>
        </p:spPr>
        <p:style>
          <a:lnRef idx="2">
            <a:schemeClr val="accent1"/>
          </a:lnRef>
          <a:fillRef idx="1">
            <a:schemeClr val="lt1"/>
          </a:fillRef>
          <a:effectRef idx="0">
            <a:schemeClr val="accent1"/>
          </a:effectRef>
          <a:fontRef idx="minor">
            <a:schemeClr val="dk1"/>
          </a:fontRef>
        </p:style>
        <p:txBody>
          <a:bodyPr>
            <a:normAutofit/>
          </a:bodyPr>
          <a:lstStyle/>
          <a:p>
            <a:pPr marL="571500" indent="-571500" algn="just">
              <a:buClr>
                <a:srgbClr val="0070C0"/>
              </a:buClr>
              <a:buNone/>
            </a:pPr>
            <a:r>
              <a:rPr lang="en-US" dirty="0" smtClean="0">
                <a:latin typeface="Times New Roman" pitchFamily="18" charset="0"/>
                <a:cs typeface="Times New Roman" pitchFamily="18" charset="0"/>
              </a:rPr>
              <a:t> </a:t>
            </a:r>
          </a:p>
        </p:txBody>
      </p:sp>
      <p:sp>
        <p:nvSpPr>
          <p:cNvPr id="6" name="Slide Number Placeholder 5"/>
          <p:cNvSpPr>
            <a:spLocks noGrp="1"/>
          </p:cNvSpPr>
          <p:nvPr>
            <p:ph type="sldNum" sz="quarter" idx="12"/>
          </p:nvPr>
        </p:nvSpPr>
        <p:spPr>
          <a:xfrm>
            <a:off x="8610600" y="6324600"/>
            <a:ext cx="381000" cy="365125"/>
          </a:xfrm>
          <a:prstGeom prst="roundRect">
            <a:avLst/>
          </a:prstGeom>
        </p:spPr>
        <p:style>
          <a:lnRef idx="2">
            <a:schemeClr val="accent6"/>
          </a:lnRef>
          <a:fillRef idx="1">
            <a:schemeClr val="lt1"/>
          </a:fillRef>
          <a:effectRef idx="0">
            <a:schemeClr val="accent6"/>
          </a:effectRef>
          <a:fontRef idx="minor">
            <a:schemeClr val="dk1"/>
          </a:fontRef>
        </p:style>
        <p:txBody>
          <a:bodyPr/>
          <a:lstStyle/>
          <a:p>
            <a:fld id="{907D80F2-08EE-4FF1-86FA-192F2442B46F}" type="slidenum">
              <a:rPr lang="en-US" smtClean="0">
                <a:latin typeface="Times New Roman" pitchFamily="18" charset="0"/>
                <a:cs typeface="Times New Roman" pitchFamily="18" charset="0"/>
              </a:rPr>
              <a:pPr/>
              <a:t>110</a:t>
            </a:fld>
            <a:endParaRPr lang="en-US" dirty="0">
              <a:latin typeface="Times New Roman" pitchFamily="18" charset="0"/>
              <a:cs typeface="Times New Roman" pitchFamily="18" charset="0"/>
            </a:endParaRPr>
          </a:p>
        </p:txBody>
      </p:sp>
      <p:grpSp>
        <p:nvGrpSpPr>
          <p:cNvPr id="8" name="Group 7"/>
          <p:cNvGrpSpPr/>
          <p:nvPr/>
        </p:nvGrpSpPr>
        <p:grpSpPr>
          <a:xfrm>
            <a:off x="1143000" y="75683"/>
            <a:ext cx="6522720" cy="6478469"/>
            <a:chOff x="1143000" y="75683"/>
            <a:chExt cx="6522720" cy="6478469"/>
          </a:xfrm>
        </p:grpSpPr>
        <p:pic>
          <p:nvPicPr>
            <p:cNvPr id="77827" name="Picture 3"/>
            <p:cNvPicPr>
              <a:picLocks noChangeAspect="1" noChangeArrowheads="1"/>
            </p:cNvPicPr>
            <p:nvPr/>
          </p:nvPicPr>
          <p:blipFill>
            <a:blip r:embed="rId2"/>
            <a:srcRect/>
            <a:stretch>
              <a:fillRect/>
            </a:stretch>
          </p:blipFill>
          <p:spPr bwMode="auto">
            <a:xfrm>
              <a:off x="1143000" y="75683"/>
              <a:ext cx="6522720" cy="6478469"/>
            </a:xfrm>
            <a:prstGeom prst="rect">
              <a:avLst/>
            </a:prstGeom>
            <a:noFill/>
            <a:ln w="9525">
              <a:noFill/>
              <a:miter lim="800000"/>
              <a:headEnd/>
              <a:tailEnd/>
            </a:ln>
            <a:effectLst/>
          </p:spPr>
        </p:pic>
        <p:sp>
          <p:nvSpPr>
            <p:cNvPr id="7" name="Rectangle 6"/>
            <p:cNvSpPr/>
            <p:nvPr/>
          </p:nvSpPr>
          <p:spPr>
            <a:xfrm>
              <a:off x="1600200" y="5638800"/>
              <a:ext cx="1295400" cy="304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Fig 1.27</a:t>
              </a:r>
              <a:endParaRPr lang="en-US" dirty="0">
                <a:solidFill>
                  <a:schemeClr val="tx1"/>
                </a:solidFill>
              </a:endParaRPr>
            </a:p>
          </p:txBody>
        </p:sp>
      </p:grpSp>
    </p:spTree>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0"/>
            <a:ext cx="8686800" cy="1143000"/>
          </a:xfrm>
          <a:prstGeom prst="roundRect">
            <a:avLst/>
          </a:prstGeom>
        </p:spPr>
        <p:style>
          <a:lnRef idx="2">
            <a:schemeClr val="accent1"/>
          </a:lnRef>
          <a:fillRef idx="1">
            <a:schemeClr val="lt1"/>
          </a:fillRef>
          <a:effectRef idx="0">
            <a:schemeClr val="accent1"/>
          </a:effectRef>
          <a:fontRef idx="minor">
            <a:schemeClr val="dk1"/>
          </a:fontRef>
        </p:style>
        <p:txBody>
          <a:bodyPr/>
          <a:lstStyle/>
          <a:p>
            <a:r>
              <a:rPr lang="en-US" dirty="0" smtClean="0">
                <a:solidFill>
                  <a:schemeClr val="accent2">
                    <a:lumMod val="50000"/>
                  </a:schemeClr>
                </a:solidFill>
                <a:latin typeface="Times New Roman" pitchFamily="18" charset="0"/>
                <a:cs typeface="Times New Roman" pitchFamily="18" charset="0"/>
              </a:rPr>
              <a:t>Simplex lap winding</a:t>
            </a:r>
          </a:p>
        </p:txBody>
      </p:sp>
      <p:sp>
        <p:nvSpPr>
          <p:cNvPr id="3" name="Content Placeholder 2"/>
          <p:cNvSpPr>
            <a:spLocks noGrp="1"/>
          </p:cNvSpPr>
          <p:nvPr>
            <p:ph idx="1"/>
          </p:nvPr>
        </p:nvSpPr>
        <p:spPr>
          <a:xfrm>
            <a:off x="228600" y="1143000"/>
            <a:ext cx="8763000" cy="5410200"/>
          </a:xfrm>
          <a:prstGeom prst="roundRect">
            <a:avLst/>
          </a:prstGeom>
        </p:spPr>
        <p:style>
          <a:lnRef idx="2">
            <a:schemeClr val="accent1"/>
          </a:lnRef>
          <a:fillRef idx="1">
            <a:schemeClr val="lt1"/>
          </a:fillRef>
          <a:effectRef idx="0">
            <a:schemeClr val="accent1"/>
          </a:effectRef>
          <a:fontRef idx="minor">
            <a:schemeClr val="dk1"/>
          </a:fontRef>
        </p:style>
        <p:txBody>
          <a:bodyPr>
            <a:normAutofit/>
          </a:bodyPr>
          <a:lstStyle/>
          <a:p>
            <a:pPr marL="571500" indent="-571500" algn="just">
              <a:buClr>
                <a:srgbClr val="0070C0"/>
              </a:buClr>
              <a:buNone/>
            </a:pPr>
            <a:r>
              <a:rPr lang="en-US" dirty="0" smtClean="0">
                <a:latin typeface="Times New Roman" pitchFamily="18" charset="0"/>
                <a:cs typeface="Times New Roman" pitchFamily="18" charset="0"/>
              </a:rPr>
              <a:t> </a:t>
            </a:r>
          </a:p>
        </p:txBody>
      </p:sp>
      <p:sp>
        <p:nvSpPr>
          <p:cNvPr id="6" name="Slide Number Placeholder 5"/>
          <p:cNvSpPr>
            <a:spLocks noGrp="1"/>
          </p:cNvSpPr>
          <p:nvPr>
            <p:ph type="sldNum" sz="quarter" idx="12"/>
          </p:nvPr>
        </p:nvSpPr>
        <p:spPr>
          <a:xfrm>
            <a:off x="8610600" y="6324600"/>
            <a:ext cx="381000" cy="365125"/>
          </a:xfrm>
          <a:prstGeom prst="roundRect">
            <a:avLst/>
          </a:prstGeom>
        </p:spPr>
        <p:style>
          <a:lnRef idx="2">
            <a:schemeClr val="accent6"/>
          </a:lnRef>
          <a:fillRef idx="1">
            <a:schemeClr val="lt1"/>
          </a:fillRef>
          <a:effectRef idx="0">
            <a:schemeClr val="accent6"/>
          </a:effectRef>
          <a:fontRef idx="minor">
            <a:schemeClr val="dk1"/>
          </a:fontRef>
        </p:style>
        <p:txBody>
          <a:bodyPr/>
          <a:lstStyle/>
          <a:p>
            <a:fld id="{907D80F2-08EE-4FF1-86FA-192F2442B46F}" type="slidenum">
              <a:rPr lang="en-US" smtClean="0">
                <a:latin typeface="Times New Roman" pitchFamily="18" charset="0"/>
                <a:cs typeface="Times New Roman" pitchFamily="18" charset="0"/>
              </a:rPr>
              <a:pPr/>
              <a:t>111</a:t>
            </a:fld>
            <a:endParaRPr lang="en-US" dirty="0">
              <a:latin typeface="Times New Roman" pitchFamily="18" charset="0"/>
              <a:cs typeface="Times New Roman" pitchFamily="18" charset="0"/>
            </a:endParaRPr>
          </a:p>
        </p:txBody>
      </p:sp>
      <p:grpSp>
        <p:nvGrpSpPr>
          <p:cNvPr id="8" name="Group 7"/>
          <p:cNvGrpSpPr/>
          <p:nvPr/>
        </p:nvGrpSpPr>
        <p:grpSpPr>
          <a:xfrm>
            <a:off x="1143000" y="0"/>
            <a:ext cx="6309360" cy="6446515"/>
            <a:chOff x="1143000" y="0"/>
            <a:chExt cx="6309360" cy="6446515"/>
          </a:xfrm>
        </p:grpSpPr>
        <p:pic>
          <p:nvPicPr>
            <p:cNvPr id="77826" name="Picture 2"/>
            <p:cNvPicPr>
              <a:picLocks noChangeAspect="1" noChangeArrowheads="1"/>
            </p:cNvPicPr>
            <p:nvPr/>
          </p:nvPicPr>
          <p:blipFill>
            <a:blip r:embed="rId2"/>
            <a:srcRect/>
            <a:stretch>
              <a:fillRect/>
            </a:stretch>
          </p:blipFill>
          <p:spPr bwMode="auto">
            <a:xfrm>
              <a:off x="1143000" y="0"/>
              <a:ext cx="6309360" cy="6446515"/>
            </a:xfrm>
            <a:prstGeom prst="rect">
              <a:avLst/>
            </a:prstGeom>
            <a:noFill/>
            <a:ln w="9525">
              <a:noFill/>
              <a:miter lim="800000"/>
              <a:headEnd/>
              <a:tailEnd/>
            </a:ln>
            <a:effectLst/>
          </p:spPr>
        </p:pic>
        <p:sp>
          <p:nvSpPr>
            <p:cNvPr id="7" name="Rectangle 6"/>
            <p:cNvSpPr/>
            <p:nvPr/>
          </p:nvSpPr>
          <p:spPr>
            <a:xfrm>
              <a:off x="1447800" y="5867400"/>
              <a:ext cx="1295400" cy="304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Fig 1.28</a:t>
              </a:r>
              <a:endParaRPr lang="en-US" dirty="0">
                <a:solidFill>
                  <a:schemeClr val="tx1"/>
                </a:solidFill>
              </a:endParaRPr>
            </a:p>
          </p:txBody>
        </p:sp>
      </p:grpSp>
    </p:spTree>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0"/>
            <a:ext cx="8686800" cy="1143000"/>
          </a:xfrm>
          <a:prstGeom prst="roundRect">
            <a:avLst/>
          </a:prstGeom>
        </p:spPr>
        <p:style>
          <a:lnRef idx="2">
            <a:schemeClr val="accent1"/>
          </a:lnRef>
          <a:fillRef idx="1">
            <a:schemeClr val="lt1"/>
          </a:fillRef>
          <a:effectRef idx="0">
            <a:schemeClr val="accent1"/>
          </a:effectRef>
          <a:fontRef idx="minor">
            <a:schemeClr val="dk1"/>
          </a:fontRef>
        </p:style>
        <p:txBody>
          <a:bodyPr>
            <a:noAutofit/>
          </a:bodyPr>
          <a:lstStyle/>
          <a:p>
            <a:r>
              <a:rPr lang="en-US" sz="2800" dirty="0" smtClean="0">
                <a:solidFill>
                  <a:schemeClr val="accent2">
                    <a:lumMod val="50000"/>
                  </a:schemeClr>
                </a:solidFill>
                <a:latin typeface="Times New Roman" pitchFamily="18" charset="0"/>
                <a:cs typeface="Times New Roman" pitchFamily="18" charset="0"/>
              </a:rPr>
              <a:t> </a:t>
            </a:r>
          </a:p>
        </p:txBody>
      </p:sp>
      <p:sp>
        <p:nvSpPr>
          <p:cNvPr id="3" name="Content Placeholder 2"/>
          <p:cNvSpPr>
            <a:spLocks noGrp="1"/>
          </p:cNvSpPr>
          <p:nvPr>
            <p:ph idx="1"/>
          </p:nvPr>
        </p:nvSpPr>
        <p:spPr>
          <a:xfrm>
            <a:off x="228600" y="1143000"/>
            <a:ext cx="8763000" cy="5410200"/>
          </a:xfrm>
          <a:prstGeom prst="roundRect">
            <a:avLst/>
          </a:prstGeom>
        </p:spPr>
        <p:style>
          <a:lnRef idx="2">
            <a:schemeClr val="accent1"/>
          </a:lnRef>
          <a:fillRef idx="1">
            <a:schemeClr val="lt1"/>
          </a:fillRef>
          <a:effectRef idx="0">
            <a:schemeClr val="accent1"/>
          </a:effectRef>
          <a:fontRef idx="minor">
            <a:schemeClr val="dk1"/>
          </a:fontRef>
        </p:style>
        <p:txBody>
          <a:bodyPr>
            <a:normAutofit/>
          </a:bodyPr>
          <a:lstStyle/>
          <a:p>
            <a:pPr marL="571500" indent="-571500" algn="just">
              <a:buClr>
                <a:srgbClr val="0070C0"/>
              </a:buClr>
              <a:buFont typeface="Wingdings" pitchFamily="2" charset="2"/>
              <a:buChar char="q"/>
            </a:pPr>
            <a:endParaRPr lang="en-US" dirty="0" smtClean="0">
              <a:latin typeface="Times New Roman" pitchFamily="18" charset="0"/>
              <a:cs typeface="Times New Roman" pitchFamily="18" charset="0"/>
            </a:endParaRPr>
          </a:p>
          <a:p>
            <a:pPr marL="571500" indent="-571500" algn="just">
              <a:buClr>
                <a:srgbClr val="0070C0"/>
              </a:buClr>
              <a:buFont typeface="Wingdings" pitchFamily="2" charset="2"/>
              <a:buChar char="q"/>
            </a:pPr>
            <a:endParaRPr lang="en-US" dirty="0" smtClean="0">
              <a:latin typeface="Times New Roman" pitchFamily="18" charset="0"/>
              <a:cs typeface="Times New Roman" pitchFamily="18" charset="0"/>
            </a:endParaRPr>
          </a:p>
          <a:p>
            <a:pPr marL="571500" indent="-571500" algn="just">
              <a:buClr>
                <a:srgbClr val="0070C0"/>
              </a:buClr>
              <a:buNone/>
            </a:pPr>
            <a:r>
              <a:rPr lang="en-US" dirty="0" smtClean="0">
                <a:latin typeface="Times New Roman" pitchFamily="18" charset="0"/>
                <a:cs typeface="Times New Roman" pitchFamily="18" charset="0"/>
              </a:rPr>
              <a:t>				End</a:t>
            </a:r>
          </a:p>
        </p:txBody>
      </p:sp>
      <p:sp>
        <p:nvSpPr>
          <p:cNvPr id="6" name="Slide Number Placeholder 5"/>
          <p:cNvSpPr>
            <a:spLocks noGrp="1"/>
          </p:cNvSpPr>
          <p:nvPr>
            <p:ph type="sldNum" sz="quarter" idx="12"/>
          </p:nvPr>
        </p:nvSpPr>
        <p:spPr>
          <a:xfrm>
            <a:off x="8610600" y="6324600"/>
            <a:ext cx="381000" cy="365125"/>
          </a:xfrm>
          <a:prstGeom prst="roundRect">
            <a:avLst/>
          </a:prstGeom>
        </p:spPr>
        <p:style>
          <a:lnRef idx="2">
            <a:schemeClr val="accent6"/>
          </a:lnRef>
          <a:fillRef idx="1">
            <a:schemeClr val="lt1"/>
          </a:fillRef>
          <a:effectRef idx="0">
            <a:schemeClr val="accent6"/>
          </a:effectRef>
          <a:fontRef idx="minor">
            <a:schemeClr val="dk1"/>
          </a:fontRef>
        </p:style>
        <p:txBody>
          <a:bodyPr/>
          <a:lstStyle/>
          <a:p>
            <a:fld id="{907D80F2-08EE-4FF1-86FA-192F2442B46F}" type="slidenum">
              <a:rPr lang="en-US" smtClean="0">
                <a:latin typeface="Times New Roman" pitchFamily="18" charset="0"/>
                <a:cs typeface="Times New Roman" pitchFamily="18" charset="0"/>
              </a:rPr>
              <a:pPr/>
              <a:t>112</a:t>
            </a:fld>
            <a:endParaRPr lang="en-US"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0"/>
            <a:ext cx="8686800" cy="1143000"/>
          </a:xfrm>
          <a:prstGeom prst="roundRect">
            <a:avLst/>
          </a:prstGeom>
        </p:spPr>
        <p:style>
          <a:lnRef idx="1">
            <a:schemeClr val="accent6"/>
          </a:lnRef>
          <a:fillRef idx="2">
            <a:schemeClr val="accent6"/>
          </a:fillRef>
          <a:effectRef idx="1">
            <a:schemeClr val="accent6"/>
          </a:effectRef>
          <a:fontRef idx="minor">
            <a:schemeClr val="dk1"/>
          </a:fontRef>
        </p:style>
        <p:txBody>
          <a:bodyPr/>
          <a:lstStyle/>
          <a:p>
            <a:r>
              <a:rPr lang="en-US" dirty="0" smtClean="0">
                <a:solidFill>
                  <a:schemeClr val="accent2">
                    <a:lumMod val="50000"/>
                  </a:schemeClr>
                </a:solidFill>
                <a:latin typeface="Times New Roman" pitchFamily="18" charset="0"/>
                <a:cs typeface="Times New Roman" pitchFamily="18" charset="0"/>
              </a:rPr>
              <a:t>Simple loop generator</a:t>
            </a:r>
          </a:p>
        </p:txBody>
      </p:sp>
      <p:sp>
        <p:nvSpPr>
          <p:cNvPr id="3" name="Content Placeholder 2"/>
          <p:cNvSpPr>
            <a:spLocks noGrp="1"/>
          </p:cNvSpPr>
          <p:nvPr>
            <p:ph idx="1"/>
          </p:nvPr>
        </p:nvSpPr>
        <p:spPr>
          <a:xfrm>
            <a:off x="228600" y="1066800"/>
            <a:ext cx="8763000" cy="5410200"/>
          </a:xfrm>
          <a:prstGeom prst="roundRect">
            <a:avLst/>
          </a:prstGeom>
        </p:spPr>
        <p:style>
          <a:lnRef idx="1">
            <a:schemeClr val="accent6"/>
          </a:lnRef>
          <a:fillRef idx="2">
            <a:schemeClr val="accent6"/>
          </a:fillRef>
          <a:effectRef idx="1">
            <a:schemeClr val="accent6"/>
          </a:effectRef>
          <a:fontRef idx="minor">
            <a:schemeClr val="dk1"/>
          </a:fontRef>
        </p:style>
        <p:txBody>
          <a:bodyPr>
            <a:normAutofit fontScale="92500" lnSpcReduction="20000"/>
          </a:bodyPr>
          <a:lstStyle/>
          <a:p>
            <a:pPr algn="just">
              <a:buClr>
                <a:srgbClr val="0070C0"/>
              </a:buClr>
              <a:buFont typeface="Wingdings" pitchFamily="2" charset="2"/>
              <a:buChar char="q"/>
            </a:pPr>
            <a:r>
              <a:rPr lang="en-US" dirty="0" smtClean="0">
                <a:solidFill>
                  <a:srgbClr val="0070C0"/>
                </a:solidFill>
                <a:latin typeface="Times New Roman" pitchFamily="18" charset="0"/>
                <a:cs typeface="Times New Roman" pitchFamily="18" charset="0"/>
              </a:rPr>
              <a:t>In the figure (fig 1.1 and 1.2)</a:t>
            </a:r>
            <a:r>
              <a:rPr lang="en-US" dirty="0" smtClean="0">
                <a:latin typeface="Times New Roman" pitchFamily="18" charset="0"/>
                <a:cs typeface="Times New Roman" pitchFamily="18" charset="0"/>
              </a:rPr>
              <a:t>is shown a single turn rectangular copper coil ABCD moving about its own axis, a magnetic field provided by either permanent magnets or electromagnets. </a:t>
            </a:r>
          </a:p>
          <a:p>
            <a:pPr algn="just">
              <a:buClr>
                <a:srgbClr val="0070C0"/>
              </a:buClr>
              <a:buFont typeface="Wingdings" pitchFamily="2" charset="2"/>
              <a:buChar char="q"/>
            </a:pPr>
            <a:r>
              <a:rPr lang="en-US" dirty="0" smtClean="0">
                <a:latin typeface="Times New Roman" pitchFamily="18" charset="0"/>
                <a:cs typeface="Times New Roman" pitchFamily="18" charset="0"/>
              </a:rPr>
              <a:t>The two ends of the coil are joined to two slip-rings or discs a and b which are insulated from each other and from the central shaft. </a:t>
            </a:r>
          </a:p>
          <a:p>
            <a:pPr algn="just">
              <a:buClr>
                <a:srgbClr val="0070C0"/>
              </a:buClr>
              <a:buFont typeface="Wingdings" pitchFamily="2" charset="2"/>
              <a:buChar char="q"/>
            </a:pPr>
            <a:r>
              <a:rPr lang="en-US" dirty="0" smtClean="0">
                <a:latin typeface="Times New Roman" pitchFamily="18" charset="0"/>
                <a:cs typeface="Times New Roman" pitchFamily="18" charset="0"/>
              </a:rPr>
              <a:t>Two collecting brushes (of carbon or copper) (1 and 2)press against the slip rings. </a:t>
            </a:r>
          </a:p>
          <a:p>
            <a:pPr algn="just">
              <a:buClr>
                <a:srgbClr val="0070C0"/>
              </a:buClr>
              <a:buFont typeface="Wingdings" pitchFamily="2" charset="2"/>
              <a:buChar char="q"/>
            </a:pPr>
            <a:r>
              <a:rPr lang="en-US" dirty="0" smtClean="0">
                <a:latin typeface="Times New Roman" pitchFamily="18" charset="0"/>
                <a:cs typeface="Times New Roman" pitchFamily="18" charset="0"/>
              </a:rPr>
              <a:t>Their function is to collect the current induced in the coil and to convey it to the external load resistance R.</a:t>
            </a:r>
          </a:p>
        </p:txBody>
      </p:sp>
      <p:sp>
        <p:nvSpPr>
          <p:cNvPr id="6" name="Slide Number Placeholder 5"/>
          <p:cNvSpPr>
            <a:spLocks noGrp="1"/>
          </p:cNvSpPr>
          <p:nvPr>
            <p:ph type="sldNum" sz="quarter" idx="12"/>
          </p:nvPr>
        </p:nvSpPr>
        <p:spPr>
          <a:xfrm>
            <a:off x="8610600" y="6324600"/>
            <a:ext cx="381000" cy="365125"/>
          </a:xfrm>
          <a:prstGeom prst="roundRect">
            <a:avLst/>
          </a:prstGeom>
        </p:spPr>
        <p:style>
          <a:lnRef idx="2">
            <a:schemeClr val="accent6"/>
          </a:lnRef>
          <a:fillRef idx="1">
            <a:schemeClr val="lt1"/>
          </a:fillRef>
          <a:effectRef idx="0">
            <a:schemeClr val="accent6"/>
          </a:effectRef>
          <a:fontRef idx="minor">
            <a:schemeClr val="dk1"/>
          </a:fontRef>
        </p:style>
        <p:txBody>
          <a:bodyPr/>
          <a:lstStyle/>
          <a:p>
            <a:fld id="{907D80F2-08EE-4FF1-86FA-192F2442B46F}" type="slidenum">
              <a:rPr lang="en-US" smtClean="0">
                <a:latin typeface="Times New Roman" pitchFamily="18" charset="0"/>
                <a:cs typeface="Times New Roman" pitchFamily="18" charset="0"/>
              </a:rPr>
              <a:pPr/>
              <a:t>12</a:t>
            </a:fld>
            <a:endParaRPr lang="en-US"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0"/>
            <a:ext cx="8686800" cy="1143000"/>
          </a:xfrm>
          <a:prstGeom prst="roundRect">
            <a:avLst/>
          </a:prstGeom>
        </p:spPr>
        <p:style>
          <a:lnRef idx="1">
            <a:schemeClr val="accent6"/>
          </a:lnRef>
          <a:fillRef idx="2">
            <a:schemeClr val="accent6"/>
          </a:fillRef>
          <a:effectRef idx="1">
            <a:schemeClr val="accent6"/>
          </a:effectRef>
          <a:fontRef idx="minor">
            <a:schemeClr val="dk1"/>
          </a:fontRef>
        </p:style>
        <p:txBody>
          <a:bodyPr/>
          <a:lstStyle/>
          <a:p>
            <a:r>
              <a:rPr lang="en-US" dirty="0" smtClean="0">
                <a:solidFill>
                  <a:schemeClr val="accent2">
                    <a:lumMod val="50000"/>
                  </a:schemeClr>
                </a:solidFill>
                <a:latin typeface="Times New Roman" pitchFamily="18" charset="0"/>
                <a:cs typeface="Times New Roman" pitchFamily="18" charset="0"/>
              </a:rPr>
              <a:t>Working Theory</a:t>
            </a:r>
            <a:endParaRPr lang="en-US" dirty="0">
              <a:solidFill>
                <a:schemeClr val="accent2">
                  <a:lumMod val="50000"/>
                </a:schemeClr>
              </a:solidFill>
              <a:latin typeface="Times New Roman" pitchFamily="18" charset="0"/>
              <a:cs typeface="Times New Roman" pitchFamily="18" charset="0"/>
            </a:endParaRPr>
          </a:p>
        </p:txBody>
      </p:sp>
      <p:sp>
        <p:nvSpPr>
          <p:cNvPr id="3" name="Content Placeholder 2"/>
          <p:cNvSpPr>
            <a:spLocks noGrp="1"/>
          </p:cNvSpPr>
          <p:nvPr>
            <p:ph idx="1"/>
          </p:nvPr>
        </p:nvSpPr>
        <p:spPr>
          <a:xfrm>
            <a:off x="228600" y="1066800"/>
            <a:ext cx="8763000" cy="5410200"/>
          </a:xfrm>
          <a:prstGeom prst="roundRect">
            <a:avLst/>
          </a:prstGeom>
        </p:spPr>
        <p:style>
          <a:lnRef idx="1">
            <a:schemeClr val="accent6"/>
          </a:lnRef>
          <a:fillRef idx="2">
            <a:schemeClr val="accent6"/>
          </a:fillRef>
          <a:effectRef idx="1">
            <a:schemeClr val="accent6"/>
          </a:effectRef>
          <a:fontRef idx="minor">
            <a:schemeClr val="dk1"/>
          </a:fontRef>
        </p:style>
        <p:txBody>
          <a:bodyPr>
            <a:normAutofit fontScale="92500" lnSpcReduction="20000"/>
          </a:bodyPr>
          <a:lstStyle/>
          <a:p>
            <a:pPr algn="just">
              <a:buClr>
                <a:srgbClr val="0070C0"/>
              </a:buClr>
              <a:buFont typeface="Wingdings" pitchFamily="2" charset="2"/>
              <a:buChar char="q"/>
            </a:pPr>
            <a:r>
              <a:rPr lang="en-US" dirty="0" smtClean="0">
                <a:latin typeface="Times New Roman" pitchFamily="18" charset="0"/>
                <a:cs typeface="Times New Roman" pitchFamily="18" charset="0"/>
              </a:rPr>
              <a:t>Imagine the coil to be rotating in clockwise direction </a:t>
            </a:r>
          </a:p>
          <a:p>
            <a:pPr algn="just">
              <a:buClr>
                <a:srgbClr val="0070C0"/>
              </a:buClr>
              <a:buFont typeface="Wingdings" pitchFamily="2" charset="2"/>
              <a:buChar char="q"/>
            </a:pPr>
            <a:r>
              <a:rPr lang="en-US" dirty="0" smtClean="0">
                <a:latin typeface="Times New Roman" pitchFamily="18" charset="0"/>
                <a:cs typeface="Times New Roman" pitchFamily="18" charset="0"/>
              </a:rPr>
              <a:t>As the coil assumes successive positions in the field, the flux linked with it changes. </a:t>
            </a:r>
          </a:p>
          <a:p>
            <a:pPr algn="just">
              <a:buClr>
                <a:srgbClr val="0070C0"/>
              </a:buClr>
              <a:buFont typeface="Wingdings" pitchFamily="2" charset="2"/>
              <a:buChar char="q"/>
            </a:pPr>
            <a:r>
              <a:rPr lang="en-US" dirty="0" smtClean="0">
                <a:latin typeface="Times New Roman" pitchFamily="18" charset="0"/>
                <a:cs typeface="Times New Roman" pitchFamily="18" charset="0"/>
              </a:rPr>
              <a:t>Hence, an EMF is induced in it which is proportional to the rate of change of flux linkages.</a:t>
            </a:r>
          </a:p>
          <a:p>
            <a:pPr algn="just">
              <a:buClr>
                <a:srgbClr val="0070C0"/>
              </a:buClr>
              <a:buFont typeface="Wingdings" pitchFamily="2" charset="2"/>
              <a:buChar char="q"/>
            </a:pPr>
            <a:endParaRPr lang="en-US" dirty="0" smtClean="0">
              <a:latin typeface="Times New Roman" pitchFamily="18" charset="0"/>
              <a:cs typeface="Times New Roman" pitchFamily="18" charset="0"/>
            </a:endParaRPr>
          </a:p>
          <a:p>
            <a:pPr algn="just">
              <a:buClr>
                <a:srgbClr val="0070C0"/>
              </a:buClr>
              <a:buFont typeface="Wingdings" pitchFamily="2" charset="2"/>
              <a:buChar char="q"/>
            </a:pPr>
            <a:r>
              <a:rPr lang="en-US" dirty="0" smtClean="0">
                <a:latin typeface="Times New Roman" pitchFamily="18" charset="0"/>
                <a:cs typeface="Times New Roman" pitchFamily="18" charset="0"/>
              </a:rPr>
              <a:t>When the coil plane is perpendicular to the lines of the flux(position 1),flux linked with the coil is maximum but the rate of change of flux linkage is minimum.</a:t>
            </a:r>
          </a:p>
          <a:p>
            <a:pPr lvl="1" algn="just">
              <a:buClr>
                <a:srgbClr val="0070C0"/>
              </a:buClr>
              <a:buNone/>
            </a:pPr>
            <a:endParaRPr lang="en-US" dirty="0" smtClean="0">
              <a:latin typeface="Times New Roman" pitchFamily="18" charset="0"/>
              <a:cs typeface="Times New Roman" pitchFamily="18" charset="0"/>
            </a:endParaRPr>
          </a:p>
        </p:txBody>
      </p:sp>
      <p:sp>
        <p:nvSpPr>
          <p:cNvPr id="6" name="Slide Number Placeholder 5"/>
          <p:cNvSpPr>
            <a:spLocks noGrp="1"/>
          </p:cNvSpPr>
          <p:nvPr>
            <p:ph type="sldNum" sz="quarter" idx="12"/>
          </p:nvPr>
        </p:nvSpPr>
        <p:spPr>
          <a:xfrm>
            <a:off x="8610600" y="6324600"/>
            <a:ext cx="381000" cy="365125"/>
          </a:xfrm>
          <a:prstGeom prst="roundRect">
            <a:avLst/>
          </a:prstGeom>
        </p:spPr>
        <p:style>
          <a:lnRef idx="2">
            <a:schemeClr val="accent6"/>
          </a:lnRef>
          <a:fillRef idx="1">
            <a:schemeClr val="lt1"/>
          </a:fillRef>
          <a:effectRef idx="0">
            <a:schemeClr val="accent6"/>
          </a:effectRef>
          <a:fontRef idx="minor">
            <a:schemeClr val="dk1"/>
          </a:fontRef>
        </p:style>
        <p:txBody>
          <a:bodyPr/>
          <a:lstStyle/>
          <a:p>
            <a:fld id="{907D80F2-08EE-4FF1-86FA-192F2442B46F}" type="slidenum">
              <a:rPr lang="en-US" smtClean="0">
                <a:latin typeface="Times New Roman" pitchFamily="18" charset="0"/>
                <a:cs typeface="Times New Roman" pitchFamily="18" charset="0"/>
              </a:rPr>
              <a:pPr/>
              <a:t>13</a:t>
            </a:fld>
            <a:endParaRPr lang="en-US" dirty="0">
              <a:latin typeface="Times New Roman" pitchFamily="18" charset="0"/>
              <a:cs typeface="Times New Roman" pitchFamily="18" charset="0"/>
            </a:endParaRPr>
          </a:p>
        </p:txBody>
      </p:sp>
      <p:pic>
        <p:nvPicPr>
          <p:cNvPr id="5122" name="Picture 2"/>
          <p:cNvPicPr>
            <a:picLocks noChangeAspect="1" noChangeArrowheads="1"/>
          </p:cNvPicPr>
          <p:nvPr/>
        </p:nvPicPr>
        <p:blipFill>
          <a:blip r:embed="rId2"/>
          <a:srcRect/>
          <a:stretch>
            <a:fillRect/>
          </a:stretch>
        </p:blipFill>
        <p:spPr bwMode="auto">
          <a:xfrm>
            <a:off x="1295400" y="3657600"/>
            <a:ext cx="1733550" cy="6858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0"/>
            <a:ext cx="8686800" cy="1143000"/>
          </a:xfrm>
          <a:prstGeom prst="roundRect">
            <a:avLst/>
          </a:prstGeom>
        </p:spPr>
        <p:style>
          <a:lnRef idx="1">
            <a:schemeClr val="accent6"/>
          </a:lnRef>
          <a:fillRef idx="2">
            <a:schemeClr val="accent6"/>
          </a:fillRef>
          <a:effectRef idx="1">
            <a:schemeClr val="accent6"/>
          </a:effectRef>
          <a:fontRef idx="minor">
            <a:schemeClr val="dk1"/>
          </a:fontRef>
        </p:style>
        <p:txBody>
          <a:bodyPr/>
          <a:lstStyle/>
          <a:p>
            <a:r>
              <a:rPr lang="en-US" dirty="0" smtClean="0">
                <a:solidFill>
                  <a:schemeClr val="accent2">
                    <a:lumMod val="50000"/>
                  </a:schemeClr>
                </a:solidFill>
                <a:latin typeface="Times New Roman" pitchFamily="18" charset="0"/>
                <a:cs typeface="Times New Roman" pitchFamily="18" charset="0"/>
              </a:rPr>
              <a:t>Working Theory cont..</a:t>
            </a:r>
            <a:endParaRPr lang="en-US" dirty="0">
              <a:solidFill>
                <a:schemeClr val="accent2">
                  <a:lumMod val="50000"/>
                </a:schemeClr>
              </a:solidFill>
              <a:latin typeface="Times New Roman" pitchFamily="18" charset="0"/>
              <a:cs typeface="Times New Roman" pitchFamily="18" charset="0"/>
            </a:endParaRPr>
          </a:p>
        </p:txBody>
      </p:sp>
      <p:sp>
        <p:nvSpPr>
          <p:cNvPr id="3" name="Content Placeholder 2"/>
          <p:cNvSpPr>
            <a:spLocks noGrp="1"/>
          </p:cNvSpPr>
          <p:nvPr>
            <p:ph idx="1"/>
          </p:nvPr>
        </p:nvSpPr>
        <p:spPr>
          <a:xfrm>
            <a:off x="228600" y="1066800"/>
            <a:ext cx="8763000" cy="5410200"/>
          </a:xfrm>
          <a:prstGeom prst="roundRect">
            <a:avLst/>
          </a:prstGeom>
        </p:spPr>
        <p:style>
          <a:lnRef idx="1">
            <a:schemeClr val="accent6"/>
          </a:lnRef>
          <a:fillRef idx="2">
            <a:schemeClr val="accent6"/>
          </a:fillRef>
          <a:effectRef idx="1">
            <a:schemeClr val="accent6"/>
          </a:effectRef>
          <a:fontRef idx="minor">
            <a:schemeClr val="dk1"/>
          </a:fontRef>
        </p:style>
        <p:txBody>
          <a:bodyPr>
            <a:normAutofit/>
          </a:bodyPr>
          <a:lstStyle/>
          <a:p>
            <a:pPr algn="just">
              <a:buClr>
                <a:srgbClr val="0070C0"/>
              </a:buClr>
              <a:buNone/>
            </a:pPr>
            <a:r>
              <a:rPr lang="en-US" dirty="0" smtClean="0">
                <a:solidFill>
                  <a:schemeClr val="accent2"/>
                </a:solidFill>
                <a:latin typeface="Times New Roman" pitchFamily="18" charset="0"/>
                <a:cs typeface="Times New Roman" pitchFamily="18" charset="0"/>
              </a:rPr>
              <a:t>Fig 1.2</a:t>
            </a:r>
          </a:p>
          <a:p>
            <a:pPr algn="just">
              <a:buClr>
                <a:srgbClr val="0070C0"/>
              </a:buClr>
              <a:buFont typeface="Wingdings" pitchFamily="2" charset="2"/>
              <a:buChar char="q"/>
            </a:pPr>
            <a:r>
              <a:rPr lang="en-US" dirty="0" smtClean="0">
                <a:latin typeface="Times New Roman" pitchFamily="18" charset="0"/>
                <a:cs typeface="Times New Roman" pitchFamily="18" charset="0"/>
              </a:rPr>
              <a:t>At this position 1,</a:t>
            </a:r>
          </a:p>
          <a:p>
            <a:pPr lvl="1" algn="just">
              <a:buClr>
                <a:srgbClr val="0070C0"/>
              </a:buClr>
              <a:buFont typeface="Wingdings" pitchFamily="2" charset="2"/>
              <a:buChar char="Ø"/>
            </a:pPr>
            <a:r>
              <a:rPr lang="en-US" dirty="0" smtClean="0">
                <a:latin typeface="Times New Roman" pitchFamily="18" charset="0"/>
                <a:cs typeface="Times New Roman" pitchFamily="18" charset="0"/>
              </a:rPr>
              <a:t>the coil sides AB and CD run parallel to the line of the flux(slide along).</a:t>
            </a:r>
          </a:p>
          <a:p>
            <a:pPr lvl="1" algn="just">
              <a:buClr>
                <a:srgbClr val="0070C0"/>
              </a:buClr>
              <a:buFont typeface="Wingdings" pitchFamily="2" charset="2"/>
              <a:buChar char="Ø"/>
            </a:pPr>
            <a:r>
              <a:rPr lang="en-US" dirty="0" smtClean="0">
                <a:latin typeface="Times New Roman" pitchFamily="18" charset="0"/>
                <a:cs typeface="Times New Roman" pitchFamily="18" charset="0"/>
              </a:rPr>
              <a:t>The induces </a:t>
            </a:r>
            <a:r>
              <a:rPr lang="en-US" dirty="0" err="1" smtClean="0">
                <a:latin typeface="Times New Roman" pitchFamily="18" charset="0"/>
                <a:cs typeface="Times New Roman" pitchFamily="18" charset="0"/>
              </a:rPr>
              <a:t>emf</a:t>
            </a:r>
            <a:r>
              <a:rPr lang="en-US" dirty="0" smtClean="0">
                <a:latin typeface="Times New Roman" pitchFamily="18" charset="0"/>
                <a:cs typeface="Times New Roman" pitchFamily="18" charset="0"/>
              </a:rPr>
              <a:t>=</a:t>
            </a:r>
            <a:r>
              <a:rPr lang="en-US" dirty="0" err="1" smtClean="0">
                <a:latin typeface="Times New Roman" pitchFamily="18" charset="0"/>
                <a:cs typeface="Times New Roman" pitchFamily="18" charset="0"/>
              </a:rPr>
              <a:t>Nd</a:t>
            </a:r>
            <a:r>
              <a:rPr lang="el-GR" dirty="0" smtClean="0">
                <a:latin typeface="Times New Roman" pitchFamily="18" charset="0"/>
                <a:cs typeface="Times New Roman" pitchFamily="18" charset="0"/>
              </a:rPr>
              <a:t>Φ</a:t>
            </a:r>
            <a:r>
              <a:rPr lang="en-US" dirty="0" smtClean="0">
                <a:latin typeface="Times New Roman" pitchFamily="18" charset="0"/>
                <a:cs typeface="Times New Roman" pitchFamily="18" charset="0"/>
              </a:rPr>
              <a:t>/</a:t>
            </a:r>
            <a:r>
              <a:rPr lang="en-US" dirty="0" err="1" smtClean="0">
                <a:latin typeface="Times New Roman" pitchFamily="18" charset="0"/>
                <a:cs typeface="Times New Roman" pitchFamily="18" charset="0"/>
              </a:rPr>
              <a:t>dt</a:t>
            </a:r>
            <a:r>
              <a:rPr lang="en-US" dirty="0" smtClean="0">
                <a:latin typeface="Times New Roman" pitchFamily="18" charset="0"/>
                <a:cs typeface="Times New Roman" pitchFamily="18" charset="0"/>
              </a:rPr>
              <a:t>=0</a:t>
            </a:r>
          </a:p>
          <a:p>
            <a:pPr lvl="1" algn="just">
              <a:buClr>
                <a:srgbClr val="0070C0"/>
              </a:buClr>
              <a:buFont typeface="Wingdings" pitchFamily="2" charset="2"/>
              <a:buChar char="Ø"/>
            </a:pPr>
            <a:r>
              <a:rPr lang="en-US" dirty="0" smtClean="0">
                <a:latin typeface="Times New Roman" pitchFamily="18" charset="0"/>
                <a:cs typeface="Times New Roman" pitchFamily="18" charset="0"/>
              </a:rPr>
              <a:t>Take this as start position(angle of rotation </a:t>
            </a:r>
            <a:r>
              <a:rPr lang="el-GR" dirty="0" smtClean="0">
                <a:latin typeface="Times New Roman" pitchFamily="18" charset="0"/>
                <a:cs typeface="Times New Roman" pitchFamily="18" charset="0"/>
              </a:rPr>
              <a:t>θ</a:t>
            </a:r>
            <a:r>
              <a:rPr lang="en-US" dirty="0" smtClean="0">
                <a:latin typeface="Times New Roman" pitchFamily="18" charset="0"/>
                <a:cs typeface="Times New Roman" pitchFamily="18" charset="0"/>
              </a:rPr>
              <a:t>=0</a:t>
            </a:r>
            <a:r>
              <a:rPr lang="en-US" baseline="30000" dirty="0" smtClean="0">
                <a:latin typeface="Times New Roman" pitchFamily="18" charset="0"/>
                <a:cs typeface="Times New Roman" pitchFamily="18" charset="0"/>
              </a:rPr>
              <a:t>0</a:t>
            </a:r>
            <a:r>
              <a:rPr lang="en-US" dirty="0" smtClean="0">
                <a:latin typeface="Times New Roman" pitchFamily="18" charset="0"/>
                <a:cs typeface="Times New Roman" pitchFamily="18" charset="0"/>
              </a:rPr>
              <a:t>)</a:t>
            </a:r>
            <a:endParaRPr lang="en-US" baseline="30000" dirty="0" smtClean="0">
              <a:latin typeface="Times New Roman" pitchFamily="18" charset="0"/>
              <a:cs typeface="Times New Roman" pitchFamily="18" charset="0"/>
            </a:endParaRPr>
          </a:p>
          <a:p>
            <a:pPr algn="just">
              <a:buClr>
                <a:srgbClr val="0070C0"/>
              </a:buClr>
              <a:buFont typeface="Wingdings" pitchFamily="2" charset="2"/>
              <a:buChar char="q"/>
            </a:pPr>
            <a:endParaRPr lang="en-US" dirty="0" smtClean="0">
              <a:latin typeface="Times New Roman" pitchFamily="18" charset="0"/>
              <a:cs typeface="Times New Roman" pitchFamily="18" charset="0"/>
            </a:endParaRPr>
          </a:p>
        </p:txBody>
      </p:sp>
      <p:sp>
        <p:nvSpPr>
          <p:cNvPr id="6" name="Slide Number Placeholder 5"/>
          <p:cNvSpPr>
            <a:spLocks noGrp="1"/>
          </p:cNvSpPr>
          <p:nvPr>
            <p:ph type="sldNum" sz="quarter" idx="12"/>
          </p:nvPr>
        </p:nvSpPr>
        <p:spPr>
          <a:xfrm>
            <a:off x="8610600" y="6324600"/>
            <a:ext cx="381000" cy="365125"/>
          </a:xfrm>
          <a:prstGeom prst="roundRect">
            <a:avLst/>
          </a:prstGeom>
        </p:spPr>
        <p:style>
          <a:lnRef idx="2">
            <a:schemeClr val="accent6"/>
          </a:lnRef>
          <a:fillRef idx="1">
            <a:schemeClr val="lt1"/>
          </a:fillRef>
          <a:effectRef idx="0">
            <a:schemeClr val="accent6"/>
          </a:effectRef>
          <a:fontRef idx="minor">
            <a:schemeClr val="dk1"/>
          </a:fontRef>
        </p:style>
        <p:txBody>
          <a:bodyPr/>
          <a:lstStyle/>
          <a:p>
            <a:fld id="{907D80F2-08EE-4FF1-86FA-192F2442B46F}" type="slidenum">
              <a:rPr lang="en-US" smtClean="0">
                <a:latin typeface="Times New Roman" pitchFamily="18" charset="0"/>
                <a:cs typeface="Times New Roman" pitchFamily="18" charset="0"/>
              </a:rPr>
              <a:pPr/>
              <a:t>14</a:t>
            </a:fld>
            <a:endParaRPr lang="en-US"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0"/>
            <a:ext cx="8686800" cy="1143000"/>
          </a:xfrm>
          <a:prstGeom prst="roundRect">
            <a:avLst/>
          </a:prstGeom>
        </p:spPr>
        <p:style>
          <a:lnRef idx="1">
            <a:schemeClr val="accent6"/>
          </a:lnRef>
          <a:fillRef idx="2">
            <a:schemeClr val="accent6"/>
          </a:fillRef>
          <a:effectRef idx="1">
            <a:schemeClr val="accent6"/>
          </a:effectRef>
          <a:fontRef idx="minor">
            <a:schemeClr val="dk1"/>
          </a:fontRef>
        </p:style>
        <p:txBody>
          <a:bodyPr/>
          <a:lstStyle/>
          <a:p>
            <a:r>
              <a:rPr lang="en-US" dirty="0" smtClean="0">
                <a:solidFill>
                  <a:schemeClr val="accent2">
                    <a:lumMod val="50000"/>
                  </a:schemeClr>
                </a:solidFill>
                <a:latin typeface="Times New Roman" pitchFamily="18" charset="0"/>
                <a:cs typeface="Times New Roman" pitchFamily="18" charset="0"/>
              </a:rPr>
              <a:t>Working Theory cont..</a:t>
            </a:r>
            <a:endParaRPr lang="en-US" dirty="0">
              <a:solidFill>
                <a:schemeClr val="accent2">
                  <a:lumMod val="50000"/>
                </a:schemeClr>
              </a:solidFill>
              <a:latin typeface="Times New Roman" pitchFamily="18" charset="0"/>
              <a:cs typeface="Times New Roman" pitchFamily="18" charset="0"/>
            </a:endParaRPr>
          </a:p>
        </p:txBody>
      </p:sp>
      <p:sp>
        <p:nvSpPr>
          <p:cNvPr id="3" name="Content Placeholder 2"/>
          <p:cNvSpPr>
            <a:spLocks noGrp="1"/>
          </p:cNvSpPr>
          <p:nvPr>
            <p:ph idx="1"/>
          </p:nvPr>
        </p:nvSpPr>
        <p:spPr>
          <a:xfrm>
            <a:off x="228600" y="1066800"/>
            <a:ext cx="8763000" cy="5410200"/>
          </a:xfrm>
          <a:prstGeom prst="roundRect">
            <a:avLst/>
          </a:prstGeom>
        </p:spPr>
        <p:style>
          <a:lnRef idx="1">
            <a:schemeClr val="accent6"/>
          </a:lnRef>
          <a:fillRef idx="2">
            <a:schemeClr val="accent6"/>
          </a:fillRef>
          <a:effectRef idx="1">
            <a:schemeClr val="accent6"/>
          </a:effectRef>
          <a:fontRef idx="minor">
            <a:schemeClr val="dk1"/>
          </a:fontRef>
        </p:style>
        <p:txBody>
          <a:bodyPr>
            <a:normAutofit/>
          </a:bodyPr>
          <a:lstStyle/>
          <a:p>
            <a:pPr algn="just">
              <a:buClr>
                <a:srgbClr val="0070C0"/>
              </a:buClr>
              <a:buFont typeface="Wingdings" pitchFamily="2" charset="2"/>
              <a:buChar char="q"/>
            </a:pPr>
            <a:r>
              <a:rPr lang="en-US" dirty="0" smtClean="0">
                <a:latin typeface="Times New Roman" pitchFamily="18" charset="0"/>
                <a:cs typeface="Times New Roman" pitchFamily="18" charset="0"/>
              </a:rPr>
              <a:t>Until position 3,d</a:t>
            </a:r>
            <a:r>
              <a:rPr lang="el-GR" dirty="0" smtClean="0">
                <a:latin typeface="Times New Roman" pitchFamily="18" charset="0"/>
                <a:cs typeface="Times New Roman" pitchFamily="18" charset="0"/>
              </a:rPr>
              <a:t>Φ</a:t>
            </a:r>
            <a:r>
              <a:rPr lang="en-US" dirty="0" smtClean="0">
                <a:latin typeface="Times New Roman" pitchFamily="18" charset="0"/>
                <a:cs typeface="Times New Roman" pitchFamily="18" charset="0"/>
              </a:rPr>
              <a:t>/</a:t>
            </a:r>
            <a:r>
              <a:rPr lang="en-US" dirty="0" err="1" smtClean="0">
                <a:latin typeface="Times New Roman" pitchFamily="18" charset="0"/>
                <a:cs typeface="Times New Roman" pitchFamily="18" charset="0"/>
              </a:rPr>
              <a:t>dt</a:t>
            </a:r>
            <a:r>
              <a:rPr lang="en-US" dirty="0" smtClean="0">
                <a:latin typeface="Times New Roman" pitchFamily="18" charset="0"/>
                <a:cs typeface="Times New Roman" pitchFamily="18" charset="0"/>
              </a:rPr>
              <a:t> increases.</a:t>
            </a:r>
          </a:p>
          <a:p>
            <a:pPr algn="just">
              <a:buClr>
                <a:srgbClr val="0070C0"/>
              </a:buClr>
              <a:buFont typeface="Wingdings" pitchFamily="2" charset="2"/>
              <a:buChar char="q"/>
            </a:pPr>
            <a:r>
              <a:rPr lang="en-US" dirty="0" smtClean="0">
                <a:latin typeface="Times New Roman" pitchFamily="18" charset="0"/>
                <a:cs typeface="Times New Roman" pitchFamily="18" charset="0"/>
              </a:rPr>
              <a:t>At position 3:</a:t>
            </a:r>
          </a:p>
          <a:p>
            <a:pPr lvl="1" algn="just">
              <a:buClr>
                <a:srgbClr val="0070C0"/>
              </a:buClr>
              <a:buFont typeface="Wingdings" pitchFamily="2" charset="2"/>
              <a:buChar char="Ø"/>
            </a:pPr>
            <a:r>
              <a:rPr lang="el-GR" dirty="0" smtClean="0">
                <a:latin typeface="Times New Roman" pitchFamily="18" charset="0"/>
                <a:cs typeface="Times New Roman" pitchFamily="18" charset="0"/>
              </a:rPr>
              <a:t>Θ</a:t>
            </a:r>
            <a:r>
              <a:rPr lang="en-US" dirty="0" smtClean="0">
                <a:latin typeface="Times New Roman" pitchFamily="18" charset="0"/>
                <a:cs typeface="Times New Roman" pitchFamily="18" charset="0"/>
              </a:rPr>
              <a:t>=900</a:t>
            </a:r>
          </a:p>
          <a:p>
            <a:pPr lvl="1" algn="just">
              <a:buClr>
                <a:srgbClr val="0070C0"/>
              </a:buClr>
              <a:buFont typeface="Wingdings" pitchFamily="2" charset="2"/>
              <a:buChar char="Ø"/>
            </a:pPr>
            <a:r>
              <a:rPr lang="en-US" dirty="0" smtClean="0">
                <a:latin typeface="Times New Roman" pitchFamily="18" charset="0"/>
                <a:cs typeface="Times New Roman" pitchFamily="18" charset="0"/>
              </a:rPr>
              <a:t>The coil is horizontal(parallel to flux lines)</a:t>
            </a:r>
          </a:p>
          <a:p>
            <a:pPr lvl="1" algn="just">
              <a:buClr>
                <a:srgbClr val="0070C0"/>
              </a:buClr>
              <a:buFont typeface="Wingdings" pitchFamily="2" charset="2"/>
              <a:buChar char="Ø"/>
            </a:pPr>
            <a:r>
              <a:rPr lang="en-US" dirty="0" smtClean="0">
                <a:latin typeface="Times New Roman" pitchFamily="18" charset="0"/>
                <a:cs typeface="Times New Roman" pitchFamily="18" charset="0"/>
              </a:rPr>
              <a:t>AB and CD run perpendicular to the line of the flux</a:t>
            </a:r>
          </a:p>
          <a:p>
            <a:pPr lvl="1" algn="just">
              <a:buClr>
                <a:srgbClr val="0070C0"/>
              </a:buClr>
              <a:buFont typeface="Wingdings" pitchFamily="2" charset="2"/>
              <a:buChar char="Ø"/>
            </a:pPr>
            <a:r>
              <a:rPr lang="en-US" dirty="0" smtClean="0">
                <a:latin typeface="Times New Roman" pitchFamily="18" charset="0"/>
                <a:cs typeface="Times New Roman" pitchFamily="18" charset="0"/>
              </a:rPr>
              <a:t>The flux linked with the coil is minimum</a:t>
            </a:r>
          </a:p>
          <a:p>
            <a:pPr lvl="1" algn="just">
              <a:buClr>
                <a:srgbClr val="0070C0"/>
              </a:buClr>
              <a:buFont typeface="Wingdings" pitchFamily="2" charset="2"/>
              <a:buChar char="Ø"/>
            </a:pPr>
            <a:r>
              <a:rPr lang="en-US" dirty="0" smtClean="0">
                <a:latin typeface="Times New Roman" pitchFamily="18" charset="0"/>
                <a:cs typeface="Times New Roman" pitchFamily="18" charset="0"/>
              </a:rPr>
              <a:t>But rate of change of flux linkage is maximum</a:t>
            </a:r>
          </a:p>
          <a:p>
            <a:pPr lvl="1" algn="just">
              <a:buClr>
                <a:srgbClr val="0070C0"/>
              </a:buClr>
              <a:buFont typeface="Wingdings" pitchFamily="2" charset="2"/>
              <a:buChar char="Ø"/>
            </a:pPr>
            <a:r>
              <a:rPr lang="en-US" dirty="0" err="1" smtClean="0">
                <a:latin typeface="Times New Roman" pitchFamily="18" charset="0"/>
                <a:cs typeface="Times New Roman" pitchFamily="18" charset="0"/>
              </a:rPr>
              <a:t>So,maximum</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emf</a:t>
            </a:r>
            <a:r>
              <a:rPr lang="en-US" dirty="0" smtClean="0">
                <a:latin typeface="Times New Roman" pitchFamily="18" charset="0"/>
                <a:cs typeface="Times New Roman" pitchFamily="18" charset="0"/>
              </a:rPr>
              <a:t> is induced</a:t>
            </a:r>
          </a:p>
          <a:p>
            <a:pPr lvl="1" algn="just">
              <a:buClr>
                <a:srgbClr val="0070C0"/>
              </a:buClr>
              <a:buFont typeface="Wingdings" pitchFamily="2" charset="2"/>
              <a:buChar char="q"/>
            </a:pPr>
            <a:endParaRPr lang="en-US" dirty="0" smtClean="0">
              <a:latin typeface="Times New Roman" pitchFamily="18" charset="0"/>
              <a:cs typeface="Times New Roman" pitchFamily="18" charset="0"/>
            </a:endParaRPr>
          </a:p>
        </p:txBody>
      </p:sp>
      <p:sp>
        <p:nvSpPr>
          <p:cNvPr id="6" name="Slide Number Placeholder 5"/>
          <p:cNvSpPr>
            <a:spLocks noGrp="1"/>
          </p:cNvSpPr>
          <p:nvPr>
            <p:ph type="sldNum" sz="quarter" idx="12"/>
          </p:nvPr>
        </p:nvSpPr>
        <p:spPr>
          <a:xfrm>
            <a:off x="8610600" y="6324600"/>
            <a:ext cx="381000" cy="365125"/>
          </a:xfrm>
          <a:prstGeom prst="roundRect">
            <a:avLst/>
          </a:prstGeom>
        </p:spPr>
        <p:style>
          <a:lnRef idx="2">
            <a:schemeClr val="accent6"/>
          </a:lnRef>
          <a:fillRef idx="1">
            <a:schemeClr val="lt1"/>
          </a:fillRef>
          <a:effectRef idx="0">
            <a:schemeClr val="accent6"/>
          </a:effectRef>
          <a:fontRef idx="minor">
            <a:schemeClr val="dk1"/>
          </a:fontRef>
        </p:style>
        <p:txBody>
          <a:bodyPr/>
          <a:lstStyle/>
          <a:p>
            <a:fld id="{907D80F2-08EE-4FF1-86FA-192F2442B46F}" type="slidenum">
              <a:rPr lang="en-US" smtClean="0">
                <a:latin typeface="Times New Roman" pitchFamily="18" charset="0"/>
                <a:cs typeface="Times New Roman" pitchFamily="18" charset="0"/>
              </a:rPr>
              <a:pPr/>
              <a:t>15</a:t>
            </a:fld>
            <a:endParaRPr lang="en-US"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0"/>
            <a:ext cx="8686800" cy="1143000"/>
          </a:xfrm>
          <a:prstGeom prst="roundRect">
            <a:avLst/>
          </a:prstGeom>
        </p:spPr>
        <p:style>
          <a:lnRef idx="1">
            <a:schemeClr val="accent6"/>
          </a:lnRef>
          <a:fillRef idx="2">
            <a:schemeClr val="accent6"/>
          </a:fillRef>
          <a:effectRef idx="1">
            <a:schemeClr val="accent6"/>
          </a:effectRef>
          <a:fontRef idx="minor">
            <a:schemeClr val="dk1"/>
          </a:fontRef>
        </p:style>
        <p:txBody>
          <a:bodyPr/>
          <a:lstStyle/>
          <a:p>
            <a:r>
              <a:rPr lang="en-US" dirty="0" smtClean="0">
                <a:solidFill>
                  <a:schemeClr val="accent2">
                    <a:lumMod val="50000"/>
                  </a:schemeClr>
                </a:solidFill>
                <a:latin typeface="Times New Roman" pitchFamily="18" charset="0"/>
                <a:cs typeface="Times New Roman" pitchFamily="18" charset="0"/>
              </a:rPr>
              <a:t>Working Theory cont..</a:t>
            </a:r>
            <a:endParaRPr lang="en-US" dirty="0">
              <a:solidFill>
                <a:schemeClr val="accent2">
                  <a:lumMod val="50000"/>
                </a:schemeClr>
              </a:solidFill>
              <a:latin typeface="Times New Roman" pitchFamily="18" charset="0"/>
              <a:cs typeface="Times New Roman" pitchFamily="18" charset="0"/>
            </a:endParaRPr>
          </a:p>
        </p:txBody>
      </p:sp>
      <p:sp>
        <p:nvSpPr>
          <p:cNvPr id="3" name="Content Placeholder 2"/>
          <p:cNvSpPr>
            <a:spLocks noGrp="1"/>
          </p:cNvSpPr>
          <p:nvPr>
            <p:ph idx="1"/>
          </p:nvPr>
        </p:nvSpPr>
        <p:spPr>
          <a:xfrm>
            <a:off x="228600" y="1066800"/>
            <a:ext cx="8763000" cy="5410200"/>
          </a:xfrm>
          <a:prstGeom prst="roundRect">
            <a:avLst/>
          </a:prstGeom>
        </p:spPr>
        <p:style>
          <a:lnRef idx="1">
            <a:schemeClr val="accent6"/>
          </a:lnRef>
          <a:fillRef idx="2">
            <a:schemeClr val="accent6"/>
          </a:fillRef>
          <a:effectRef idx="1">
            <a:schemeClr val="accent6"/>
          </a:effectRef>
          <a:fontRef idx="minor">
            <a:schemeClr val="dk1"/>
          </a:fontRef>
        </p:style>
        <p:txBody>
          <a:bodyPr>
            <a:normAutofit/>
          </a:bodyPr>
          <a:lstStyle/>
          <a:p>
            <a:pPr algn="just">
              <a:buClr>
                <a:srgbClr val="0070C0"/>
              </a:buClr>
              <a:buFont typeface="Wingdings" pitchFamily="2" charset="2"/>
              <a:buChar char="q"/>
            </a:pPr>
            <a:r>
              <a:rPr lang="en-US" dirty="0" smtClean="0">
                <a:latin typeface="Times New Roman" pitchFamily="18" charset="0"/>
                <a:cs typeface="Times New Roman" pitchFamily="18" charset="0"/>
              </a:rPr>
              <a:t>From 90</a:t>
            </a:r>
            <a:r>
              <a:rPr lang="en-US" baseline="30000" dirty="0" smtClean="0">
                <a:latin typeface="Times New Roman" pitchFamily="18" charset="0"/>
                <a:cs typeface="Times New Roman" pitchFamily="18" charset="0"/>
              </a:rPr>
              <a:t>0</a:t>
            </a:r>
            <a:r>
              <a:rPr lang="en-US" dirty="0" smtClean="0">
                <a:latin typeface="Times New Roman" pitchFamily="18" charset="0"/>
                <a:cs typeface="Times New Roman" pitchFamily="18" charset="0"/>
              </a:rPr>
              <a:t> to 180</a:t>
            </a:r>
            <a:r>
              <a:rPr lang="en-US" baseline="30000" dirty="0" smtClean="0">
                <a:latin typeface="Times New Roman" pitchFamily="18" charset="0"/>
                <a:cs typeface="Times New Roman" pitchFamily="18" charset="0"/>
              </a:rPr>
              <a:t>0</a:t>
            </a:r>
            <a:r>
              <a:rPr lang="en-US" dirty="0" smtClean="0">
                <a:latin typeface="Times New Roman" pitchFamily="18" charset="0"/>
                <a:cs typeface="Times New Roman" pitchFamily="18" charset="0"/>
              </a:rPr>
              <a:t>,the flux linked with the loop gradually increases but d</a:t>
            </a:r>
            <a:r>
              <a:rPr lang="el-GR" dirty="0" smtClean="0">
                <a:latin typeface="Times New Roman" pitchFamily="18" charset="0"/>
                <a:cs typeface="Times New Roman" pitchFamily="18" charset="0"/>
              </a:rPr>
              <a:t>Φ</a:t>
            </a:r>
            <a:r>
              <a:rPr lang="en-US" dirty="0" smtClean="0">
                <a:latin typeface="Times New Roman" pitchFamily="18" charset="0"/>
                <a:cs typeface="Times New Roman" pitchFamily="18" charset="0"/>
              </a:rPr>
              <a:t>/</a:t>
            </a:r>
            <a:r>
              <a:rPr lang="en-US" dirty="0" err="1" smtClean="0">
                <a:latin typeface="Times New Roman" pitchFamily="18" charset="0"/>
                <a:cs typeface="Times New Roman" pitchFamily="18" charset="0"/>
              </a:rPr>
              <a:t>dt</a:t>
            </a:r>
            <a:r>
              <a:rPr lang="en-US" dirty="0" smtClean="0">
                <a:latin typeface="Times New Roman" pitchFamily="18" charset="0"/>
                <a:cs typeface="Times New Roman" pitchFamily="18" charset="0"/>
              </a:rPr>
              <a:t> decreases</a:t>
            </a:r>
          </a:p>
          <a:p>
            <a:pPr algn="just">
              <a:buClr>
                <a:srgbClr val="0070C0"/>
              </a:buClr>
              <a:buFont typeface="Wingdings" pitchFamily="2" charset="2"/>
              <a:buChar char="q"/>
            </a:pPr>
            <a:r>
              <a:rPr lang="en-US" dirty="0" smtClean="0">
                <a:latin typeface="Times New Roman" pitchFamily="18" charset="0"/>
                <a:cs typeface="Times New Roman" pitchFamily="18" charset="0"/>
              </a:rPr>
              <a:t>So the </a:t>
            </a:r>
            <a:r>
              <a:rPr lang="en-US" dirty="0" err="1" smtClean="0">
                <a:latin typeface="Times New Roman" pitchFamily="18" charset="0"/>
                <a:cs typeface="Times New Roman" pitchFamily="18" charset="0"/>
              </a:rPr>
              <a:t>emf</a:t>
            </a:r>
            <a:r>
              <a:rPr lang="en-US" dirty="0" smtClean="0">
                <a:latin typeface="Times New Roman" pitchFamily="18" charset="0"/>
                <a:cs typeface="Times New Roman" pitchFamily="18" charset="0"/>
              </a:rPr>
              <a:t> decreases gradually and is zero at position 5(180</a:t>
            </a:r>
            <a:r>
              <a:rPr lang="en-US" baseline="30000" dirty="0" smtClean="0">
                <a:latin typeface="Times New Roman" pitchFamily="18" charset="0"/>
                <a:cs typeface="Times New Roman" pitchFamily="18" charset="0"/>
              </a:rPr>
              <a:t>0</a:t>
            </a:r>
            <a:r>
              <a:rPr lang="en-US" dirty="0" smtClean="0">
                <a:latin typeface="Times New Roman" pitchFamily="18" charset="0"/>
                <a:cs typeface="Times New Roman" pitchFamily="18" charset="0"/>
              </a:rPr>
              <a:t>).</a:t>
            </a:r>
          </a:p>
          <a:p>
            <a:pPr algn="just">
              <a:buClr>
                <a:srgbClr val="0070C0"/>
              </a:buClr>
              <a:buFont typeface="Wingdings" pitchFamily="2" charset="2"/>
              <a:buChar char="q"/>
            </a:pPr>
            <a:r>
              <a:rPr lang="en-US" dirty="0" smtClean="0">
                <a:latin typeface="Times New Roman" pitchFamily="18" charset="0"/>
                <a:cs typeface="Times New Roman" pitchFamily="18" charset="0"/>
              </a:rPr>
              <a:t>During this half cycle,</a:t>
            </a:r>
          </a:p>
          <a:p>
            <a:pPr lvl="1" algn="just">
              <a:buClr>
                <a:srgbClr val="0070C0"/>
              </a:buClr>
              <a:buFont typeface="Wingdings" pitchFamily="2" charset="2"/>
              <a:buChar char="Ø"/>
            </a:pPr>
            <a:r>
              <a:rPr lang="en-US" dirty="0" smtClean="0">
                <a:latin typeface="Times New Roman" pitchFamily="18" charset="0"/>
                <a:cs typeface="Times New Roman" pitchFamily="18" charset="0"/>
              </a:rPr>
              <a:t>The </a:t>
            </a:r>
            <a:r>
              <a:rPr lang="en-US" dirty="0" err="1" smtClean="0">
                <a:latin typeface="Times New Roman" pitchFamily="18" charset="0"/>
                <a:cs typeface="Times New Roman" pitchFamily="18" charset="0"/>
              </a:rPr>
              <a:t>emf</a:t>
            </a:r>
            <a:r>
              <a:rPr lang="en-US" dirty="0" smtClean="0">
                <a:latin typeface="Times New Roman" pitchFamily="18" charset="0"/>
                <a:cs typeface="Times New Roman" pitchFamily="18" charset="0"/>
              </a:rPr>
              <a:t> is from A to B and C to D.</a:t>
            </a:r>
          </a:p>
          <a:p>
            <a:pPr lvl="1" algn="just">
              <a:buClr>
                <a:srgbClr val="0070C0"/>
              </a:buClr>
              <a:buFont typeface="Wingdings" pitchFamily="2" charset="2"/>
              <a:buChar char="Ø"/>
            </a:pPr>
            <a:r>
              <a:rPr lang="en-US" dirty="0" smtClean="0">
                <a:latin typeface="Times New Roman" pitchFamily="18" charset="0"/>
                <a:cs typeface="Times New Roman" pitchFamily="18" charset="0"/>
              </a:rPr>
              <a:t>Direction of current ABMLCD</a:t>
            </a:r>
          </a:p>
          <a:p>
            <a:pPr lvl="1" algn="just">
              <a:buClr>
                <a:srgbClr val="0070C0"/>
              </a:buClr>
              <a:buFont typeface="Wingdings" pitchFamily="2" charset="2"/>
              <a:buChar char="Ø"/>
            </a:pPr>
            <a:r>
              <a:rPr lang="en-US" dirty="0" smtClean="0">
                <a:latin typeface="Times New Roman" pitchFamily="18" charset="0"/>
                <a:cs typeface="Times New Roman" pitchFamily="18" charset="0"/>
              </a:rPr>
              <a:t>Current through R is M to L</a:t>
            </a:r>
          </a:p>
          <a:p>
            <a:pPr lvl="1" algn="just">
              <a:buClr>
                <a:srgbClr val="0070C0"/>
              </a:buClr>
              <a:buFont typeface="Wingdings" pitchFamily="2" charset="2"/>
              <a:buChar char="Ø"/>
            </a:pPr>
            <a:r>
              <a:rPr lang="en-US" dirty="0" smtClean="0">
                <a:latin typeface="Times New Roman" pitchFamily="18" charset="0"/>
                <a:cs typeface="Times New Roman" pitchFamily="18" charset="0"/>
              </a:rPr>
              <a:t>Half revolution of the coil completes</a:t>
            </a:r>
          </a:p>
        </p:txBody>
      </p:sp>
      <p:sp>
        <p:nvSpPr>
          <p:cNvPr id="6" name="Slide Number Placeholder 5"/>
          <p:cNvSpPr>
            <a:spLocks noGrp="1"/>
          </p:cNvSpPr>
          <p:nvPr>
            <p:ph type="sldNum" sz="quarter" idx="12"/>
          </p:nvPr>
        </p:nvSpPr>
        <p:spPr>
          <a:xfrm>
            <a:off x="8610600" y="6324600"/>
            <a:ext cx="381000" cy="365125"/>
          </a:xfrm>
          <a:prstGeom prst="roundRect">
            <a:avLst/>
          </a:prstGeom>
        </p:spPr>
        <p:style>
          <a:lnRef idx="2">
            <a:schemeClr val="accent6"/>
          </a:lnRef>
          <a:fillRef idx="1">
            <a:schemeClr val="lt1"/>
          </a:fillRef>
          <a:effectRef idx="0">
            <a:schemeClr val="accent6"/>
          </a:effectRef>
          <a:fontRef idx="minor">
            <a:schemeClr val="dk1"/>
          </a:fontRef>
        </p:style>
        <p:txBody>
          <a:bodyPr/>
          <a:lstStyle/>
          <a:p>
            <a:fld id="{907D80F2-08EE-4FF1-86FA-192F2442B46F}" type="slidenum">
              <a:rPr lang="en-US" smtClean="0">
                <a:latin typeface="Times New Roman" pitchFamily="18" charset="0"/>
                <a:cs typeface="Times New Roman" pitchFamily="18" charset="0"/>
              </a:rPr>
              <a:pPr/>
              <a:t>16</a:t>
            </a:fld>
            <a:endParaRPr lang="en-US"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0"/>
            <a:ext cx="8686800" cy="1143000"/>
          </a:xfrm>
          <a:prstGeom prst="roundRect">
            <a:avLst/>
          </a:prstGeom>
        </p:spPr>
        <p:style>
          <a:lnRef idx="1">
            <a:schemeClr val="accent6"/>
          </a:lnRef>
          <a:fillRef idx="2">
            <a:schemeClr val="accent6"/>
          </a:fillRef>
          <a:effectRef idx="1">
            <a:schemeClr val="accent6"/>
          </a:effectRef>
          <a:fontRef idx="minor">
            <a:schemeClr val="dk1"/>
          </a:fontRef>
        </p:style>
        <p:txBody>
          <a:bodyPr/>
          <a:lstStyle/>
          <a:p>
            <a:r>
              <a:rPr lang="en-US" dirty="0" smtClean="0">
                <a:solidFill>
                  <a:schemeClr val="accent2">
                    <a:lumMod val="50000"/>
                  </a:schemeClr>
                </a:solidFill>
                <a:latin typeface="Times New Roman" pitchFamily="18" charset="0"/>
                <a:cs typeface="Times New Roman" pitchFamily="18" charset="0"/>
              </a:rPr>
              <a:t>Working Theory cont..</a:t>
            </a:r>
            <a:endParaRPr lang="en-US" dirty="0">
              <a:solidFill>
                <a:schemeClr val="accent2">
                  <a:lumMod val="50000"/>
                </a:schemeClr>
              </a:solidFill>
              <a:latin typeface="Times New Roman" pitchFamily="18" charset="0"/>
              <a:cs typeface="Times New Roman" pitchFamily="18" charset="0"/>
            </a:endParaRPr>
          </a:p>
        </p:txBody>
      </p:sp>
      <p:sp>
        <p:nvSpPr>
          <p:cNvPr id="3" name="Content Placeholder 2"/>
          <p:cNvSpPr>
            <a:spLocks noGrp="1"/>
          </p:cNvSpPr>
          <p:nvPr>
            <p:ph idx="1"/>
          </p:nvPr>
        </p:nvSpPr>
        <p:spPr>
          <a:xfrm>
            <a:off x="228600" y="1066800"/>
            <a:ext cx="8763000" cy="5410200"/>
          </a:xfrm>
          <a:prstGeom prst="roundRect">
            <a:avLst/>
          </a:prstGeom>
        </p:spPr>
        <p:style>
          <a:lnRef idx="1">
            <a:schemeClr val="accent6"/>
          </a:lnRef>
          <a:fillRef idx="2">
            <a:schemeClr val="accent6"/>
          </a:fillRef>
          <a:effectRef idx="1">
            <a:schemeClr val="accent6"/>
          </a:effectRef>
          <a:fontRef idx="minor">
            <a:schemeClr val="dk1"/>
          </a:fontRef>
        </p:style>
        <p:txBody>
          <a:bodyPr>
            <a:normAutofit lnSpcReduction="10000"/>
          </a:bodyPr>
          <a:lstStyle/>
          <a:p>
            <a:pPr algn="just">
              <a:buClr>
                <a:srgbClr val="0070C0"/>
              </a:buClr>
              <a:buFont typeface="Wingdings" pitchFamily="2" charset="2"/>
              <a:buChar char="q"/>
            </a:pPr>
            <a:r>
              <a:rPr lang="en-US" dirty="0" smtClean="0">
                <a:latin typeface="Times New Roman" pitchFamily="18" charset="0"/>
                <a:cs typeface="Times New Roman" pitchFamily="18" charset="0"/>
              </a:rPr>
              <a:t>In the next half revolution(</a:t>
            </a:r>
            <a:r>
              <a:rPr lang="en-US" dirty="0" err="1" smtClean="0">
                <a:latin typeface="Times New Roman" pitchFamily="18" charset="0"/>
                <a:cs typeface="Times New Roman" pitchFamily="18" charset="0"/>
              </a:rPr>
              <a:t>i,e</a:t>
            </a:r>
            <a:r>
              <a:rPr lang="en-US" dirty="0" smtClean="0">
                <a:latin typeface="Times New Roman" pitchFamily="18" charset="0"/>
                <a:cs typeface="Times New Roman" pitchFamily="18" charset="0"/>
              </a:rPr>
              <a:t> 1800 to 3600)</a:t>
            </a:r>
          </a:p>
          <a:p>
            <a:pPr lvl="1" algn="just">
              <a:buClr>
                <a:srgbClr val="0070C0"/>
              </a:buClr>
              <a:buFont typeface="Wingdings" pitchFamily="2" charset="2"/>
              <a:buChar char="Ø"/>
            </a:pPr>
            <a:r>
              <a:rPr lang="en-US" dirty="0" smtClean="0">
                <a:latin typeface="Times New Roman" pitchFamily="18" charset="0"/>
                <a:cs typeface="Times New Roman" pitchFamily="18" charset="0"/>
              </a:rPr>
              <a:t>The variations in </a:t>
            </a:r>
            <a:r>
              <a:rPr lang="en-US" dirty="0" err="1" smtClean="0">
                <a:latin typeface="Times New Roman" pitchFamily="18" charset="0"/>
                <a:cs typeface="Times New Roman" pitchFamily="18" charset="0"/>
              </a:rPr>
              <a:t>emf</a:t>
            </a:r>
            <a:r>
              <a:rPr lang="en-US" dirty="0" smtClean="0">
                <a:latin typeface="Times New Roman" pitchFamily="18" charset="0"/>
                <a:cs typeface="Times New Roman" pitchFamily="18" charset="0"/>
              </a:rPr>
              <a:t> are similar to those in first half</a:t>
            </a:r>
          </a:p>
          <a:p>
            <a:pPr lvl="1" algn="just">
              <a:buClr>
                <a:srgbClr val="0070C0"/>
              </a:buClr>
              <a:buFont typeface="Wingdings" pitchFamily="2" charset="2"/>
              <a:buChar char="Ø"/>
            </a:pPr>
            <a:r>
              <a:rPr lang="en-US" dirty="0" smtClean="0">
                <a:latin typeface="Times New Roman" pitchFamily="18" charset="0"/>
                <a:cs typeface="Times New Roman" pitchFamily="18" charset="0"/>
              </a:rPr>
              <a:t>Maximum in position 7</a:t>
            </a:r>
          </a:p>
          <a:p>
            <a:pPr lvl="1" algn="just">
              <a:buClr>
                <a:srgbClr val="0070C0"/>
              </a:buClr>
              <a:buFont typeface="Wingdings" pitchFamily="2" charset="2"/>
              <a:buChar char="Ø"/>
            </a:pPr>
            <a:r>
              <a:rPr lang="en-US" dirty="0" smtClean="0">
                <a:latin typeface="Times New Roman" pitchFamily="18" charset="0"/>
                <a:cs typeface="Times New Roman" pitchFamily="18" charset="0"/>
              </a:rPr>
              <a:t>Minimum in position 1</a:t>
            </a:r>
          </a:p>
          <a:p>
            <a:pPr lvl="1" algn="just">
              <a:buClr>
                <a:srgbClr val="0070C0"/>
              </a:buClr>
              <a:buFont typeface="Wingdings" pitchFamily="2" charset="2"/>
              <a:buChar char="Ø"/>
            </a:pPr>
            <a:r>
              <a:rPr lang="en-US" dirty="0" smtClean="0">
                <a:latin typeface="Times New Roman" pitchFamily="18" charset="0"/>
                <a:cs typeface="Times New Roman" pitchFamily="18" charset="0"/>
              </a:rPr>
              <a:t>But the direction of induced current is reversed (D to C and B to A)</a:t>
            </a:r>
          </a:p>
          <a:p>
            <a:pPr lvl="1" algn="just">
              <a:buClr>
                <a:srgbClr val="0070C0"/>
              </a:buClr>
              <a:buFont typeface="Wingdings" pitchFamily="2" charset="2"/>
              <a:buChar char="Ø"/>
            </a:pPr>
            <a:r>
              <a:rPr lang="en-US" dirty="0" smtClean="0">
                <a:latin typeface="Times New Roman" pitchFamily="18" charset="0"/>
                <a:cs typeface="Times New Roman" pitchFamily="18" charset="0"/>
              </a:rPr>
              <a:t>Path of current DCLMBA (reversed)</a:t>
            </a:r>
          </a:p>
          <a:p>
            <a:pPr lvl="1" algn="just">
              <a:buClr>
                <a:srgbClr val="0070C0"/>
              </a:buClr>
              <a:buFont typeface="Wingdings" pitchFamily="2" charset="2"/>
              <a:buChar char="Ø"/>
            </a:pPr>
            <a:r>
              <a:rPr lang="en-US" dirty="0" smtClean="0">
                <a:latin typeface="Times New Roman" pitchFamily="18" charset="0"/>
                <a:cs typeface="Times New Roman" pitchFamily="18" charset="0"/>
              </a:rPr>
              <a:t>The current through R is L to M(reversed)</a:t>
            </a:r>
          </a:p>
          <a:p>
            <a:pPr lvl="1" algn="just">
              <a:buClr>
                <a:srgbClr val="0070C0"/>
              </a:buClr>
              <a:buFont typeface="Wingdings" pitchFamily="2" charset="2"/>
              <a:buChar char="Ø"/>
            </a:pPr>
            <a:r>
              <a:rPr lang="en-US" dirty="0" err="1" smtClean="0">
                <a:latin typeface="Times New Roman" pitchFamily="18" charset="0"/>
                <a:cs typeface="Times New Roman" pitchFamily="18" charset="0"/>
              </a:rPr>
              <a:t>i.e</a:t>
            </a:r>
            <a:r>
              <a:rPr lang="en-US" dirty="0" smtClean="0">
                <a:latin typeface="Times New Roman" pitchFamily="18" charset="0"/>
                <a:cs typeface="Times New Roman" pitchFamily="18" charset="0"/>
              </a:rPr>
              <a:t> The </a:t>
            </a:r>
            <a:r>
              <a:rPr lang="en-US" dirty="0" smtClean="0">
                <a:solidFill>
                  <a:srgbClr val="FF0000"/>
                </a:solidFill>
                <a:latin typeface="Times New Roman" pitchFamily="18" charset="0"/>
                <a:cs typeface="Times New Roman" pitchFamily="18" charset="0"/>
              </a:rPr>
              <a:t>current through R is AC</a:t>
            </a:r>
          </a:p>
        </p:txBody>
      </p:sp>
      <p:sp>
        <p:nvSpPr>
          <p:cNvPr id="6" name="Slide Number Placeholder 5"/>
          <p:cNvSpPr>
            <a:spLocks noGrp="1"/>
          </p:cNvSpPr>
          <p:nvPr>
            <p:ph type="sldNum" sz="quarter" idx="12"/>
          </p:nvPr>
        </p:nvSpPr>
        <p:spPr>
          <a:xfrm>
            <a:off x="8610600" y="6324600"/>
            <a:ext cx="381000" cy="365125"/>
          </a:xfrm>
          <a:prstGeom prst="roundRect">
            <a:avLst/>
          </a:prstGeom>
        </p:spPr>
        <p:style>
          <a:lnRef idx="2">
            <a:schemeClr val="accent6"/>
          </a:lnRef>
          <a:fillRef idx="1">
            <a:schemeClr val="lt1"/>
          </a:fillRef>
          <a:effectRef idx="0">
            <a:schemeClr val="accent6"/>
          </a:effectRef>
          <a:fontRef idx="minor">
            <a:schemeClr val="dk1"/>
          </a:fontRef>
        </p:style>
        <p:txBody>
          <a:bodyPr/>
          <a:lstStyle/>
          <a:p>
            <a:fld id="{907D80F2-08EE-4FF1-86FA-192F2442B46F}" type="slidenum">
              <a:rPr lang="en-US" smtClean="0">
                <a:latin typeface="Times New Roman" pitchFamily="18" charset="0"/>
                <a:cs typeface="Times New Roman" pitchFamily="18" charset="0"/>
              </a:rPr>
              <a:pPr/>
              <a:t>17</a:t>
            </a:fld>
            <a:endParaRPr lang="en-US"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0"/>
            <a:ext cx="8686800" cy="1143000"/>
          </a:xfrm>
          <a:prstGeom prst="roundRect">
            <a:avLst/>
          </a:prstGeom>
        </p:spPr>
        <p:style>
          <a:lnRef idx="1">
            <a:schemeClr val="accent6"/>
          </a:lnRef>
          <a:fillRef idx="2">
            <a:schemeClr val="accent6"/>
          </a:fillRef>
          <a:effectRef idx="1">
            <a:schemeClr val="accent6"/>
          </a:effectRef>
          <a:fontRef idx="minor">
            <a:schemeClr val="dk1"/>
          </a:fontRef>
        </p:style>
        <p:txBody>
          <a:bodyPr/>
          <a:lstStyle/>
          <a:p>
            <a:r>
              <a:rPr lang="en-US" dirty="0" smtClean="0">
                <a:solidFill>
                  <a:schemeClr val="accent2">
                    <a:lumMod val="50000"/>
                  </a:schemeClr>
                </a:solidFill>
                <a:latin typeface="Times New Roman" pitchFamily="18" charset="0"/>
                <a:cs typeface="Times New Roman" pitchFamily="18" charset="0"/>
              </a:rPr>
              <a:t>Commutation</a:t>
            </a:r>
            <a:endParaRPr lang="en-US" dirty="0">
              <a:solidFill>
                <a:schemeClr val="accent2">
                  <a:lumMod val="50000"/>
                </a:schemeClr>
              </a:solidFill>
              <a:latin typeface="Times New Roman" pitchFamily="18" charset="0"/>
              <a:cs typeface="Times New Roman" pitchFamily="18" charset="0"/>
            </a:endParaRPr>
          </a:p>
        </p:txBody>
      </p:sp>
      <p:sp>
        <p:nvSpPr>
          <p:cNvPr id="3" name="Content Placeholder 2"/>
          <p:cNvSpPr>
            <a:spLocks noGrp="1"/>
          </p:cNvSpPr>
          <p:nvPr>
            <p:ph idx="1"/>
          </p:nvPr>
        </p:nvSpPr>
        <p:spPr>
          <a:xfrm>
            <a:off x="228600" y="1066800"/>
            <a:ext cx="8763000" cy="5410200"/>
          </a:xfrm>
          <a:prstGeom prst="roundRect">
            <a:avLst/>
          </a:prstGeom>
        </p:spPr>
        <p:style>
          <a:lnRef idx="2">
            <a:schemeClr val="accent1"/>
          </a:lnRef>
          <a:fillRef idx="1">
            <a:schemeClr val="lt1"/>
          </a:fillRef>
          <a:effectRef idx="0">
            <a:schemeClr val="accent1"/>
          </a:effectRef>
          <a:fontRef idx="minor">
            <a:schemeClr val="dk1"/>
          </a:fontRef>
        </p:style>
        <p:txBody>
          <a:bodyPr>
            <a:normAutofit/>
          </a:bodyPr>
          <a:lstStyle/>
          <a:p>
            <a:pPr algn="just">
              <a:buClr>
                <a:srgbClr val="0070C0"/>
              </a:buClr>
              <a:buFont typeface="Wingdings" pitchFamily="2" charset="2"/>
              <a:buChar char="q"/>
            </a:pPr>
            <a:endParaRPr lang="en-US" dirty="0" smtClean="0">
              <a:latin typeface="Times New Roman" pitchFamily="18" charset="0"/>
              <a:cs typeface="Times New Roman" pitchFamily="18" charset="0"/>
            </a:endParaRPr>
          </a:p>
        </p:txBody>
      </p:sp>
      <p:sp>
        <p:nvSpPr>
          <p:cNvPr id="6" name="Slide Number Placeholder 5"/>
          <p:cNvSpPr>
            <a:spLocks noGrp="1"/>
          </p:cNvSpPr>
          <p:nvPr>
            <p:ph type="sldNum" sz="quarter" idx="12"/>
          </p:nvPr>
        </p:nvSpPr>
        <p:spPr>
          <a:xfrm>
            <a:off x="8610600" y="6324600"/>
            <a:ext cx="381000" cy="365125"/>
          </a:xfrm>
          <a:prstGeom prst="roundRect">
            <a:avLst/>
          </a:prstGeom>
        </p:spPr>
        <p:style>
          <a:lnRef idx="2">
            <a:schemeClr val="accent6"/>
          </a:lnRef>
          <a:fillRef idx="1">
            <a:schemeClr val="lt1"/>
          </a:fillRef>
          <a:effectRef idx="0">
            <a:schemeClr val="accent6"/>
          </a:effectRef>
          <a:fontRef idx="minor">
            <a:schemeClr val="dk1"/>
          </a:fontRef>
        </p:style>
        <p:txBody>
          <a:bodyPr/>
          <a:lstStyle/>
          <a:p>
            <a:fld id="{907D80F2-08EE-4FF1-86FA-192F2442B46F}" type="slidenum">
              <a:rPr lang="en-US" smtClean="0">
                <a:latin typeface="Times New Roman" pitchFamily="18" charset="0"/>
                <a:cs typeface="Times New Roman" pitchFamily="18" charset="0"/>
              </a:rPr>
              <a:pPr/>
              <a:t>18</a:t>
            </a:fld>
            <a:endParaRPr lang="en-US" dirty="0">
              <a:latin typeface="Times New Roman" pitchFamily="18" charset="0"/>
              <a:cs typeface="Times New Roman" pitchFamily="18" charset="0"/>
            </a:endParaRPr>
          </a:p>
        </p:txBody>
      </p:sp>
      <p:pic>
        <p:nvPicPr>
          <p:cNvPr id="7" name="Picture 2"/>
          <p:cNvPicPr>
            <a:picLocks noChangeAspect="1" noChangeArrowheads="1"/>
          </p:cNvPicPr>
          <p:nvPr/>
        </p:nvPicPr>
        <p:blipFill>
          <a:blip r:embed="rId2"/>
          <a:srcRect/>
          <a:stretch>
            <a:fillRect/>
          </a:stretch>
        </p:blipFill>
        <p:spPr bwMode="auto">
          <a:xfrm>
            <a:off x="871539" y="1143000"/>
            <a:ext cx="7053261" cy="5301293"/>
          </a:xfrm>
          <a:prstGeom prst="rect">
            <a:avLst/>
          </a:prstGeom>
          <a:noFill/>
          <a:ln w="9525">
            <a:noFill/>
            <a:miter lim="800000"/>
            <a:headEnd/>
            <a:tailEnd/>
          </a:ln>
          <a:effectLst/>
        </p:spPr>
      </p:pic>
      <p:sp>
        <p:nvSpPr>
          <p:cNvPr id="8" name="Rectangle 7"/>
          <p:cNvSpPr/>
          <p:nvPr/>
        </p:nvSpPr>
        <p:spPr>
          <a:xfrm>
            <a:off x="7086600" y="5943600"/>
            <a:ext cx="990600" cy="304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Fig 1.3</a:t>
            </a:r>
            <a:endParaRPr lang="en-US" dirty="0">
              <a:solidFill>
                <a:schemeClr val="tx1"/>
              </a:solidFill>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0"/>
            <a:ext cx="8686800" cy="1143000"/>
          </a:xfrm>
          <a:prstGeom prst="roundRect">
            <a:avLst/>
          </a:prstGeom>
        </p:spPr>
        <p:style>
          <a:lnRef idx="1">
            <a:schemeClr val="accent6"/>
          </a:lnRef>
          <a:fillRef idx="2">
            <a:schemeClr val="accent6"/>
          </a:fillRef>
          <a:effectRef idx="1">
            <a:schemeClr val="accent6"/>
          </a:effectRef>
          <a:fontRef idx="minor">
            <a:schemeClr val="dk1"/>
          </a:fontRef>
        </p:style>
        <p:txBody>
          <a:bodyPr/>
          <a:lstStyle/>
          <a:p>
            <a:r>
              <a:rPr lang="en-US" dirty="0" smtClean="0">
                <a:solidFill>
                  <a:schemeClr val="accent2">
                    <a:lumMod val="50000"/>
                  </a:schemeClr>
                </a:solidFill>
                <a:latin typeface="Times New Roman" pitchFamily="18" charset="0"/>
                <a:cs typeface="Times New Roman" pitchFamily="18" charset="0"/>
              </a:rPr>
              <a:t>Commutation</a:t>
            </a:r>
            <a:endParaRPr lang="en-US" dirty="0">
              <a:solidFill>
                <a:schemeClr val="accent2">
                  <a:lumMod val="50000"/>
                </a:schemeClr>
              </a:solidFill>
              <a:latin typeface="Times New Roman" pitchFamily="18" charset="0"/>
              <a:cs typeface="Times New Roman" pitchFamily="18" charset="0"/>
            </a:endParaRPr>
          </a:p>
        </p:txBody>
      </p:sp>
      <p:sp>
        <p:nvSpPr>
          <p:cNvPr id="3" name="Content Placeholder 2"/>
          <p:cNvSpPr>
            <a:spLocks noGrp="1"/>
          </p:cNvSpPr>
          <p:nvPr>
            <p:ph idx="1"/>
          </p:nvPr>
        </p:nvSpPr>
        <p:spPr>
          <a:xfrm>
            <a:off x="228600" y="1066800"/>
            <a:ext cx="8763000" cy="5410200"/>
          </a:xfrm>
          <a:prstGeom prst="roundRect">
            <a:avLst/>
          </a:prstGeom>
        </p:spPr>
        <p:style>
          <a:lnRef idx="2">
            <a:schemeClr val="accent1"/>
          </a:lnRef>
          <a:fillRef idx="1">
            <a:schemeClr val="lt1"/>
          </a:fillRef>
          <a:effectRef idx="0">
            <a:schemeClr val="accent1"/>
          </a:effectRef>
          <a:fontRef idx="minor">
            <a:schemeClr val="dk1"/>
          </a:fontRef>
        </p:style>
        <p:txBody>
          <a:bodyPr>
            <a:normAutofit/>
          </a:bodyPr>
          <a:lstStyle/>
          <a:p>
            <a:pPr algn="just">
              <a:buClr>
                <a:srgbClr val="0070C0"/>
              </a:buClr>
              <a:buNone/>
            </a:pPr>
            <a:r>
              <a:rPr lang="en-US" dirty="0" smtClean="0">
                <a:latin typeface="Times New Roman" pitchFamily="18" charset="0"/>
                <a:cs typeface="Times New Roman" pitchFamily="18" charset="0"/>
              </a:rPr>
              <a:t> </a:t>
            </a:r>
          </a:p>
        </p:txBody>
      </p:sp>
      <p:sp>
        <p:nvSpPr>
          <p:cNvPr id="6" name="Slide Number Placeholder 5"/>
          <p:cNvSpPr>
            <a:spLocks noGrp="1"/>
          </p:cNvSpPr>
          <p:nvPr>
            <p:ph type="sldNum" sz="quarter" idx="12"/>
          </p:nvPr>
        </p:nvSpPr>
        <p:spPr>
          <a:xfrm>
            <a:off x="8610600" y="6324600"/>
            <a:ext cx="381000" cy="365125"/>
          </a:xfrm>
          <a:prstGeom prst="roundRect">
            <a:avLst/>
          </a:prstGeom>
        </p:spPr>
        <p:style>
          <a:lnRef idx="2">
            <a:schemeClr val="accent6"/>
          </a:lnRef>
          <a:fillRef idx="1">
            <a:schemeClr val="lt1"/>
          </a:fillRef>
          <a:effectRef idx="0">
            <a:schemeClr val="accent6"/>
          </a:effectRef>
          <a:fontRef idx="minor">
            <a:schemeClr val="dk1"/>
          </a:fontRef>
        </p:style>
        <p:txBody>
          <a:bodyPr/>
          <a:lstStyle/>
          <a:p>
            <a:fld id="{907D80F2-08EE-4FF1-86FA-192F2442B46F}" type="slidenum">
              <a:rPr lang="en-US" smtClean="0">
                <a:latin typeface="Times New Roman" pitchFamily="18" charset="0"/>
                <a:cs typeface="Times New Roman" pitchFamily="18" charset="0"/>
              </a:rPr>
              <a:pPr/>
              <a:t>19</a:t>
            </a:fld>
            <a:endParaRPr lang="en-US" dirty="0">
              <a:latin typeface="Times New Roman" pitchFamily="18" charset="0"/>
              <a:cs typeface="Times New Roman" pitchFamily="18" charset="0"/>
            </a:endParaRPr>
          </a:p>
        </p:txBody>
      </p:sp>
      <p:grpSp>
        <p:nvGrpSpPr>
          <p:cNvPr id="9" name="Group 8"/>
          <p:cNvGrpSpPr/>
          <p:nvPr/>
        </p:nvGrpSpPr>
        <p:grpSpPr>
          <a:xfrm>
            <a:off x="838200" y="1143000"/>
            <a:ext cx="7620000" cy="5104306"/>
            <a:chOff x="838200" y="1143000"/>
            <a:chExt cx="7620000" cy="5104306"/>
          </a:xfrm>
        </p:grpSpPr>
        <p:pic>
          <p:nvPicPr>
            <p:cNvPr id="7" name="Picture 2"/>
            <p:cNvPicPr>
              <a:picLocks noChangeAspect="1" noChangeArrowheads="1"/>
            </p:cNvPicPr>
            <p:nvPr/>
          </p:nvPicPr>
          <p:blipFill>
            <a:blip r:embed="rId2"/>
            <a:srcRect/>
            <a:stretch>
              <a:fillRect/>
            </a:stretch>
          </p:blipFill>
          <p:spPr bwMode="auto">
            <a:xfrm>
              <a:off x="838200" y="1143000"/>
              <a:ext cx="7620000" cy="5104306"/>
            </a:xfrm>
            <a:prstGeom prst="rect">
              <a:avLst/>
            </a:prstGeom>
            <a:noFill/>
            <a:ln w="9525">
              <a:noFill/>
              <a:miter lim="800000"/>
              <a:headEnd/>
              <a:tailEnd/>
            </a:ln>
            <a:effectLst/>
          </p:spPr>
        </p:pic>
        <p:sp>
          <p:nvSpPr>
            <p:cNvPr id="8" name="Rectangle 7"/>
            <p:cNvSpPr/>
            <p:nvPr/>
          </p:nvSpPr>
          <p:spPr>
            <a:xfrm>
              <a:off x="4267200" y="4800600"/>
              <a:ext cx="990600" cy="304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0" name="Rectangle 9"/>
          <p:cNvSpPr/>
          <p:nvPr/>
        </p:nvSpPr>
        <p:spPr>
          <a:xfrm>
            <a:off x="4419600" y="6096000"/>
            <a:ext cx="838200" cy="304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Fig 1.4</a:t>
            </a:r>
            <a:endParaRPr lang="en-US" dirty="0">
              <a:solidFill>
                <a:schemeClr val="tx1"/>
              </a:solidFill>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0"/>
            <a:ext cx="8686800" cy="1143000"/>
          </a:xfrm>
          <a:prstGeom prst="roundRect">
            <a:avLst/>
          </a:prstGeom>
        </p:spPr>
        <p:style>
          <a:lnRef idx="1">
            <a:schemeClr val="accent6"/>
          </a:lnRef>
          <a:fillRef idx="2">
            <a:schemeClr val="accent6"/>
          </a:fillRef>
          <a:effectRef idx="1">
            <a:schemeClr val="accent6"/>
          </a:effectRef>
          <a:fontRef idx="minor">
            <a:schemeClr val="dk1"/>
          </a:fontRef>
        </p:style>
        <p:txBody>
          <a:bodyPr/>
          <a:lstStyle/>
          <a:p>
            <a:r>
              <a:rPr lang="en-US" dirty="0" smtClean="0">
                <a:solidFill>
                  <a:schemeClr val="accent2">
                    <a:lumMod val="50000"/>
                  </a:schemeClr>
                </a:solidFill>
                <a:latin typeface="Times New Roman" pitchFamily="18" charset="0"/>
                <a:cs typeface="Times New Roman" pitchFamily="18" charset="0"/>
              </a:rPr>
              <a:t>Chapter Outline</a:t>
            </a:r>
            <a:endParaRPr lang="en-US" dirty="0">
              <a:solidFill>
                <a:schemeClr val="accent2">
                  <a:lumMod val="50000"/>
                </a:schemeClr>
              </a:solidFill>
              <a:latin typeface="Times New Roman" pitchFamily="18" charset="0"/>
              <a:cs typeface="Times New Roman" pitchFamily="18" charset="0"/>
            </a:endParaRPr>
          </a:p>
        </p:txBody>
      </p:sp>
      <p:sp>
        <p:nvSpPr>
          <p:cNvPr id="3" name="Content Placeholder 2"/>
          <p:cNvSpPr>
            <a:spLocks noGrp="1"/>
          </p:cNvSpPr>
          <p:nvPr>
            <p:ph idx="1"/>
          </p:nvPr>
        </p:nvSpPr>
        <p:spPr>
          <a:xfrm>
            <a:off x="228600" y="1066800"/>
            <a:ext cx="8763000" cy="5410200"/>
          </a:xfrm>
          <a:prstGeom prst="roundRect">
            <a:avLst/>
          </a:prstGeom>
        </p:spPr>
        <p:style>
          <a:lnRef idx="2">
            <a:schemeClr val="accent1"/>
          </a:lnRef>
          <a:fillRef idx="1">
            <a:schemeClr val="lt1"/>
          </a:fillRef>
          <a:effectRef idx="0">
            <a:schemeClr val="accent1"/>
          </a:effectRef>
          <a:fontRef idx="minor">
            <a:schemeClr val="dk1"/>
          </a:fontRef>
        </p:style>
        <p:txBody>
          <a:bodyPr vert="horz" lIns="91440" tIns="45720" rIns="91440" bIns="45720" rtlCol="0">
            <a:normAutofit/>
          </a:bodyPr>
          <a:lstStyle/>
          <a:p>
            <a:pPr algn="just">
              <a:buClr>
                <a:srgbClr val="0070C0"/>
              </a:buClr>
              <a:buFont typeface="Wingdings" pitchFamily="2" charset="2"/>
              <a:buChar char="q"/>
            </a:pPr>
            <a:r>
              <a:rPr lang="en-US" sz="1800" b="1" i="1" dirty="0" smtClean="0">
                <a:latin typeface="Times New Roman" pitchFamily="18" charset="0"/>
                <a:cs typeface="Times New Roman" pitchFamily="18" charset="0"/>
              </a:rPr>
              <a:t>Introduction</a:t>
            </a:r>
          </a:p>
          <a:p>
            <a:pPr algn="just">
              <a:buClr>
                <a:srgbClr val="0070C0"/>
              </a:buClr>
              <a:buFont typeface="Wingdings" pitchFamily="2" charset="2"/>
              <a:buChar char="q"/>
            </a:pPr>
            <a:r>
              <a:rPr lang="en-US" sz="1800" b="1" i="1" dirty="0" smtClean="0">
                <a:latin typeface="Times New Roman" pitchFamily="18" charset="0"/>
                <a:cs typeface="Times New Roman" pitchFamily="18" charset="0"/>
              </a:rPr>
              <a:t>Induced voltage</a:t>
            </a:r>
          </a:p>
          <a:p>
            <a:pPr algn="just">
              <a:buClr>
                <a:srgbClr val="0070C0"/>
              </a:buClr>
              <a:buFont typeface="Wingdings" pitchFamily="2" charset="2"/>
              <a:buChar char="q"/>
            </a:pPr>
            <a:r>
              <a:rPr lang="en-US" sz="1800" b="1" i="1" dirty="0" smtClean="0">
                <a:latin typeface="Times New Roman" pitchFamily="18" charset="0"/>
                <a:cs typeface="Times New Roman" pitchFamily="18" charset="0"/>
              </a:rPr>
              <a:t>Electromagnetic force, f</a:t>
            </a:r>
          </a:p>
          <a:p>
            <a:pPr algn="just">
              <a:buClr>
                <a:srgbClr val="0070C0"/>
              </a:buClr>
              <a:buFont typeface="Wingdings" pitchFamily="2" charset="2"/>
              <a:buChar char="q"/>
            </a:pPr>
            <a:r>
              <a:rPr lang="en-US" sz="1800" b="1" i="1" dirty="0" smtClean="0">
                <a:latin typeface="Times New Roman" pitchFamily="18" charset="0"/>
                <a:cs typeface="Times New Roman" pitchFamily="18" charset="0"/>
              </a:rPr>
              <a:t>Simple loop generator</a:t>
            </a:r>
          </a:p>
          <a:p>
            <a:pPr algn="just">
              <a:buClr>
                <a:srgbClr val="0070C0"/>
              </a:buClr>
              <a:buFont typeface="Wingdings" pitchFamily="2" charset="2"/>
              <a:buChar char="q"/>
            </a:pPr>
            <a:r>
              <a:rPr lang="en-US" sz="1800" b="1" i="1" dirty="0" smtClean="0">
                <a:latin typeface="Times New Roman" pitchFamily="18" charset="0"/>
                <a:cs typeface="Times New Roman" pitchFamily="18" charset="0"/>
              </a:rPr>
              <a:t>The voltage induced in a rotating loop</a:t>
            </a:r>
          </a:p>
          <a:p>
            <a:pPr algn="just">
              <a:buClr>
                <a:srgbClr val="0070C0"/>
              </a:buClr>
              <a:buFont typeface="Wingdings" pitchFamily="2" charset="2"/>
              <a:buChar char="q"/>
            </a:pPr>
            <a:r>
              <a:rPr lang="en-US" sz="1800" b="1" i="1" dirty="0" smtClean="0">
                <a:latin typeface="Times New Roman" pitchFamily="18" charset="0"/>
                <a:cs typeface="Times New Roman" pitchFamily="18" charset="0"/>
              </a:rPr>
              <a:t>The induced torque in the rotating loop</a:t>
            </a:r>
          </a:p>
          <a:p>
            <a:pPr algn="just">
              <a:buClr>
                <a:srgbClr val="0070C0"/>
              </a:buClr>
              <a:buFont typeface="Wingdings" pitchFamily="2" charset="2"/>
              <a:buChar char="q"/>
            </a:pPr>
            <a:r>
              <a:rPr lang="en-US" sz="1800" b="1" i="1" dirty="0" smtClean="0">
                <a:latin typeface="Times New Roman" pitchFamily="18" charset="0"/>
                <a:cs typeface="Times New Roman" pitchFamily="18" charset="0"/>
              </a:rPr>
              <a:t>Practical generator</a:t>
            </a:r>
          </a:p>
          <a:p>
            <a:pPr algn="just">
              <a:buClr>
                <a:srgbClr val="0070C0"/>
              </a:buClr>
              <a:buFont typeface="Wingdings" pitchFamily="2" charset="2"/>
              <a:buChar char="q"/>
            </a:pPr>
            <a:r>
              <a:rPr lang="en-US" sz="1800" b="1" i="1" dirty="0" smtClean="0">
                <a:latin typeface="Times New Roman" pitchFamily="18" charset="0"/>
                <a:cs typeface="Times New Roman" pitchFamily="18" charset="0"/>
              </a:rPr>
              <a:t>Armature winding</a:t>
            </a:r>
          </a:p>
          <a:p>
            <a:pPr algn="just">
              <a:buClr>
                <a:srgbClr val="0070C0"/>
              </a:buClr>
              <a:buFont typeface="Wingdings" pitchFamily="2" charset="2"/>
              <a:buChar char="q"/>
            </a:pPr>
            <a:r>
              <a:rPr lang="en-US" sz="1800" b="1" i="1" dirty="0" smtClean="0">
                <a:latin typeface="Times New Roman" pitchFamily="18" charset="0"/>
                <a:cs typeface="Times New Roman" pitchFamily="18" charset="0"/>
              </a:rPr>
              <a:t>Problems with commutation in real machines</a:t>
            </a:r>
          </a:p>
          <a:p>
            <a:pPr algn="just">
              <a:buClr>
                <a:srgbClr val="0070C0"/>
              </a:buClr>
              <a:buFont typeface="Wingdings" pitchFamily="2" charset="2"/>
              <a:buChar char="q"/>
            </a:pPr>
            <a:r>
              <a:rPr lang="en-US" sz="1800" b="1" i="1" dirty="0" smtClean="0">
                <a:latin typeface="Times New Roman" pitchFamily="18" charset="0"/>
                <a:cs typeface="Times New Roman" pitchFamily="18" charset="0"/>
              </a:rPr>
              <a:t>Solutions to the problems with commutation</a:t>
            </a:r>
          </a:p>
          <a:p>
            <a:pPr algn="just">
              <a:buClr>
                <a:srgbClr val="0070C0"/>
              </a:buClr>
              <a:buFont typeface="Wingdings" pitchFamily="2" charset="2"/>
              <a:buChar char="q"/>
            </a:pPr>
            <a:r>
              <a:rPr lang="en-US" sz="1800" b="1" i="1" dirty="0" smtClean="0">
                <a:latin typeface="Times New Roman" pitchFamily="18" charset="0"/>
                <a:cs typeface="Times New Roman" pitchFamily="18" charset="0"/>
              </a:rPr>
              <a:t>The internal generated voltage and induced torque equations of real dc machines</a:t>
            </a:r>
          </a:p>
          <a:p>
            <a:pPr algn="just">
              <a:buClr>
                <a:srgbClr val="0070C0"/>
              </a:buClr>
              <a:buFont typeface="Wingdings" pitchFamily="2" charset="2"/>
              <a:buChar char="q"/>
            </a:pPr>
            <a:r>
              <a:rPr lang="en-US" sz="1800" b="1" i="1" dirty="0" smtClean="0">
                <a:latin typeface="Times New Roman" pitchFamily="18" charset="0"/>
                <a:cs typeface="Times New Roman" pitchFamily="18" charset="0"/>
              </a:rPr>
              <a:t>Power flow and losses in dc machines</a:t>
            </a:r>
          </a:p>
          <a:p>
            <a:pPr algn="just">
              <a:buClr>
                <a:srgbClr val="0070C0"/>
              </a:buClr>
            </a:pPr>
            <a:endParaRPr lang="en-US" sz="1800" b="1" i="1" dirty="0" smtClean="0">
              <a:latin typeface="Times New Roman" pitchFamily="18" charset="0"/>
              <a:cs typeface="Times New Roman" pitchFamily="18" charset="0"/>
            </a:endParaRPr>
          </a:p>
        </p:txBody>
      </p:sp>
      <p:sp>
        <p:nvSpPr>
          <p:cNvPr id="6" name="Slide Number Placeholder 5"/>
          <p:cNvSpPr>
            <a:spLocks noGrp="1"/>
          </p:cNvSpPr>
          <p:nvPr>
            <p:ph type="sldNum" sz="quarter" idx="12"/>
          </p:nvPr>
        </p:nvSpPr>
        <p:spPr>
          <a:xfrm>
            <a:off x="8610600" y="6324600"/>
            <a:ext cx="381000" cy="365125"/>
          </a:xfrm>
          <a:prstGeom prst="roundRect">
            <a:avLst/>
          </a:prstGeom>
        </p:spPr>
        <p:style>
          <a:lnRef idx="2">
            <a:schemeClr val="accent6"/>
          </a:lnRef>
          <a:fillRef idx="1">
            <a:schemeClr val="lt1"/>
          </a:fillRef>
          <a:effectRef idx="0">
            <a:schemeClr val="accent6"/>
          </a:effectRef>
          <a:fontRef idx="minor">
            <a:schemeClr val="dk1"/>
          </a:fontRef>
        </p:style>
        <p:txBody>
          <a:bodyPr/>
          <a:lstStyle/>
          <a:p>
            <a:fld id="{907D80F2-08EE-4FF1-86FA-192F2442B46F}" type="slidenum">
              <a:rPr lang="en-US" smtClean="0">
                <a:latin typeface="Times New Roman" pitchFamily="18" charset="0"/>
                <a:cs typeface="Times New Roman" pitchFamily="18" charset="0"/>
              </a:rPr>
              <a:pPr/>
              <a:t>2</a:t>
            </a:fld>
            <a:endParaRPr lang="en-US"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0"/>
            <a:ext cx="8686800" cy="1143000"/>
          </a:xfrm>
          <a:prstGeom prst="roundRect">
            <a:avLst/>
          </a:prstGeom>
        </p:spPr>
        <p:style>
          <a:lnRef idx="1">
            <a:schemeClr val="accent6"/>
          </a:lnRef>
          <a:fillRef idx="2">
            <a:schemeClr val="accent6"/>
          </a:fillRef>
          <a:effectRef idx="1">
            <a:schemeClr val="accent6"/>
          </a:effectRef>
          <a:fontRef idx="minor">
            <a:schemeClr val="dk1"/>
          </a:fontRef>
        </p:style>
        <p:txBody>
          <a:bodyPr/>
          <a:lstStyle/>
          <a:p>
            <a:r>
              <a:rPr lang="en-US" dirty="0" smtClean="0">
                <a:solidFill>
                  <a:schemeClr val="accent2">
                    <a:lumMod val="50000"/>
                  </a:schemeClr>
                </a:solidFill>
                <a:latin typeface="Times New Roman" pitchFamily="18" charset="0"/>
                <a:cs typeface="Times New Roman" pitchFamily="18" charset="0"/>
              </a:rPr>
              <a:t>Commutation</a:t>
            </a:r>
            <a:endParaRPr lang="en-US" dirty="0">
              <a:solidFill>
                <a:schemeClr val="accent2">
                  <a:lumMod val="50000"/>
                </a:schemeClr>
              </a:solidFill>
              <a:latin typeface="Times New Roman" pitchFamily="18" charset="0"/>
              <a:cs typeface="Times New Roman" pitchFamily="18" charset="0"/>
            </a:endParaRPr>
          </a:p>
        </p:txBody>
      </p:sp>
      <p:sp>
        <p:nvSpPr>
          <p:cNvPr id="3" name="Content Placeholder 2"/>
          <p:cNvSpPr>
            <a:spLocks noGrp="1"/>
          </p:cNvSpPr>
          <p:nvPr>
            <p:ph idx="1"/>
          </p:nvPr>
        </p:nvSpPr>
        <p:spPr>
          <a:xfrm>
            <a:off x="228600" y="1066800"/>
            <a:ext cx="8763000" cy="5410200"/>
          </a:xfrm>
          <a:prstGeom prst="roundRect">
            <a:avLst/>
          </a:prstGeom>
        </p:spPr>
        <p:style>
          <a:lnRef idx="2">
            <a:schemeClr val="accent1"/>
          </a:lnRef>
          <a:fillRef idx="1">
            <a:schemeClr val="lt1"/>
          </a:fillRef>
          <a:effectRef idx="0">
            <a:schemeClr val="accent1"/>
          </a:effectRef>
          <a:fontRef idx="minor">
            <a:schemeClr val="dk1"/>
          </a:fontRef>
        </p:style>
        <p:txBody>
          <a:bodyPr>
            <a:normAutofit fontScale="85000" lnSpcReduction="10000"/>
          </a:bodyPr>
          <a:lstStyle/>
          <a:p>
            <a:pPr algn="just">
              <a:buClr>
                <a:srgbClr val="0070C0"/>
              </a:buClr>
              <a:buFont typeface="Wingdings" pitchFamily="2" charset="2"/>
              <a:buChar char="q"/>
            </a:pPr>
            <a:r>
              <a:rPr lang="en-US" dirty="0" smtClean="0">
                <a:latin typeface="Times New Roman" pitchFamily="18" charset="0"/>
                <a:cs typeface="Times New Roman" pitchFamily="18" charset="0"/>
              </a:rPr>
              <a:t>For making the flow of current unidirectional in the external circuit, the slip rings are replaced by </a:t>
            </a:r>
            <a:r>
              <a:rPr lang="en-US" b="1" i="1" dirty="0" smtClean="0">
                <a:solidFill>
                  <a:srgbClr val="0070C0"/>
                </a:solidFill>
                <a:latin typeface="Times New Roman" pitchFamily="18" charset="0"/>
                <a:cs typeface="Times New Roman" pitchFamily="18" charset="0"/>
              </a:rPr>
              <a:t>split rings </a:t>
            </a:r>
            <a:r>
              <a:rPr lang="en-US" dirty="0" smtClean="0">
                <a:latin typeface="Times New Roman" pitchFamily="18" charset="0"/>
                <a:cs typeface="Times New Roman" pitchFamily="18" charset="0"/>
              </a:rPr>
              <a:t>which shown in Fig 1.3 and 1.4. </a:t>
            </a:r>
          </a:p>
          <a:p>
            <a:pPr algn="just">
              <a:buClr>
                <a:srgbClr val="0070C0"/>
              </a:buClr>
              <a:buFont typeface="Wingdings" pitchFamily="2" charset="2"/>
              <a:buChar char="q"/>
            </a:pPr>
            <a:r>
              <a:rPr lang="en-US" dirty="0" smtClean="0">
                <a:latin typeface="Times New Roman" pitchFamily="18" charset="0"/>
                <a:cs typeface="Times New Roman" pitchFamily="18" charset="0"/>
              </a:rPr>
              <a:t>The split rings are made out of a conducting cylinder which is cut into two halves or segments insulated from each other by a thin sheet of mica or some other insulating material. </a:t>
            </a:r>
          </a:p>
          <a:p>
            <a:pPr algn="just">
              <a:buClr>
                <a:srgbClr val="0070C0"/>
              </a:buClr>
              <a:buFont typeface="Wingdings" pitchFamily="2" charset="2"/>
              <a:buChar char="q"/>
            </a:pPr>
            <a:r>
              <a:rPr lang="en-US" dirty="0" smtClean="0">
                <a:latin typeface="Times New Roman" pitchFamily="18" charset="0"/>
                <a:cs typeface="Times New Roman" pitchFamily="18" charset="0"/>
              </a:rPr>
              <a:t>As before, the coil ends are joined to these segments on which rest the carbon or copper brushes. </a:t>
            </a:r>
          </a:p>
          <a:p>
            <a:pPr algn="just">
              <a:buClr>
                <a:srgbClr val="0070C0"/>
              </a:buClr>
              <a:buFont typeface="Wingdings" pitchFamily="2" charset="2"/>
              <a:buChar char="q"/>
            </a:pPr>
            <a:r>
              <a:rPr lang="en-US" dirty="0" smtClean="0">
                <a:latin typeface="Times New Roman" pitchFamily="18" charset="0"/>
                <a:cs typeface="Times New Roman" pitchFamily="18" charset="0"/>
              </a:rPr>
              <a:t>In the practical generator which has more than two poles and more than one coil the split rings has not just two halves but has many parts as shown in Fig1.4 (b).</a:t>
            </a:r>
          </a:p>
        </p:txBody>
      </p:sp>
      <p:sp>
        <p:nvSpPr>
          <p:cNvPr id="6" name="Slide Number Placeholder 5"/>
          <p:cNvSpPr>
            <a:spLocks noGrp="1"/>
          </p:cNvSpPr>
          <p:nvPr>
            <p:ph type="sldNum" sz="quarter" idx="12"/>
          </p:nvPr>
        </p:nvSpPr>
        <p:spPr>
          <a:xfrm>
            <a:off x="8610600" y="6324600"/>
            <a:ext cx="381000" cy="365125"/>
          </a:xfrm>
          <a:prstGeom prst="roundRect">
            <a:avLst/>
          </a:prstGeom>
        </p:spPr>
        <p:style>
          <a:lnRef idx="2">
            <a:schemeClr val="accent6"/>
          </a:lnRef>
          <a:fillRef idx="1">
            <a:schemeClr val="lt1"/>
          </a:fillRef>
          <a:effectRef idx="0">
            <a:schemeClr val="accent6"/>
          </a:effectRef>
          <a:fontRef idx="minor">
            <a:schemeClr val="dk1"/>
          </a:fontRef>
        </p:style>
        <p:txBody>
          <a:bodyPr/>
          <a:lstStyle/>
          <a:p>
            <a:fld id="{907D80F2-08EE-4FF1-86FA-192F2442B46F}" type="slidenum">
              <a:rPr lang="en-US" smtClean="0">
                <a:latin typeface="Times New Roman" pitchFamily="18" charset="0"/>
                <a:cs typeface="Times New Roman" pitchFamily="18" charset="0"/>
              </a:rPr>
              <a:pPr/>
              <a:t>20</a:t>
            </a:fld>
            <a:endParaRPr lang="en-US"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0"/>
            <a:ext cx="8686800" cy="1143000"/>
          </a:xfrm>
          <a:prstGeom prst="roundRect">
            <a:avLst/>
          </a:prstGeom>
        </p:spPr>
        <p:style>
          <a:lnRef idx="1">
            <a:schemeClr val="accent6"/>
          </a:lnRef>
          <a:fillRef idx="2">
            <a:schemeClr val="accent6"/>
          </a:fillRef>
          <a:effectRef idx="1">
            <a:schemeClr val="accent6"/>
          </a:effectRef>
          <a:fontRef idx="minor">
            <a:schemeClr val="dk1"/>
          </a:fontRef>
        </p:style>
        <p:txBody>
          <a:bodyPr/>
          <a:lstStyle/>
          <a:p>
            <a:r>
              <a:rPr lang="en-US" dirty="0" smtClean="0">
                <a:solidFill>
                  <a:schemeClr val="accent2">
                    <a:lumMod val="50000"/>
                  </a:schemeClr>
                </a:solidFill>
                <a:latin typeface="Times New Roman" pitchFamily="18" charset="0"/>
                <a:cs typeface="Times New Roman" pitchFamily="18" charset="0"/>
              </a:rPr>
              <a:t>Commutation</a:t>
            </a:r>
            <a:endParaRPr lang="en-US" dirty="0">
              <a:solidFill>
                <a:schemeClr val="accent2">
                  <a:lumMod val="50000"/>
                </a:schemeClr>
              </a:solidFill>
              <a:latin typeface="Times New Roman" pitchFamily="18" charset="0"/>
              <a:cs typeface="Times New Roman" pitchFamily="18" charset="0"/>
            </a:endParaRPr>
          </a:p>
        </p:txBody>
      </p:sp>
      <p:sp>
        <p:nvSpPr>
          <p:cNvPr id="3" name="Content Placeholder 2"/>
          <p:cNvSpPr>
            <a:spLocks noGrp="1"/>
          </p:cNvSpPr>
          <p:nvPr>
            <p:ph idx="1"/>
          </p:nvPr>
        </p:nvSpPr>
        <p:spPr>
          <a:xfrm>
            <a:off x="228600" y="1066800"/>
            <a:ext cx="8763000" cy="5410200"/>
          </a:xfrm>
          <a:prstGeom prst="roundRect">
            <a:avLst/>
          </a:prstGeom>
        </p:spPr>
        <p:style>
          <a:lnRef idx="2">
            <a:schemeClr val="accent1"/>
          </a:lnRef>
          <a:fillRef idx="1">
            <a:schemeClr val="lt1"/>
          </a:fillRef>
          <a:effectRef idx="0">
            <a:schemeClr val="accent1"/>
          </a:effectRef>
          <a:fontRef idx="minor">
            <a:schemeClr val="dk1"/>
          </a:fontRef>
        </p:style>
        <p:txBody>
          <a:bodyPr>
            <a:normAutofit/>
          </a:bodyPr>
          <a:lstStyle/>
          <a:p>
            <a:pPr algn="just">
              <a:buClr>
                <a:srgbClr val="0070C0"/>
              </a:buClr>
              <a:buFont typeface="Wingdings" pitchFamily="2" charset="2"/>
              <a:buChar char="q"/>
            </a:pPr>
            <a:r>
              <a:rPr lang="en-US" dirty="0" smtClean="0">
                <a:latin typeface="Times New Roman" pitchFamily="18" charset="0"/>
                <a:cs typeface="Times New Roman" pitchFamily="18" charset="0"/>
              </a:rPr>
              <a:t>It is seen (Fig13.(a) to Fig1.3 (b)) that in the first half revolution current flows along ABXYCD i.e. the brush No. 1 in contact with segment a acts as the positive end of the supply and b as the negative end.</a:t>
            </a:r>
          </a:p>
        </p:txBody>
      </p:sp>
      <p:sp>
        <p:nvSpPr>
          <p:cNvPr id="6" name="Slide Number Placeholder 5"/>
          <p:cNvSpPr>
            <a:spLocks noGrp="1"/>
          </p:cNvSpPr>
          <p:nvPr>
            <p:ph type="sldNum" sz="quarter" idx="12"/>
          </p:nvPr>
        </p:nvSpPr>
        <p:spPr>
          <a:xfrm>
            <a:off x="8610600" y="6324600"/>
            <a:ext cx="381000" cy="365125"/>
          </a:xfrm>
          <a:prstGeom prst="roundRect">
            <a:avLst/>
          </a:prstGeom>
        </p:spPr>
        <p:style>
          <a:lnRef idx="2">
            <a:schemeClr val="accent6"/>
          </a:lnRef>
          <a:fillRef idx="1">
            <a:schemeClr val="lt1"/>
          </a:fillRef>
          <a:effectRef idx="0">
            <a:schemeClr val="accent6"/>
          </a:effectRef>
          <a:fontRef idx="minor">
            <a:schemeClr val="dk1"/>
          </a:fontRef>
        </p:style>
        <p:txBody>
          <a:bodyPr/>
          <a:lstStyle/>
          <a:p>
            <a:fld id="{907D80F2-08EE-4FF1-86FA-192F2442B46F}" type="slidenum">
              <a:rPr lang="en-US" smtClean="0">
                <a:latin typeface="Times New Roman" pitchFamily="18" charset="0"/>
                <a:cs typeface="Times New Roman" pitchFamily="18" charset="0"/>
              </a:rPr>
              <a:pPr/>
              <a:t>21</a:t>
            </a:fld>
            <a:endParaRPr lang="en-US"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0"/>
            <a:ext cx="8686800" cy="1143000"/>
          </a:xfrm>
          <a:prstGeom prst="roundRect">
            <a:avLst/>
          </a:prstGeom>
        </p:spPr>
        <p:style>
          <a:lnRef idx="1">
            <a:schemeClr val="accent6"/>
          </a:lnRef>
          <a:fillRef idx="2">
            <a:schemeClr val="accent6"/>
          </a:fillRef>
          <a:effectRef idx="1">
            <a:schemeClr val="accent6"/>
          </a:effectRef>
          <a:fontRef idx="minor">
            <a:schemeClr val="dk1"/>
          </a:fontRef>
        </p:style>
        <p:txBody>
          <a:bodyPr/>
          <a:lstStyle/>
          <a:p>
            <a:r>
              <a:rPr lang="en-US" dirty="0" smtClean="0">
                <a:solidFill>
                  <a:schemeClr val="accent2">
                    <a:lumMod val="50000"/>
                  </a:schemeClr>
                </a:solidFill>
                <a:latin typeface="Times New Roman" pitchFamily="18" charset="0"/>
                <a:cs typeface="Times New Roman" pitchFamily="18" charset="0"/>
              </a:rPr>
              <a:t>Commutation</a:t>
            </a:r>
            <a:endParaRPr lang="en-US" dirty="0">
              <a:solidFill>
                <a:schemeClr val="accent2">
                  <a:lumMod val="50000"/>
                </a:schemeClr>
              </a:solidFill>
              <a:latin typeface="Times New Roman" pitchFamily="18" charset="0"/>
              <a:cs typeface="Times New Roman" pitchFamily="18" charset="0"/>
            </a:endParaRPr>
          </a:p>
        </p:txBody>
      </p:sp>
      <p:sp>
        <p:nvSpPr>
          <p:cNvPr id="3" name="Content Placeholder 2"/>
          <p:cNvSpPr>
            <a:spLocks noGrp="1"/>
          </p:cNvSpPr>
          <p:nvPr>
            <p:ph idx="1"/>
          </p:nvPr>
        </p:nvSpPr>
        <p:spPr>
          <a:xfrm>
            <a:off x="228600" y="1066800"/>
            <a:ext cx="8763000" cy="5410200"/>
          </a:xfrm>
          <a:prstGeom prst="roundRect">
            <a:avLst/>
          </a:prstGeom>
        </p:spPr>
        <p:style>
          <a:lnRef idx="2">
            <a:schemeClr val="accent1"/>
          </a:lnRef>
          <a:fillRef idx="1">
            <a:schemeClr val="lt1"/>
          </a:fillRef>
          <a:effectRef idx="0">
            <a:schemeClr val="accent1"/>
          </a:effectRef>
          <a:fontRef idx="minor">
            <a:schemeClr val="dk1"/>
          </a:fontRef>
        </p:style>
        <p:txBody>
          <a:bodyPr>
            <a:normAutofit/>
          </a:bodyPr>
          <a:lstStyle/>
          <a:p>
            <a:pPr algn="just">
              <a:buClr>
                <a:srgbClr val="0070C0"/>
              </a:buClr>
              <a:buFont typeface="Wingdings" pitchFamily="2" charset="2"/>
              <a:buChar char="q"/>
            </a:pPr>
            <a:r>
              <a:rPr lang="en-US" dirty="0" smtClean="0">
                <a:latin typeface="Times New Roman" pitchFamily="18" charset="0"/>
                <a:cs typeface="Times New Roman" pitchFamily="18" charset="0"/>
              </a:rPr>
              <a:t>In the next half revolution (fig 1.5), the direction of the induced current in the coil has reversed. </a:t>
            </a:r>
          </a:p>
          <a:p>
            <a:pPr algn="just">
              <a:buClr>
                <a:srgbClr val="0070C0"/>
              </a:buClr>
              <a:buFont typeface="Wingdings" pitchFamily="2" charset="2"/>
              <a:buChar char="q"/>
            </a:pPr>
            <a:r>
              <a:rPr lang="en-US" dirty="0" smtClean="0">
                <a:latin typeface="Times New Roman" pitchFamily="18" charset="0"/>
                <a:cs typeface="Times New Roman" pitchFamily="18" charset="0"/>
              </a:rPr>
              <a:t>But at the same time, the positions of segments a and b have also reversed with the result that brush No. 1 comes in touch with that segment which is positive </a:t>
            </a:r>
            <a:r>
              <a:rPr lang="en-US" dirty="0" err="1" smtClean="0">
                <a:latin typeface="Times New Roman" pitchFamily="18" charset="0"/>
                <a:cs typeface="Times New Roman" pitchFamily="18" charset="0"/>
              </a:rPr>
              <a:t>i.e</a:t>
            </a:r>
            <a:r>
              <a:rPr lang="en-US" dirty="0" smtClean="0">
                <a:latin typeface="Times New Roman" pitchFamily="18" charset="0"/>
                <a:cs typeface="Times New Roman" pitchFamily="18" charset="0"/>
              </a:rPr>
              <a:t> segment b in this case.</a:t>
            </a:r>
          </a:p>
          <a:p>
            <a:pPr algn="just">
              <a:buClr>
                <a:srgbClr val="0070C0"/>
              </a:buClr>
              <a:buFont typeface="Wingdings" pitchFamily="2" charset="2"/>
              <a:buChar char="q"/>
            </a:pPr>
            <a:r>
              <a:rPr lang="en-US" dirty="0" smtClean="0">
                <a:latin typeface="Times New Roman" pitchFamily="18" charset="0"/>
                <a:cs typeface="Times New Roman" pitchFamily="18" charset="0"/>
              </a:rPr>
              <a:t>Hence, the current in the load resistance again flows from X to Y.</a:t>
            </a:r>
          </a:p>
          <a:p>
            <a:pPr algn="just">
              <a:buClr>
                <a:srgbClr val="0070C0"/>
              </a:buClr>
              <a:buFont typeface="Wingdings" pitchFamily="2" charset="2"/>
              <a:buChar char="q"/>
            </a:pPr>
            <a:endParaRPr lang="en-US" dirty="0" smtClean="0">
              <a:latin typeface="Times New Roman" pitchFamily="18" charset="0"/>
              <a:cs typeface="Times New Roman" pitchFamily="18" charset="0"/>
            </a:endParaRPr>
          </a:p>
        </p:txBody>
      </p:sp>
      <p:sp>
        <p:nvSpPr>
          <p:cNvPr id="6" name="Slide Number Placeholder 5"/>
          <p:cNvSpPr>
            <a:spLocks noGrp="1"/>
          </p:cNvSpPr>
          <p:nvPr>
            <p:ph type="sldNum" sz="quarter" idx="12"/>
          </p:nvPr>
        </p:nvSpPr>
        <p:spPr>
          <a:xfrm>
            <a:off x="8610600" y="6324600"/>
            <a:ext cx="381000" cy="365125"/>
          </a:xfrm>
          <a:prstGeom prst="roundRect">
            <a:avLst/>
          </a:prstGeom>
        </p:spPr>
        <p:style>
          <a:lnRef idx="2">
            <a:schemeClr val="accent6"/>
          </a:lnRef>
          <a:fillRef idx="1">
            <a:schemeClr val="lt1"/>
          </a:fillRef>
          <a:effectRef idx="0">
            <a:schemeClr val="accent6"/>
          </a:effectRef>
          <a:fontRef idx="minor">
            <a:schemeClr val="dk1"/>
          </a:fontRef>
        </p:style>
        <p:txBody>
          <a:bodyPr/>
          <a:lstStyle/>
          <a:p>
            <a:fld id="{907D80F2-08EE-4FF1-86FA-192F2442B46F}" type="slidenum">
              <a:rPr lang="en-US" smtClean="0">
                <a:latin typeface="Times New Roman" pitchFamily="18" charset="0"/>
                <a:cs typeface="Times New Roman" pitchFamily="18" charset="0"/>
              </a:rPr>
              <a:pPr/>
              <a:t>22</a:t>
            </a:fld>
            <a:endParaRPr lang="en-US"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0"/>
            <a:ext cx="8686800" cy="1143000"/>
          </a:xfrm>
          <a:prstGeom prst="roundRect">
            <a:avLst/>
          </a:prstGeom>
        </p:spPr>
        <p:style>
          <a:lnRef idx="1">
            <a:schemeClr val="accent6"/>
          </a:lnRef>
          <a:fillRef idx="2">
            <a:schemeClr val="accent6"/>
          </a:fillRef>
          <a:effectRef idx="1">
            <a:schemeClr val="accent6"/>
          </a:effectRef>
          <a:fontRef idx="minor">
            <a:schemeClr val="dk1"/>
          </a:fontRef>
        </p:style>
        <p:txBody>
          <a:bodyPr/>
          <a:lstStyle/>
          <a:p>
            <a:r>
              <a:rPr lang="en-US" dirty="0" smtClean="0">
                <a:solidFill>
                  <a:schemeClr val="accent2">
                    <a:lumMod val="50000"/>
                  </a:schemeClr>
                </a:solidFill>
                <a:latin typeface="Times New Roman" pitchFamily="18" charset="0"/>
                <a:cs typeface="Times New Roman" pitchFamily="18" charset="0"/>
              </a:rPr>
              <a:t>Commutation</a:t>
            </a:r>
            <a:endParaRPr lang="en-US" dirty="0">
              <a:solidFill>
                <a:schemeClr val="accent2">
                  <a:lumMod val="50000"/>
                </a:schemeClr>
              </a:solidFill>
              <a:latin typeface="Times New Roman" pitchFamily="18" charset="0"/>
              <a:cs typeface="Times New Roman" pitchFamily="18" charset="0"/>
            </a:endParaRPr>
          </a:p>
        </p:txBody>
      </p:sp>
      <p:sp>
        <p:nvSpPr>
          <p:cNvPr id="3" name="Content Placeholder 2"/>
          <p:cNvSpPr>
            <a:spLocks noGrp="1"/>
          </p:cNvSpPr>
          <p:nvPr>
            <p:ph idx="1"/>
          </p:nvPr>
        </p:nvSpPr>
        <p:spPr>
          <a:xfrm>
            <a:off x="228600" y="1066800"/>
            <a:ext cx="8763000" cy="5410200"/>
          </a:xfrm>
          <a:prstGeom prst="roundRect">
            <a:avLst/>
          </a:prstGeom>
        </p:spPr>
        <p:style>
          <a:lnRef idx="2">
            <a:schemeClr val="accent1"/>
          </a:lnRef>
          <a:fillRef idx="1">
            <a:schemeClr val="lt1"/>
          </a:fillRef>
          <a:effectRef idx="0">
            <a:schemeClr val="accent1"/>
          </a:effectRef>
          <a:fontRef idx="minor">
            <a:schemeClr val="dk1"/>
          </a:fontRef>
        </p:style>
        <p:txBody>
          <a:bodyPr>
            <a:normAutofit fontScale="92500" lnSpcReduction="20000"/>
          </a:bodyPr>
          <a:lstStyle/>
          <a:p>
            <a:pPr algn="just">
              <a:buClr>
                <a:srgbClr val="0070C0"/>
              </a:buClr>
              <a:buFont typeface="Wingdings" pitchFamily="2" charset="2"/>
              <a:buChar char="q"/>
            </a:pPr>
            <a:r>
              <a:rPr lang="en-US" dirty="0" smtClean="0">
                <a:latin typeface="Times New Roman" pitchFamily="18" charset="0"/>
                <a:cs typeface="Times New Roman" pitchFamily="18" charset="0"/>
              </a:rPr>
              <a:t>The waveform of the current through the external circuit is as shown in Fig1.6. </a:t>
            </a:r>
          </a:p>
          <a:p>
            <a:pPr algn="just">
              <a:buClr>
                <a:srgbClr val="0070C0"/>
              </a:buClr>
              <a:buFont typeface="Wingdings" pitchFamily="2" charset="2"/>
              <a:buChar char="q"/>
            </a:pPr>
            <a:r>
              <a:rPr lang="en-US" dirty="0" smtClean="0">
                <a:latin typeface="Times New Roman" pitchFamily="18" charset="0"/>
                <a:cs typeface="Times New Roman" pitchFamily="18" charset="0"/>
              </a:rPr>
              <a:t>This current is unidirectional but not continuous like pure direct current.</a:t>
            </a:r>
          </a:p>
          <a:p>
            <a:pPr algn="just">
              <a:buClr>
                <a:srgbClr val="0070C0"/>
              </a:buClr>
              <a:buFont typeface="Wingdings" pitchFamily="2" charset="2"/>
              <a:buChar char="q"/>
            </a:pPr>
            <a:r>
              <a:rPr lang="en-US" dirty="0" smtClean="0">
                <a:latin typeface="Times New Roman" pitchFamily="18" charset="0"/>
                <a:cs typeface="Times New Roman" pitchFamily="18" charset="0"/>
              </a:rPr>
              <a:t>It should be noted that the position of brushes is so arranged that the changeover of segments a and b from one brush to the other takes place when the plane of the rotating coil is at right angles to the plane of the flux lines. </a:t>
            </a:r>
          </a:p>
          <a:p>
            <a:pPr algn="just">
              <a:buClr>
                <a:srgbClr val="0070C0"/>
              </a:buClr>
              <a:buFont typeface="Wingdings" pitchFamily="2" charset="2"/>
              <a:buChar char="q"/>
            </a:pPr>
            <a:r>
              <a:rPr lang="en-US" dirty="0" smtClean="0">
                <a:latin typeface="Times New Roman" pitchFamily="18" charset="0"/>
                <a:cs typeface="Times New Roman" pitchFamily="18" charset="0"/>
              </a:rPr>
              <a:t>It is so because in that position, the induced EMF in the coil is zero.</a:t>
            </a:r>
          </a:p>
        </p:txBody>
      </p:sp>
      <p:sp>
        <p:nvSpPr>
          <p:cNvPr id="6" name="Slide Number Placeholder 5"/>
          <p:cNvSpPr>
            <a:spLocks noGrp="1"/>
          </p:cNvSpPr>
          <p:nvPr>
            <p:ph type="sldNum" sz="quarter" idx="12"/>
          </p:nvPr>
        </p:nvSpPr>
        <p:spPr>
          <a:xfrm>
            <a:off x="8610600" y="6324600"/>
            <a:ext cx="381000" cy="365125"/>
          </a:xfrm>
          <a:prstGeom prst="roundRect">
            <a:avLst/>
          </a:prstGeom>
        </p:spPr>
        <p:style>
          <a:lnRef idx="2">
            <a:schemeClr val="accent6"/>
          </a:lnRef>
          <a:fillRef idx="1">
            <a:schemeClr val="lt1"/>
          </a:fillRef>
          <a:effectRef idx="0">
            <a:schemeClr val="accent6"/>
          </a:effectRef>
          <a:fontRef idx="minor">
            <a:schemeClr val="dk1"/>
          </a:fontRef>
        </p:style>
        <p:txBody>
          <a:bodyPr/>
          <a:lstStyle/>
          <a:p>
            <a:fld id="{907D80F2-08EE-4FF1-86FA-192F2442B46F}" type="slidenum">
              <a:rPr lang="en-US" smtClean="0">
                <a:latin typeface="Times New Roman" pitchFamily="18" charset="0"/>
                <a:cs typeface="Times New Roman" pitchFamily="18" charset="0"/>
              </a:rPr>
              <a:pPr/>
              <a:t>23</a:t>
            </a:fld>
            <a:endParaRPr lang="en-US"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0"/>
            <a:ext cx="8686800" cy="1143000"/>
          </a:xfrm>
          <a:prstGeom prst="roundRect">
            <a:avLst/>
          </a:prstGeom>
        </p:spPr>
        <p:style>
          <a:lnRef idx="1">
            <a:schemeClr val="accent6"/>
          </a:lnRef>
          <a:fillRef idx="2">
            <a:schemeClr val="accent6"/>
          </a:fillRef>
          <a:effectRef idx="1">
            <a:schemeClr val="accent6"/>
          </a:effectRef>
          <a:fontRef idx="minor">
            <a:schemeClr val="dk1"/>
          </a:fontRef>
        </p:style>
        <p:txBody>
          <a:bodyPr/>
          <a:lstStyle/>
          <a:p>
            <a:r>
              <a:rPr lang="en-US" dirty="0" smtClean="0">
                <a:solidFill>
                  <a:schemeClr val="accent2">
                    <a:lumMod val="50000"/>
                  </a:schemeClr>
                </a:solidFill>
                <a:latin typeface="Times New Roman" pitchFamily="18" charset="0"/>
                <a:cs typeface="Times New Roman" pitchFamily="18" charset="0"/>
              </a:rPr>
              <a:t>Commutation</a:t>
            </a:r>
            <a:endParaRPr lang="en-US" dirty="0">
              <a:solidFill>
                <a:schemeClr val="accent2">
                  <a:lumMod val="50000"/>
                </a:schemeClr>
              </a:solidFill>
              <a:latin typeface="Times New Roman" pitchFamily="18" charset="0"/>
              <a:cs typeface="Times New Roman" pitchFamily="18" charset="0"/>
            </a:endParaRPr>
          </a:p>
        </p:txBody>
      </p:sp>
      <p:sp>
        <p:nvSpPr>
          <p:cNvPr id="3" name="Content Placeholder 2"/>
          <p:cNvSpPr>
            <a:spLocks noGrp="1"/>
          </p:cNvSpPr>
          <p:nvPr>
            <p:ph idx="1"/>
          </p:nvPr>
        </p:nvSpPr>
        <p:spPr>
          <a:xfrm>
            <a:off x="228600" y="1066800"/>
            <a:ext cx="8763000" cy="5410200"/>
          </a:xfrm>
          <a:prstGeom prst="roundRect">
            <a:avLst/>
          </a:prstGeom>
        </p:spPr>
        <p:style>
          <a:lnRef idx="2">
            <a:schemeClr val="accent1"/>
          </a:lnRef>
          <a:fillRef idx="1">
            <a:schemeClr val="lt1"/>
          </a:fillRef>
          <a:effectRef idx="0">
            <a:schemeClr val="accent1"/>
          </a:effectRef>
          <a:fontRef idx="minor">
            <a:schemeClr val="dk1"/>
          </a:fontRef>
        </p:style>
        <p:txBody>
          <a:bodyPr>
            <a:normAutofit/>
          </a:bodyPr>
          <a:lstStyle/>
          <a:p>
            <a:pPr algn="just">
              <a:buClr>
                <a:srgbClr val="0070C0"/>
              </a:buClr>
              <a:buFont typeface="Wingdings" pitchFamily="2" charset="2"/>
              <a:buChar char="q"/>
            </a:pPr>
            <a:endParaRPr lang="en-US" dirty="0" smtClean="0">
              <a:latin typeface="Times New Roman" pitchFamily="18" charset="0"/>
              <a:cs typeface="Times New Roman" pitchFamily="18" charset="0"/>
            </a:endParaRPr>
          </a:p>
        </p:txBody>
      </p:sp>
      <p:sp>
        <p:nvSpPr>
          <p:cNvPr id="6" name="Slide Number Placeholder 5"/>
          <p:cNvSpPr>
            <a:spLocks noGrp="1"/>
          </p:cNvSpPr>
          <p:nvPr>
            <p:ph type="sldNum" sz="quarter" idx="12"/>
          </p:nvPr>
        </p:nvSpPr>
        <p:spPr>
          <a:xfrm>
            <a:off x="8610600" y="6324600"/>
            <a:ext cx="381000" cy="365125"/>
          </a:xfrm>
          <a:prstGeom prst="roundRect">
            <a:avLst/>
          </a:prstGeom>
        </p:spPr>
        <p:style>
          <a:lnRef idx="2">
            <a:schemeClr val="accent6"/>
          </a:lnRef>
          <a:fillRef idx="1">
            <a:schemeClr val="lt1"/>
          </a:fillRef>
          <a:effectRef idx="0">
            <a:schemeClr val="accent6"/>
          </a:effectRef>
          <a:fontRef idx="minor">
            <a:schemeClr val="dk1"/>
          </a:fontRef>
        </p:style>
        <p:txBody>
          <a:bodyPr/>
          <a:lstStyle/>
          <a:p>
            <a:fld id="{907D80F2-08EE-4FF1-86FA-192F2442B46F}" type="slidenum">
              <a:rPr lang="en-US" smtClean="0">
                <a:latin typeface="Times New Roman" pitchFamily="18" charset="0"/>
                <a:cs typeface="Times New Roman" pitchFamily="18" charset="0"/>
              </a:rPr>
              <a:pPr/>
              <a:t>24</a:t>
            </a:fld>
            <a:endParaRPr lang="en-US" dirty="0">
              <a:latin typeface="Times New Roman" pitchFamily="18" charset="0"/>
              <a:cs typeface="Times New Roman" pitchFamily="18" charset="0"/>
            </a:endParaRPr>
          </a:p>
        </p:txBody>
      </p:sp>
      <p:pic>
        <p:nvPicPr>
          <p:cNvPr id="7" name="Picture 2"/>
          <p:cNvPicPr>
            <a:picLocks noChangeAspect="1" noChangeArrowheads="1"/>
          </p:cNvPicPr>
          <p:nvPr/>
        </p:nvPicPr>
        <p:blipFill>
          <a:blip r:embed="rId2"/>
          <a:srcRect/>
          <a:stretch>
            <a:fillRect/>
          </a:stretch>
        </p:blipFill>
        <p:spPr bwMode="auto">
          <a:xfrm>
            <a:off x="1066800" y="1143000"/>
            <a:ext cx="6705600" cy="5242747"/>
          </a:xfrm>
          <a:prstGeom prst="rect">
            <a:avLst/>
          </a:prstGeom>
          <a:noFill/>
          <a:ln w="9525">
            <a:noFill/>
            <a:miter lim="800000"/>
            <a:headEnd/>
            <a:tailEnd/>
          </a:ln>
          <a:effectLst/>
        </p:spPr>
      </p:pic>
      <p:sp>
        <p:nvSpPr>
          <p:cNvPr id="8" name="Rectangle 7"/>
          <p:cNvSpPr/>
          <p:nvPr/>
        </p:nvSpPr>
        <p:spPr>
          <a:xfrm>
            <a:off x="4114800" y="6172200"/>
            <a:ext cx="990600" cy="304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Fig 1.5</a:t>
            </a:r>
            <a:endParaRPr lang="en-US" dirty="0">
              <a:solidFill>
                <a:schemeClr val="tx1"/>
              </a:solidFill>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0"/>
            <a:ext cx="8686800" cy="1143000"/>
          </a:xfrm>
          <a:prstGeom prst="roundRect">
            <a:avLst/>
          </a:prstGeom>
        </p:spPr>
        <p:style>
          <a:lnRef idx="1">
            <a:schemeClr val="accent6"/>
          </a:lnRef>
          <a:fillRef idx="2">
            <a:schemeClr val="accent6"/>
          </a:fillRef>
          <a:effectRef idx="1">
            <a:schemeClr val="accent6"/>
          </a:effectRef>
          <a:fontRef idx="minor">
            <a:schemeClr val="dk1"/>
          </a:fontRef>
        </p:style>
        <p:txBody>
          <a:bodyPr/>
          <a:lstStyle/>
          <a:p>
            <a:r>
              <a:rPr lang="en-US" dirty="0" smtClean="0">
                <a:solidFill>
                  <a:schemeClr val="accent2">
                    <a:lumMod val="50000"/>
                  </a:schemeClr>
                </a:solidFill>
                <a:latin typeface="Times New Roman" pitchFamily="18" charset="0"/>
                <a:cs typeface="Times New Roman" pitchFamily="18" charset="0"/>
              </a:rPr>
              <a:t>Voltage o/p of simple loop gen</a:t>
            </a:r>
            <a:endParaRPr lang="en-US" dirty="0">
              <a:solidFill>
                <a:schemeClr val="accent2">
                  <a:lumMod val="50000"/>
                </a:schemeClr>
              </a:solidFill>
              <a:latin typeface="Times New Roman" pitchFamily="18" charset="0"/>
              <a:cs typeface="Times New Roman" pitchFamily="18" charset="0"/>
            </a:endParaRPr>
          </a:p>
        </p:txBody>
      </p:sp>
      <p:sp>
        <p:nvSpPr>
          <p:cNvPr id="3" name="Content Placeholder 2"/>
          <p:cNvSpPr>
            <a:spLocks noGrp="1"/>
          </p:cNvSpPr>
          <p:nvPr>
            <p:ph idx="1"/>
          </p:nvPr>
        </p:nvSpPr>
        <p:spPr>
          <a:xfrm>
            <a:off x="228600" y="1066800"/>
            <a:ext cx="8763000" cy="5410200"/>
          </a:xfrm>
          <a:prstGeom prst="roundRect">
            <a:avLst/>
          </a:prstGeom>
        </p:spPr>
        <p:style>
          <a:lnRef idx="2">
            <a:schemeClr val="accent1"/>
          </a:lnRef>
          <a:fillRef idx="1">
            <a:schemeClr val="lt1"/>
          </a:fillRef>
          <a:effectRef idx="0">
            <a:schemeClr val="accent1"/>
          </a:effectRef>
          <a:fontRef idx="minor">
            <a:schemeClr val="dk1"/>
          </a:fontRef>
        </p:style>
        <p:txBody>
          <a:bodyPr>
            <a:normAutofit/>
          </a:bodyPr>
          <a:lstStyle/>
          <a:p>
            <a:pPr algn="just">
              <a:buClr>
                <a:srgbClr val="0070C0"/>
              </a:buClr>
              <a:buFont typeface="Wingdings" pitchFamily="2" charset="2"/>
              <a:buChar char="q"/>
            </a:pPr>
            <a:endParaRPr lang="en-US" dirty="0" smtClean="0">
              <a:latin typeface="Times New Roman" pitchFamily="18" charset="0"/>
              <a:cs typeface="Times New Roman" pitchFamily="18" charset="0"/>
            </a:endParaRPr>
          </a:p>
        </p:txBody>
      </p:sp>
      <p:sp>
        <p:nvSpPr>
          <p:cNvPr id="6" name="Slide Number Placeholder 5"/>
          <p:cNvSpPr>
            <a:spLocks noGrp="1"/>
          </p:cNvSpPr>
          <p:nvPr>
            <p:ph type="sldNum" sz="quarter" idx="12"/>
          </p:nvPr>
        </p:nvSpPr>
        <p:spPr>
          <a:xfrm>
            <a:off x="8610600" y="6324600"/>
            <a:ext cx="381000" cy="365125"/>
          </a:xfrm>
          <a:prstGeom prst="roundRect">
            <a:avLst/>
          </a:prstGeom>
        </p:spPr>
        <p:style>
          <a:lnRef idx="2">
            <a:schemeClr val="accent6"/>
          </a:lnRef>
          <a:fillRef idx="1">
            <a:schemeClr val="lt1"/>
          </a:fillRef>
          <a:effectRef idx="0">
            <a:schemeClr val="accent6"/>
          </a:effectRef>
          <a:fontRef idx="minor">
            <a:schemeClr val="dk1"/>
          </a:fontRef>
        </p:style>
        <p:txBody>
          <a:bodyPr/>
          <a:lstStyle/>
          <a:p>
            <a:fld id="{907D80F2-08EE-4FF1-86FA-192F2442B46F}" type="slidenum">
              <a:rPr lang="en-US" smtClean="0">
                <a:latin typeface="Times New Roman" pitchFamily="18" charset="0"/>
                <a:cs typeface="Times New Roman" pitchFamily="18" charset="0"/>
              </a:rPr>
              <a:pPr/>
              <a:t>25</a:t>
            </a:fld>
            <a:endParaRPr lang="en-US" dirty="0">
              <a:latin typeface="Times New Roman" pitchFamily="18" charset="0"/>
              <a:cs typeface="Times New Roman" pitchFamily="18" charset="0"/>
            </a:endParaRPr>
          </a:p>
        </p:txBody>
      </p:sp>
      <p:pic>
        <p:nvPicPr>
          <p:cNvPr id="9218" name="Picture 2"/>
          <p:cNvPicPr>
            <a:picLocks noChangeAspect="1" noChangeArrowheads="1"/>
          </p:cNvPicPr>
          <p:nvPr/>
        </p:nvPicPr>
        <p:blipFill>
          <a:blip r:embed="rId2"/>
          <a:srcRect/>
          <a:stretch>
            <a:fillRect/>
          </a:stretch>
        </p:blipFill>
        <p:spPr bwMode="auto">
          <a:xfrm>
            <a:off x="838200" y="2286000"/>
            <a:ext cx="7667625" cy="3105150"/>
          </a:xfrm>
          <a:prstGeom prst="rect">
            <a:avLst/>
          </a:prstGeom>
          <a:noFill/>
          <a:ln w="9525">
            <a:noFill/>
            <a:miter lim="800000"/>
            <a:headEnd/>
            <a:tailEnd/>
          </a:ln>
          <a:effectLst/>
        </p:spPr>
      </p:pic>
      <p:sp>
        <p:nvSpPr>
          <p:cNvPr id="7" name="Rectangle 6"/>
          <p:cNvSpPr/>
          <p:nvPr/>
        </p:nvSpPr>
        <p:spPr>
          <a:xfrm>
            <a:off x="4648200" y="5638800"/>
            <a:ext cx="990600" cy="304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Fig 1.6</a:t>
            </a:r>
            <a:endParaRPr lang="en-US" dirty="0">
              <a:solidFill>
                <a:schemeClr val="tx1"/>
              </a:solidFill>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0"/>
            <a:ext cx="8686800" cy="1143000"/>
          </a:xfrm>
          <a:prstGeom prst="roundRect">
            <a:avLst/>
          </a:prstGeom>
        </p:spPr>
        <p:style>
          <a:lnRef idx="1">
            <a:schemeClr val="accent6"/>
          </a:lnRef>
          <a:fillRef idx="2">
            <a:schemeClr val="accent6"/>
          </a:fillRef>
          <a:effectRef idx="1">
            <a:schemeClr val="accent6"/>
          </a:effectRef>
          <a:fontRef idx="minor">
            <a:schemeClr val="dk1"/>
          </a:fontRef>
        </p:style>
        <p:txBody>
          <a:bodyPr>
            <a:normAutofit fontScale="90000"/>
          </a:bodyPr>
          <a:lstStyle/>
          <a:p>
            <a:r>
              <a:rPr lang="en-US" dirty="0" smtClean="0">
                <a:solidFill>
                  <a:schemeClr val="accent2">
                    <a:lumMod val="50000"/>
                  </a:schemeClr>
                </a:solidFill>
                <a:latin typeface="Times New Roman" pitchFamily="18" charset="0"/>
                <a:cs typeface="Times New Roman" pitchFamily="18" charset="0"/>
              </a:rPr>
              <a:t>The voltage induced in a rotating loop</a:t>
            </a:r>
          </a:p>
        </p:txBody>
      </p:sp>
      <p:sp>
        <p:nvSpPr>
          <p:cNvPr id="3" name="Content Placeholder 2"/>
          <p:cNvSpPr>
            <a:spLocks noGrp="1"/>
          </p:cNvSpPr>
          <p:nvPr>
            <p:ph idx="1"/>
          </p:nvPr>
        </p:nvSpPr>
        <p:spPr>
          <a:xfrm>
            <a:off x="228600" y="1066800"/>
            <a:ext cx="8763000" cy="5410200"/>
          </a:xfrm>
          <a:prstGeom prst="roundRect">
            <a:avLst/>
          </a:prstGeom>
        </p:spPr>
        <p:style>
          <a:lnRef idx="2">
            <a:schemeClr val="accent1"/>
          </a:lnRef>
          <a:fillRef idx="1">
            <a:schemeClr val="lt1"/>
          </a:fillRef>
          <a:effectRef idx="0">
            <a:schemeClr val="accent1"/>
          </a:effectRef>
          <a:fontRef idx="minor">
            <a:schemeClr val="dk1"/>
          </a:fontRef>
        </p:style>
        <p:txBody>
          <a:bodyPr>
            <a:normAutofit/>
          </a:bodyPr>
          <a:lstStyle/>
          <a:p>
            <a:pPr lvl="6" algn="just">
              <a:buClr>
                <a:srgbClr val="0070C0"/>
              </a:buClr>
              <a:buNone/>
            </a:pPr>
            <a:endParaRPr lang="en-US" i="1" dirty="0" smtClean="0">
              <a:latin typeface="Times New Roman" pitchFamily="18" charset="0"/>
              <a:cs typeface="Times New Roman" pitchFamily="18" charset="0"/>
            </a:endParaRPr>
          </a:p>
          <a:p>
            <a:pPr lvl="6" algn="just">
              <a:buClr>
                <a:srgbClr val="0070C0"/>
              </a:buClr>
              <a:buNone/>
            </a:pPr>
            <a:endParaRPr lang="en-US" i="1" dirty="0" smtClean="0">
              <a:latin typeface="Times New Roman" pitchFamily="18" charset="0"/>
              <a:cs typeface="Times New Roman" pitchFamily="18" charset="0"/>
            </a:endParaRPr>
          </a:p>
        </p:txBody>
      </p:sp>
      <p:sp>
        <p:nvSpPr>
          <p:cNvPr id="6" name="Slide Number Placeholder 5"/>
          <p:cNvSpPr>
            <a:spLocks noGrp="1"/>
          </p:cNvSpPr>
          <p:nvPr>
            <p:ph type="sldNum" sz="quarter" idx="12"/>
          </p:nvPr>
        </p:nvSpPr>
        <p:spPr>
          <a:xfrm>
            <a:off x="8610600" y="6324600"/>
            <a:ext cx="381000" cy="365125"/>
          </a:xfrm>
          <a:prstGeom prst="roundRect">
            <a:avLst/>
          </a:prstGeom>
        </p:spPr>
        <p:style>
          <a:lnRef idx="2">
            <a:schemeClr val="accent6"/>
          </a:lnRef>
          <a:fillRef idx="1">
            <a:schemeClr val="lt1"/>
          </a:fillRef>
          <a:effectRef idx="0">
            <a:schemeClr val="accent6"/>
          </a:effectRef>
          <a:fontRef idx="minor">
            <a:schemeClr val="dk1"/>
          </a:fontRef>
        </p:style>
        <p:txBody>
          <a:bodyPr/>
          <a:lstStyle/>
          <a:p>
            <a:fld id="{907D80F2-08EE-4FF1-86FA-192F2442B46F}" type="slidenum">
              <a:rPr lang="en-US" smtClean="0">
                <a:latin typeface="Times New Roman" pitchFamily="18" charset="0"/>
                <a:cs typeface="Times New Roman" pitchFamily="18" charset="0"/>
              </a:rPr>
              <a:pPr/>
              <a:t>26</a:t>
            </a:fld>
            <a:endParaRPr lang="en-US" dirty="0">
              <a:latin typeface="Times New Roman" pitchFamily="18" charset="0"/>
              <a:cs typeface="Times New Roman" pitchFamily="18" charset="0"/>
            </a:endParaRPr>
          </a:p>
        </p:txBody>
      </p:sp>
      <p:grpSp>
        <p:nvGrpSpPr>
          <p:cNvPr id="8" name="Group 7"/>
          <p:cNvGrpSpPr/>
          <p:nvPr/>
        </p:nvGrpSpPr>
        <p:grpSpPr>
          <a:xfrm>
            <a:off x="1828800" y="1132813"/>
            <a:ext cx="6162674" cy="5191787"/>
            <a:chOff x="1828800" y="1132813"/>
            <a:chExt cx="6162674" cy="5191787"/>
          </a:xfrm>
        </p:grpSpPr>
        <p:pic>
          <p:nvPicPr>
            <p:cNvPr id="40962" name="Picture 2"/>
            <p:cNvPicPr>
              <a:picLocks noChangeAspect="1" noChangeArrowheads="1"/>
            </p:cNvPicPr>
            <p:nvPr/>
          </p:nvPicPr>
          <p:blipFill>
            <a:blip r:embed="rId2"/>
            <a:srcRect/>
            <a:stretch>
              <a:fillRect/>
            </a:stretch>
          </p:blipFill>
          <p:spPr bwMode="auto">
            <a:xfrm>
              <a:off x="1828800" y="1132813"/>
              <a:ext cx="6162674" cy="5158450"/>
            </a:xfrm>
            <a:prstGeom prst="rect">
              <a:avLst/>
            </a:prstGeom>
            <a:noFill/>
            <a:ln w="9525">
              <a:noFill/>
              <a:miter lim="800000"/>
              <a:headEnd/>
              <a:tailEnd/>
            </a:ln>
            <a:effectLst/>
          </p:spPr>
        </p:pic>
        <p:sp>
          <p:nvSpPr>
            <p:cNvPr id="7" name="Rectangle 6"/>
            <p:cNvSpPr/>
            <p:nvPr/>
          </p:nvSpPr>
          <p:spPr>
            <a:xfrm>
              <a:off x="4648200" y="6019800"/>
              <a:ext cx="1219200" cy="304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Fig 1.7</a:t>
              </a:r>
              <a:endParaRPr lang="en-US" dirty="0">
                <a:solidFill>
                  <a:schemeClr val="tx1"/>
                </a:solidFill>
              </a:endParaRPr>
            </a:p>
          </p:txBody>
        </p:sp>
      </p:gr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0"/>
            <a:ext cx="8686800" cy="1143000"/>
          </a:xfrm>
          <a:prstGeom prst="roundRect">
            <a:avLst/>
          </a:prstGeom>
        </p:spPr>
        <p:style>
          <a:lnRef idx="1">
            <a:schemeClr val="accent6"/>
          </a:lnRef>
          <a:fillRef idx="2">
            <a:schemeClr val="accent6"/>
          </a:fillRef>
          <a:effectRef idx="1">
            <a:schemeClr val="accent6"/>
          </a:effectRef>
          <a:fontRef idx="minor">
            <a:schemeClr val="dk1"/>
          </a:fontRef>
        </p:style>
        <p:txBody>
          <a:bodyPr>
            <a:normAutofit fontScale="90000"/>
          </a:bodyPr>
          <a:lstStyle/>
          <a:p>
            <a:r>
              <a:rPr lang="en-US" dirty="0" smtClean="0">
                <a:solidFill>
                  <a:schemeClr val="accent2">
                    <a:lumMod val="50000"/>
                  </a:schemeClr>
                </a:solidFill>
                <a:latin typeface="Times New Roman" pitchFamily="18" charset="0"/>
                <a:cs typeface="Times New Roman" pitchFamily="18" charset="0"/>
              </a:rPr>
              <a:t>The voltage induced in a rotating loop</a:t>
            </a:r>
          </a:p>
        </p:txBody>
      </p:sp>
      <p:sp>
        <p:nvSpPr>
          <p:cNvPr id="3" name="Content Placeholder 2"/>
          <p:cNvSpPr>
            <a:spLocks noGrp="1"/>
          </p:cNvSpPr>
          <p:nvPr>
            <p:ph idx="1"/>
          </p:nvPr>
        </p:nvSpPr>
        <p:spPr>
          <a:xfrm>
            <a:off x="228600" y="1066800"/>
            <a:ext cx="8763000" cy="5410200"/>
          </a:xfrm>
          <a:prstGeom prst="roundRect">
            <a:avLst/>
          </a:prstGeom>
        </p:spPr>
        <p:style>
          <a:lnRef idx="2">
            <a:schemeClr val="accent1"/>
          </a:lnRef>
          <a:fillRef idx="1">
            <a:schemeClr val="lt1"/>
          </a:fillRef>
          <a:effectRef idx="0">
            <a:schemeClr val="accent1"/>
          </a:effectRef>
          <a:fontRef idx="minor">
            <a:schemeClr val="dk1"/>
          </a:fontRef>
        </p:style>
        <p:txBody>
          <a:bodyPr>
            <a:normAutofit/>
          </a:bodyPr>
          <a:lstStyle/>
          <a:p>
            <a:pPr algn="just">
              <a:buClr>
                <a:srgbClr val="0070C0"/>
              </a:buClr>
              <a:buFont typeface="Wingdings" pitchFamily="2" charset="2"/>
              <a:buChar char="q"/>
            </a:pPr>
            <a:r>
              <a:rPr lang="en-US" dirty="0" smtClean="0">
                <a:latin typeface="Times New Roman" pitchFamily="18" charset="0"/>
                <a:cs typeface="Times New Roman" pitchFamily="18" charset="0"/>
              </a:rPr>
              <a:t>If the rotor of this machine is rotated, a voltage will be induced in the wire loop(fig 1.7).</a:t>
            </a:r>
          </a:p>
          <a:p>
            <a:pPr algn="just">
              <a:buClr>
                <a:srgbClr val="0070C0"/>
              </a:buClr>
              <a:buFont typeface="Wingdings" pitchFamily="2" charset="2"/>
              <a:buChar char="q"/>
            </a:pPr>
            <a:r>
              <a:rPr lang="en-US" dirty="0" smtClean="0">
                <a:latin typeface="Times New Roman" pitchFamily="18" charset="0"/>
                <a:cs typeface="Times New Roman" pitchFamily="18" charset="0"/>
              </a:rPr>
              <a:t>The voltage on each segment </a:t>
            </a:r>
            <a:r>
              <a:rPr lang="en-US" dirty="0" err="1" smtClean="0">
                <a:latin typeface="Times New Roman" pitchFamily="18" charset="0"/>
                <a:cs typeface="Times New Roman" pitchFamily="18" charset="0"/>
              </a:rPr>
              <a:t>isgiven</a:t>
            </a:r>
            <a:r>
              <a:rPr lang="en-US" dirty="0" smtClean="0">
                <a:latin typeface="Times New Roman" pitchFamily="18" charset="0"/>
                <a:cs typeface="Times New Roman" pitchFamily="18" charset="0"/>
              </a:rPr>
              <a:t> by Equation   	</a:t>
            </a:r>
            <a:r>
              <a:rPr lang="nl-NL" dirty="0" smtClean="0">
                <a:latin typeface="Times New Roman" pitchFamily="18" charset="0"/>
                <a:cs typeface="Times New Roman" pitchFamily="18" charset="0"/>
              </a:rPr>
              <a:t> e</a:t>
            </a:r>
            <a:r>
              <a:rPr lang="nl-NL" baseline="-25000" dirty="0" smtClean="0">
                <a:latin typeface="Times New Roman" pitchFamily="18" charset="0"/>
                <a:cs typeface="Times New Roman" pitchFamily="18" charset="0"/>
              </a:rPr>
              <a:t>ind</a:t>
            </a:r>
            <a:r>
              <a:rPr lang="nl-NL" dirty="0" smtClean="0">
                <a:latin typeface="Times New Roman" pitchFamily="18" charset="0"/>
                <a:cs typeface="Times New Roman" pitchFamily="18" charset="0"/>
              </a:rPr>
              <a:t> = ( v x B) • I</a:t>
            </a:r>
          </a:p>
          <a:p>
            <a:pPr lvl="1" algn="just">
              <a:buClr>
                <a:srgbClr val="0070C0"/>
              </a:buClr>
              <a:buFont typeface="Wingdings" pitchFamily="2" charset="2"/>
              <a:buChar char="q"/>
            </a:pPr>
            <a:r>
              <a:rPr lang="en-US" i="1" dirty="0" smtClean="0"/>
              <a:t>Segment  BA:</a:t>
            </a:r>
            <a:r>
              <a:rPr lang="nl-NL" dirty="0" smtClean="0">
                <a:latin typeface="Times New Roman" pitchFamily="18" charset="0"/>
                <a:cs typeface="Times New Roman" pitchFamily="18" charset="0"/>
              </a:rPr>
              <a:t> </a:t>
            </a:r>
            <a:r>
              <a:rPr lang="nl-NL" i="1" dirty="0" smtClean="0">
                <a:latin typeface="Times New Roman" pitchFamily="18" charset="0"/>
                <a:cs typeface="Times New Roman" pitchFamily="18" charset="0"/>
              </a:rPr>
              <a:t>e</a:t>
            </a:r>
            <a:r>
              <a:rPr lang="nl-NL" i="1" baseline="-25000" dirty="0" smtClean="0">
                <a:latin typeface="Times New Roman" pitchFamily="18" charset="0"/>
                <a:cs typeface="Times New Roman" pitchFamily="18" charset="0"/>
              </a:rPr>
              <a:t>ind</a:t>
            </a:r>
            <a:r>
              <a:rPr lang="nl-NL" i="1" dirty="0" smtClean="0">
                <a:latin typeface="Times New Roman" pitchFamily="18" charset="0"/>
                <a:cs typeface="Times New Roman" pitchFamily="18" charset="0"/>
              </a:rPr>
              <a:t> = vBl under the pole</a:t>
            </a:r>
          </a:p>
          <a:p>
            <a:pPr lvl="6" algn="just">
              <a:buClr>
                <a:srgbClr val="0070C0"/>
              </a:buClr>
              <a:buNone/>
            </a:pPr>
            <a:r>
              <a:rPr lang="nl-NL" i="1" dirty="0" smtClean="0">
                <a:latin typeface="Times New Roman" pitchFamily="18" charset="0"/>
                <a:cs typeface="Times New Roman" pitchFamily="18" charset="0"/>
              </a:rPr>
              <a:t>e</a:t>
            </a:r>
            <a:r>
              <a:rPr lang="nl-NL" i="1" baseline="-25000" dirty="0" smtClean="0">
                <a:latin typeface="Times New Roman" pitchFamily="18" charset="0"/>
                <a:cs typeface="Times New Roman" pitchFamily="18" charset="0"/>
              </a:rPr>
              <a:t>ind</a:t>
            </a:r>
            <a:r>
              <a:rPr lang="nl-NL" i="1" dirty="0" smtClean="0">
                <a:latin typeface="Times New Roman" pitchFamily="18" charset="0"/>
                <a:cs typeface="Times New Roman" pitchFamily="18" charset="0"/>
              </a:rPr>
              <a:t> = 0 beyond  the pole adges</a:t>
            </a:r>
          </a:p>
          <a:p>
            <a:pPr lvl="1" algn="just">
              <a:buClr>
                <a:srgbClr val="0070C0"/>
              </a:buClr>
              <a:buFont typeface="Wingdings" pitchFamily="2" charset="2"/>
              <a:buChar char="q"/>
            </a:pPr>
            <a:r>
              <a:rPr lang="en-US" i="1" dirty="0" smtClean="0"/>
              <a:t>Segment BC and DA :</a:t>
            </a:r>
            <a:r>
              <a:rPr lang="nl-NL" dirty="0" smtClean="0">
                <a:latin typeface="Times New Roman" pitchFamily="18" charset="0"/>
                <a:cs typeface="Times New Roman" pitchFamily="18" charset="0"/>
              </a:rPr>
              <a:t> </a:t>
            </a:r>
            <a:r>
              <a:rPr lang="nl-NL" i="1" dirty="0" smtClean="0">
                <a:latin typeface="Times New Roman" pitchFamily="18" charset="0"/>
                <a:cs typeface="Times New Roman" pitchFamily="18" charset="0"/>
              </a:rPr>
              <a:t>e</a:t>
            </a:r>
            <a:r>
              <a:rPr lang="nl-NL" i="1" baseline="-25000" dirty="0" smtClean="0">
                <a:latin typeface="Times New Roman" pitchFamily="18" charset="0"/>
                <a:cs typeface="Times New Roman" pitchFamily="18" charset="0"/>
              </a:rPr>
              <a:t>ind</a:t>
            </a:r>
            <a:r>
              <a:rPr lang="nl-NL" i="1" dirty="0" smtClean="0">
                <a:latin typeface="Times New Roman" pitchFamily="18" charset="0"/>
                <a:cs typeface="Times New Roman" pitchFamily="18" charset="0"/>
              </a:rPr>
              <a:t> = 0 under the pole</a:t>
            </a:r>
          </a:p>
          <a:p>
            <a:pPr lvl="6" algn="just">
              <a:buClr>
                <a:srgbClr val="0070C0"/>
              </a:buClr>
              <a:buNone/>
            </a:pPr>
            <a:r>
              <a:rPr lang="nl-NL" i="1" dirty="0" smtClean="0">
                <a:latin typeface="Times New Roman" pitchFamily="18" charset="0"/>
                <a:cs typeface="Times New Roman" pitchFamily="18" charset="0"/>
              </a:rPr>
              <a:t>e</a:t>
            </a:r>
            <a:r>
              <a:rPr lang="nl-NL" i="1" baseline="-25000" dirty="0" smtClean="0">
                <a:latin typeface="Times New Roman" pitchFamily="18" charset="0"/>
                <a:cs typeface="Times New Roman" pitchFamily="18" charset="0"/>
              </a:rPr>
              <a:t>ind</a:t>
            </a:r>
            <a:r>
              <a:rPr lang="nl-NL" i="1" dirty="0" smtClean="0">
                <a:latin typeface="Times New Roman" pitchFamily="18" charset="0"/>
                <a:cs typeface="Times New Roman" pitchFamily="18" charset="0"/>
              </a:rPr>
              <a:t> = 0 beyond  the pole adges</a:t>
            </a:r>
          </a:p>
          <a:p>
            <a:pPr lvl="1" algn="just">
              <a:buClr>
                <a:srgbClr val="0070C0"/>
              </a:buClr>
              <a:buFont typeface="Wingdings" pitchFamily="2" charset="2"/>
              <a:buChar char="q"/>
            </a:pPr>
            <a:r>
              <a:rPr lang="en-US" i="1" dirty="0" smtClean="0"/>
              <a:t>Segment CD:</a:t>
            </a:r>
            <a:r>
              <a:rPr lang="nl-NL" dirty="0" smtClean="0">
                <a:latin typeface="Times New Roman" pitchFamily="18" charset="0"/>
                <a:cs typeface="Times New Roman" pitchFamily="18" charset="0"/>
              </a:rPr>
              <a:t> </a:t>
            </a:r>
            <a:r>
              <a:rPr lang="nl-NL" i="1" dirty="0" smtClean="0">
                <a:latin typeface="Times New Roman" pitchFamily="18" charset="0"/>
                <a:cs typeface="Times New Roman" pitchFamily="18" charset="0"/>
              </a:rPr>
              <a:t>e</a:t>
            </a:r>
            <a:r>
              <a:rPr lang="nl-NL" i="1" baseline="-25000" dirty="0" smtClean="0">
                <a:latin typeface="Times New Roman" pitchFamily="18" charset="0"/>
                <a:cs typeface="Times New Roman" pitchFamily="18" charset="0"/>
              </a:rPr>
              <a:t>ind</a:t>
            </a:r>
            <a:r>
              <a:rPr lang="nl-NL" i="1" dirty="0" smtClean="0">
                <a:latin typeface="Times New Roman" pitchFamily="18" charset="0"/>
                <a:cs typeface="Times New Roman" pitchFamily="18" charset="0"/>
              </a:rPr>
              <a:t> = vBl under the pole</a:t>
            </a:r>
          </a:p>
          <a:p>
            <a:pPr lvl="6" algn="just">
              <a:buClr>
                <a:srgbClr val="0070C0"/>
              </a:buClr>
              <a:buNone/>
            </a:pPr>
            <a:r>
              <a:rPr lang="nl-NL" i="1" dirty="0" smtClean="0">
                <a:latin typeface="Times New Roman" pitchFamily="18" charset="0"/>
                <a:cs typeface="Times New Roman" pitchFamily="18" charset="0"/>
              </a:rPr>
              <a:t>e</a:t>
            </a:r>
            <a:r>
              <a:rPr lang="nl-NL" i="1" baseline="-25000" dirty="0" smtClean="0">
                <a:latin typeface="Times New Roman" pitchFamily="18" charset="0"/>
                <a:cs typeface="Times New Roman" pitchFamily="18" charset="0"/>
              </a:rPr>
              <a:t>ind</a:t>
            </a:r>
            <a:r>
              <a:rPr lang="nl-NL" i="1" dirty="0" smtClean="0">
                <a:latin typeface="Times New Roman" pitchFamily="18" charset="0"/>
                <a:cs typeface="Times New Roman" pitchFamily="18" charset="0"/>
              </a:rPr>
              <a:t> = 0 beyond  the pole adges</a:t>
            </a:r>
            <a:endParaRPr lang="en-US" i="1" dirty="0" smtClean="0">
              <a:latin typeface="Times New Roman" pitchFamily="18" charset="0"/>
              <a:cs typeface="Times New Roman" pitchFamily="18" charset="0"/>
            </a:endParaRPr>
          </a:p>
          <a:p>
            <a:pPr lvl="6" algn="just">
              <a:buClr>
                <a:srgbClr val="0070C0"/>
              </a:buClr>
              <a:buNone/>
            </a:pPr>
            <a:endParaRPr lang="en-US" i="1" dirty="0" smtClean="0">
              <a:latin typeface="Times New Roman" pitchFamily="18" charset="0"/>
              <a:cs typeface="Times New Roman" pitchFamily="18" charset="0"/>
            </a:endParaRPr>
          </a:p>
          <a:p>
            <a:pPr lvl="6" algn="just">
              <a:buClr>
                <a:srgbClr val="0070C0"/>
              </a:buClr>
              <a:buNone/>
            </a:pPr>
            <a:endParaRPr lang="en-US" i="1" dirty="0" smtClean="0">
              <a:latin typeface="Times New Roman" pitchFamily="18" charset="0"/>
              <a:cs typeface="Times New Roman" pitchFamily="18" charset="0"/>
            </a:endParaRPr>
          </a:p>
        </p:txBody>
      </p:sp>
      <p:sp>
        <p:nvSpPr>
          <p:cNvPr id="6" name="Slide Number Placeholder 5"/>
          <p:cNvSpPr>
            <a:spLocks noGrp="1"/>
          </p:cNvSpPr>
          <p:nvPr>
            <p:ph type="sldNum" sz="quarter" idx="12"/>
          </p:nvPr>
        </p:nvSpPr>
        <p:spPr>
          <a:xfrm>
            <a:off x="8610600" y="6324600"/>
            <a:ext cx="381000" cy="365125"/>
          </a:xfrm>
          <a:prstGeom prst="roundRect">
            <a:avLst/>
          </a:prstGeom>
        </p:spPr>
        <p:style>
          <a:lnRef idx="2">
            <a:schemeClr val="accent6"/>
          </a:lnRef>
          <a:fillRef idx="1">
            <a:schemeClr val="lt1"/>
          </a:fillRef>
          <a:effectRef idx="0">
            <a:schemeClr val="accent6"/>
          </a:effectRef>
          <a:fontRef idx="minor">
            <a:schemeClr val="dk1"/>
          </a:fontRef>
        </p:style>
        <p:txBody>
          <a:bodyPr/>
          <a:lstStyle/>
          <a:p>
            <a:fld id="{907D80F2-08EE-4FF1-86FA-192F2442B46F}" type="slidenum">
              <a:rPr lang="en-US" smtClean="0">
                <a:latin typeface="Times New Roman" pitchFamily="18" charset="0"/>
                <a:cs typeface="Times New Roman" pitchFamily="18" charset="0"/>
              </a:rPr>
              <a:pPr/>
              <a:t>27</a:t>
            </a:fld>
            <a:endParaRPr lang="en-US"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0"/>
            <a:ext cx="8686800" cy="1143000"/>
          </a:xfrm>
          <a:prstGeom prst="roundRect">
            <a:avLst/>
          </a:prstGeom>
        </p:spPr>
        <p:style>
          <a:lnRef idx="1">
            <a:schemeClr val="accent6"/>
          </a:lnRef>
          <a:fillRef idx="2">
            <a:schemeClr val="accent6"/>
          </a:fillRef>
          <a:effectRef idx="1">
            <a:schemeClr val="accent6"/>
          </a:effectRef>
          <a:fontRef idx="minor">
            <a:schemeClr val="dk1"/>
          </a:fontRef>
        </p:style>
        <p:txBody>
          <a:bodyPr/>
          <a:lstStyle/>
          <a:p>
            <a:r>
              <a:rPr lang="en-US" dirty="0" smtClean="0">
                <a:solidFill>
                  <a:schemeClr val="accent2">
                    <a:lumMod val="50000"/>
                  </a:schemeClr>
                </a:solidFill>
                <a:latin typeface="Times New Roman" pitchFamily="18" charset="0"/>
                <a:cs typeface="Times New Roman" pitchFamily="18" charset="0"/>
              </a:rPr>
              <a:t>The voltage induced cont…</a:t>
            </a:r>
            <a:endParaRPr lang="en-US" dirty="0">
              <a:solidFill>
                <a:schemeClr val="accent2">
                  <a:lumMod val="50000"/>
                </a:schemeClr>
              </a:solidFill>
              <a:latin typeface="Times New Roman" pitchFamily="18" charset="0"/>
              <a:cs typeface="Times New Roman" pitchFamily="18" charset="0"/>
            </a:endParaRPr>
          </a:p>
        </p:txBody>
      </p:sp>
      <p:sp>
        <p:nvSpPr>
          <p:cNvPr id="3" name="Content Placeholder 2"/>
          <p:cNvSpPr>
            <a:spLocks noGrp="1"/>
          </p:cNvSpPr>
          <p:nvPr>
            <p:ph idx="1"/>
          </p:nvPr>
        </p:nvSpPr>
        <p:spPr>
          <a:xfrm>
            <a:off x="228600" y="1066800"/>
            <a:ext cx="8763000" cy="5410200"/>
          </a:xfrm>
          <a:prstGeom prst="roundRect">
            <a:avLst/>
          </a:prstGeom>
        </p:spPr>
        <p:style>
          <a:lnRef idx="2">
            <a:schemeClr val="accent1"/>
          </a:lnRef>
          <a:fillRef idx="1">
            <a:schemeClr val="lt1"/>
          </a:fillRef>
          <a:effectRef idx="0">
            <a:schemeClr val="accent1"/>
          </a:effectRef>
          <a:fontRef idx="minor">
            <a:schemeClr val="dk1"/>
          </a:fontRef>
        </p:style>
        <p:txBody>
          <a:bodyPr>
            <a:normAutofit fontScale="85000" lnSpcReduction="10000"/>
          </a:bodyPr>
          <a:lstStyle/>
          <a:p>
            <a:pPr algn="just">
              <a:buClr>
                <a:srgbClr val="0070C0"/>
              </a:buClr>
              <a:buFont typeface="Wingdings" pitchFamily="2" charset="2"/>
              <a:buChar char="q"/>
            </a:pPr>
            <a:r>
              <a:rPr lang="en-US" dirty="0" smtClean="0"/>
              <a:t>The total induced voltage on the loop </a:t>
            </a:r>
            <a:r>
              <a:rPr lang="nl-NL" dirty="0" smtClean="0">
                <a:latin typeface="Times New Roman" pitchFamily="18" charset="0"/>
                <a:cs typeface="Times New Roman" pitchFamily="18" charset="0"/>
              </a:rPr>
              <a:t>e</a:t>
            </a:r>
            <a:r>
              <a:rPr lang="nl-NL" baseline="-25000" dirty="0" smtClean="0">
                <a:latin typeface="Times New Roman" pitchFamily="18" charset="0"/>
                <a:cs typeface="Times New Roman" pitchFamily="18" charset="0"/>
              </a:rPr>
              <a:t>ind </a:t>
            </a:r>
            <a:r>
              <a:rPr lang="en-US" dirty="0" smtClean="0"/>
              <a:t>is given by</a:t>
            </a:r>
          </a:p>
          <a:p>
            <a:pPr algn="just">
              <a:buClr>
                <a:srgbClr val="0070C0"/>
              </a:buClr>
              <a:buFont typeface="Wingdings" pitchFamily="2" charset="2"/>
              <a:buChar char="q"/>
            </a:pPr>
            <a:endParaRPr lang="en-US" dirty="0" smtClean="0">
              <a:latin typeface="Times New Roman" pitchFamily="18" charset="0"/>
              <a:cs typeface="Times New Roman" pitchFamily="18" charset="0"/>
            </a:endParaRPr>
          </a:p>
          <a:p>
            <a:pPr algn="just">
              <a:buClr>
                <a:srgbClr val="0070C0"/>
              </a:buClr>
              <a:buFont typeface="Wingdings" pitchFamily="2" charset="2"/>
              <a:buChar char="q"/>
            </a:pPr>
            <a:endParaRPr lang="en-US" dirty="0" smtClean="0">
              <a:latin typeface="Times New Roman" pitchFamily="18" charset="0"/>
              <a:cs typeface="Times New Roman" pitchFamily="18" charset="0"/>
            </a:endParaRPr>
          </a:p>
          <a:p>
            <a:pPr algn="just">
              <a:buClr>
                <a:srgbClr val="0070C0"/>
              </a:buClr>
              <a:buFont typeface="Wingdings" pitchFamily="2" charset="2"/>
              <a:buChar char="q"/>
            </a:pPr>
            <a:endParaRPr lang="en-US" dirty="0" smtClean="0">
              <a:latin typeface="Times New Roman" pitchFamily="18" charset="0"/>
              <a:cs typeface="Times New Roman" pitchFamily="18" charset="0"/>
            </a:endParaRPr>
          </a:p>
          <a:p>
            <a:pPr algn="just">
              <a:buClr>
                <a:srgbClr val="0070C0"/>
              </a:buClr>
              <a:buFont typeface="Wingdings" pitchFamily="2" charset="2"/>
              <a:buChar char="q"/>
            </a:pPr>
            <a:r>
              <a:rPr lang="en-US" dirty="0" smtClean="0">
                <a:latin typeface="Times New Roman" pitchFamily="18" charset="0"/>
                <a:cs typeface="Times New Roman" pitchFamily="18" charset="0"/>
              </a:rPr>
              <a:t>When the loop rotates through 180°, segment </a:t>
            </a:r>
            <a:r>
              <a:rPr lang="en-US" dirty="0" err="1" smtClean="0">
                <a:latin typeface="Times New Roman" pitchFamily="18" charset="0"/>
                <a:cs typeface="Times New Roman" pitchFamily="18" charset="0"/>
              </a:rPr>
              <a:t>ab</a:t>
            </a:r>
            <a:r>
              <a:rPr lang="en-US" dirty="0" smtClean="0">
                <a:latin typeface="Times New Roman" pitchFamily="18" charset="0"/>
                <a:cs typeface="Times New Roman" pitchFamily="18" charset="0"/>
              </a:rPr>
              <a:t> is under the north pole face instead of the south pole face. </a:t>
            </a:r>
          </a:p>
          <a:p>
            <a:pPr algn="just">
              <a:buClr>
                <a:srgbClr val="0070C0"/>
              </a:buClr>
              <a:buFont typeface="Wingdings" pitchFamily="2" charset="2"/>
              <a:buChar char="q"/>
            </a:pPr>
            <a:r>
              <a:rPr lang="en-US" dirty="0" smtClean="0">
                <a:latin typeface="Times New Roman" pitchFamily="18" charset="0"/>
                <a:cs typeface="Times New Roman" pitchFamily="18" charset="0"/>
              </a:rPr>
              <a:t>At that time(180°), the direction of the voltage on the segment reverses, but its magnitude remains constant.</a:t>
            </a:r>
          </a:p>
          <a:p>
            <a:pPr algn="just">
              <a:buClr>
                <a:srgbClr val="0070C0"/>
              </a:buClr>
              <a:buFont typeface="Wingdings" pitchFamily="2" charset="2"/>
              <a:buChar char="q"/>
            </a:pPr>
            <a:r>
              <a:rPr lang="en-US" dirty="0" smtClean="0">
                <a:latin typeface="Times New Roman" pitchFamily="18" charset="0"/>
                <a:cs typeface="Times New Roman" pitchFamily="18" charset="0"/>
              </a:rPr>
              <a:t>The resulting voltage </a:t>
            </a:r>
            <a:r>
              <a:rPr lang="en-US" dirty="0" err="1" smtClean="0">
                <a:latin typeface="Times New Roman" pitchFamily="18" charset="0"/>
                <a:cs typeface="Times New Roman" pitchFamily="18" charset="0"/>
              </a:rPr>
              <a:t>e</a:t>
            </a:r>
            <a:r>
              <a:rPr lang="en-US" baseline="-25000" dirty="0" err="1" smtClean="0">
                <a:latin typeface="Times New Roman" pitchFamily="18" charset="0"/>
                <a:cs typeface="Times New Roman" pitchFamily="18" charset="0"/>
              </a:rPr>
              <a:t>tot</a:t>
            </a:r>
            <a:r>
              <a:rPr lang="en-US" dirty="0" smtClean="0">
                <a:latin typeface="Times New Roman" pitchFamily="18" charset="0"/>
                <a:cs typeface="Times New Roman" pitchFamily="18" charset="0"/>
              </a:rPr>
              <a:t> is shown as a function of time in Figure 8- 3.</a:t>
            </a:r>
          </a:p>
        </p:txBody>
      </p:sp>
      <p:sp>
        <p:nvSpPr>
          <p:cNvPr id="6" name="Slide Number Placeholder 5"/>
          <p:cNvSpPr>
            <a:spLocks noGrp="1"/>
          </p:cNvSpPr>
          <p:nvPr>
            <p:ph type="sldNum" sz="quarter" idx="12"/>
          </p:nvPr>
        </p:nvSpPr>
        <p:spPr>
          <a:xfrm>
            <a:off x="8610600" y="6324600"/>
            <a:ext cx="381000" cy="365125"/>
          </a:xfrm>
          <a:prstGeom prst="roundRect">
            <a:avLst/>
          </a:prstGeom>
        </p:spPr>
        <p:style>
          <a:lnRef idx="2">
            <a:schemeClr val="accent6"/>
          </a:lnRef>
          <a:fillRef idx="1">
            <a:schemeClr val="lt1"/>
          </a:fillRef>
          <a:effectRef idx="0">
            <a:schemeClr val="accent6"/>
          </a:effectRef>
          <a:fontRef idx="minor">
            <a:schemeClr val="dk1"/>
          </a:fontRef>
        </p:style>
        <p:txBody>
          <a:bodyPr/>
          <a:lstStyle/>
          <a:p>
            <a:fld id="{907D80F2-08EE-4FF1-86FA-192F2442B46F}" type="slidenum">
              <a:rPr lang="en-US" smtClean="0">
                <a:latin typeface="Times New Roman" pitchFamily="18" charset="0"/>
                <a:cs typeface="Times New Roman" pitchFamily="18" charset="0"/>
              </a:rPr>
              <a:pPr/>
              <a:t>28</a:t>
            </a:fld>
            <a:endParaRPr lang="en-US" dirty="0">
              <a:latin typeface="Times New Roman" pitchFamily="18" charset="0"/>
              <a:cs typeface="Times New Roman" pitchFamily="18" charset="0"/>
            </a:endParaRPr>
          </a:p>
        </p:txBody>
      </p:sp>
      <p:pic>
        <p:nvPicPr>
          <p:cNvPr id="10242" name="Picture 2"/>
          <p:cNvPicPr>
            <a:picLocks noChangeAspect="1" noChangeArrowheads="1"/>
          </p:cNvPicPr>
          <p:nvPr/>
        </p:nvPicPr>
        <p:blipFill>
          <a:blip r:embed="rId2"/>
          <a:srcRect/>
          <a:stretch>
            <a:fillRect/>
          </a:stretch>
        </p:blipFill>
        <p:spPr bwMode="auto">
          <a:xfrm>
            <a:off x="2590800" y="1752600"/>
            <a:ext cx="4572000" cy="135661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0"/>
            <a:ext cx="8686800" cy="1143000"/>
          </a:xfrm>
          <a:prstGeom prst="roundRect">
            <a:avLst/>
          </a:prstGeom>
        </p:spPr>
        <p:style>
          <a:lnRef idx="1">
            <a:schemeClr val="accent6"/>
          </a:lnRef>
          <a:fillRef idx="2">
            <a:schemeClr val="accent6"/>
          </a:fillRef>
          <a:effectRef idx="1">
            <a:schemeClr val="accent6"/>
          </a:effectRef>
          <a:fontRef idx="minor">
            <a:schemeClr val="dk1"/>
          </a:fontRef>
        </p:style>
        <p:txBody>
          <a:bodyPr/>
          <a:lstStyle/>
          <a:p>
            <a:r>
              <a:rPr lang="en-US" dirty="0" smtClean="0">
                <a:solidFill>
                  <a:schemeClr val="accent2">
                    <a:lumMod val="50000"/>
                  </a:schemeClr>
                </a:solidFill>
                <a:latin typeface="Times New Roman" pitchFamily="18" charset="0"/>
                <a:cs typeface="Times New Roman" pitchFamily="18" charset="0"/>
              </a:rPr>
              <a:t>The voltage induced cont…</a:t>
            </a:r>
            <a:endParaRPr lang="en-US" dirty="0">
              <a:solidFill>
                <a:schemeClr val="accent2">
                  <a:lumMod val="50000"/>
                </a:schemeClr>
              </a:solidFill>
              <a:latin typeface="Times New Roman" pitchFamily="18" charset="0"/>
              <a:cs typeface="Times New Roman" pitchFamily="18" charset="0"/>
            </a:endParaRPr>
          </a:p>
        </p:txBody>
      </p:sp>
      <p:sp>
        <p:nvSpPr>
          <p:cNvPr id="3" name="Content Placeholder 2"/>
          <p:cNvSpPr>
            <a:spLocks noGrp="1"/>
          </p:cNvSpPr>
          <p:nvPr>
            <p:ph idx="1"/>
          </p:nvPr>
        </p:nvSpPr>
        <p:spPr>
          <a:xfrm>
            <a:off x="228600" y="1066800"/>
            <a:ext cx="8763000" cy="5410200"/>
          </a:xfrm>
          <a:prstGeom prst="roundRect">
            <a:avLst/>
          </a:prstGeom>
        </p:spPr>
        <p:style>
          <a:lnRef idx="2">
            <a:schemeClr val="accent1"/>
          </a:lnRef>
          <a:fillRef idx="1">
            <a:schemeClr val="lt1"/>
          </a:fillRef>
          <a:effectRef idx="0">
            <a:schemeClr val="accent1"/>
          </a:effectRef>
          <a:fontRef idx="minor">
            <a:schemeClr val="dk1"/>
          </a:fontRef>
        </p:style>
        <p:txBody>
          <a:bodyPr>
            <a:normAutofit/>
          </a:bodyPr>
          <a:lstStyle/>
          <a:p>
            <a:pPr algn="just">
              <a:buClr>
                <a:srgbClr val="0070C0"/>
              </a:buClr>
              <a:buNone/>
            </a:pPr>
            <a:r>
              <a:rPr lang="en-US" dirty="0" smtClean="0">
                <a:latin typeface="Times New Roman" pitchFamily="18" charset="0"/>
                <a:cs typeface="Times New Roman" pitchFamily="18" charset="0"/>
              </a:rPr>
              <a:t> </a:t>
            </a:r>
          </a:p>
        </p:txBody>
      </p:sp>
      <p:sp>
        <p:nvSpPr>
          <p:cNvPr id="6" name="Slide Number Placeholder 5"/>
          <p:cNvSpPr>
            <a:spLocks noGrp="1"/>
          </p:cNvSpPr>
          <p:nvPr>
            <p:ph type="sldNum" sz="quarter" idx="12"/>
          </p:nvPr>
        </p:nvSpPr>
        <p:spPr>
          <a:xfrm>
            <a:off x="8610600" y="6324600"/>
            <a:ext cx="381000" cy="365125"/>
          </a:xfrm>
          <a:prstGeom prst="roundRect">
            <a:avLst/>
          </a:prstGeom>
        </p:spPr>
        <p:style>
          <a:lnRef idx="2">
            <a:schemeClr val="accent6"/>
          </a:lnRef>
          <a:fillRef idx="1">
            <a:schemeClr val="lt1"/>
          </a:fillRef>
          <a:effectRef idx="0">
            <a:schemeClr val="accent6"/>
          </a:effectRef>
          <a:fontRef idx="minor">
            <a:schemeClr val="dk1"/>
          </a:fontRef>
        </p:style>
        <p:txBody>
          <a:bodyPr/>
          <a:lstStyle/>
          <a:p>
            <a:fld id="{907D80F2-08EE-4FF1-86FA-192F2442B46F}" type="slidenum">
              <a:rPr lang="en-US" smtClean="0">
                <a:latin typeface="Times New Roman" pitchFamily="18" charset="0"/>
                <a:cs typeface="Times New Roman" pitchFamily="18" charset="0"/>
              </a:rPr>
              <a:pPr/>
              <a:t>29</a:t>
            </a:fld>
            <a:endParaRPr lang="en-US" dirty="0">
              <a:latin typeface="Times New Roman" pitchFamily="18" charset="0"/>
              <a:cs typeface="Times New Roman" pitchFamily="18" charset="0"/>
            </a:endParaRPr>
          </a:p>
        </p:txBody>
      </p:sp>
      <p:grpSp>
        <p:nvGrpSpPr>
          <p:cNvPr id="8" name="Group 7"/>
          <p:cNvGrpSpPr/>
          <p:nvPr/>
        </p:nvGrpSpPr>
        <p:grpSpPr>
          <a:xfrm>
            <a:off x="838200" y="1219200"/>
            <a:ext cx="7329487" cy="5165302"/>
            <a:chOff x="838200" y="1219200"/>
            <a:chExt cx="7329487" cy="5165302"/>
          </a:xfrm>
        </p:grpSpPr>
        <p:pic>
          <p:nvPicPr>
            <p:cNvPr id="11266" name="Picture 2"/>
            <p:cNvPicPr>
              <a:picLocks noChangeAspect="1" noChangeArrowheads="1"/>
            </p:cNvPicPr>
            <p:nvPr/>
          </p:nvPicPr>
          <p:blipFill>
            <a:blip r:embed="rId2"/>
            <a:srcRect/>
            <a:stretch>
              <a:fillRect/>
            </a:stretch>
          </p:blipFill>
          <p:spPr bwMode="auto">
            <a:xfrm>
              <a:off x="838200" y="1219200"/>
              <a:ext cx="7329487" cy="5165302"/>
            </a:xfrm>
            <a:prstGeom prst="rect">
              <a:avLst/>
            </a:prstGeom>
            <a:noFill/>
            <a:ln w="9525">
              <a:noFill/>
              <a:miter lim="800000"/>
              <a:headEnd/>
              <a:tailEnd/>
            </a:ln>
            <a:effectLst/>
          </p:spPr>
        </p:pic>
        <p:sp>
          <p:nvSpPr>
            <p:cNvPr id="7" name="Rectangle 6"/>
            <p:cNvSpPr/>
            <p:nvPr/>
          </p:nvSpPr>
          <p:spPr>
            <a:xfrm>
              <a:off x="1143000" y="5638800"/>
              <a:ext cx="2133600" cy="304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Fig 1.8</a:t>
              </a:r>
              <a:endParaRPr lang="en-US" dirty="0">
                <a:solidFill>
                  <a:schemeClr val="tx1"/>
                </a:solidFill>
              </a:endParaRPr>
            </a:p>
          </p:txBody>
        </p:sp>
      </p:gr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0"/>
            <a:ext cx="8686800" cy="1143000"/>
          </a:xfrm>
          <a:prstGeom prst="roundRect">
            <a:avLst/>
          </a:prstGeom>
        </p:spPr>
        <p:style>
          <a:lnRef idx="1">
            <a:schemeClr val="accent6"/>
          </a:lnRef>
          <a:fillRef idx="2">
            <a:schemeClr val="accent6"/>
          </a:fillRef>
          <a:effectRef idx="1">
            <a:schemeClr val="accent6"/>
          </a:effectRef>
          <a:fontRef idx="minor">
            <a:schemeClr val="dk1"/>
          </a:fontRef>
        </p:style>
        <p:txBody>
          <a:bodyPr/>
          <a:lstStyle/>
          <a:p>
            <a:r>
              <a:rPr lang="en-US" dirty="0" smtClean="0">
                <a:solidFill>
                  <a:schemeClr val="accent2">
                    <a:lumMod val="50000"/>
                  </a:schemeClr>
                </a:solidFill>
                <a:latin typeface="Times New Roman" pitchFamily="18" charset="0"/>
                <a:cs typeface="Times New Roman" pitchFamily="18" charset="0"/>
              </a:rPr>
              <a:t>Introduction</a:t>
            </a:r>
          </a:p>
        </p:txBody>
      </p:sp>
      <p:sp>
        <p:nvSpPr>
          <p:cNvPr id="3" name="Content Placeholder 2"/>
          <p:cNvSpPr>
            <a:spLocks noGrp="1"/>
          </p:cNvSpPr>
          <p:nvPr>
            <p:ph idx="1"/>
          </p:nvPr>
        </p:nvSpPr>
        <p:spPr>
          <a:xfrm>
            <a:off x="228600" y="1066800"/>
            <a:ext cx="8763000" cy="5410200"/>
          </a:xfrm>
          <a:prstGeom prst="roundRect">
            <a:avLst/>
          </a:prstGeom>
        </p:spPr>
        <p:style>
          <a:lnRef idx="1">
            <a:schemeClr val="accent6"/>
          </a:lnRef>
          <a:fillRef idx="2">
            <a:schemeClr val="accent6"/>
          </a:fillRef>
          <a:effectRef idx="1">
            <a:schemeClr val="accent6"/>
          </a:effectRef>
          <a:fontRef idx="minor">
            <a:schemeClr val="dk1"/>
          </a:fontRef>
        </p:style>
        <p:txBody>
          <a:bodyPr>
            <a:normAutofit fontScale="85000" lnSpcReduction="10000"/>
          </a:bodyPr>
          <a:lstStyle/>
          <a:p>
            <a:pPr>
              <a:buClr>
                <a:srgbClr val="0070C0"/>
              </a:buClr>
              <a:buFont typeface="Wingdings" pitchFamily="2" charset="2"/>
              <a:buChar char="q"/>
            </a:pPr>
            <a:r>
              <a:rPr lang="en-US" dirty="0" smtClean="0">
                <a:latin typeface="Times New Roman" pitchFamily="18" charset="0"/>
                <a:cs typeface="Times New Roman" pitchFamily="18" charset="0"/>
              </a:rPr>
              <a:t>Electric machines convert electrical energy(power) to mechanical energy(power) or vice versa. </a:t>
            </a:r>
          </a:p>
          <a:p>
            <a:pPr>
              <a:buClr>
                <a:srgbClr val="0070C0"/>
              </a:buClr>
              <a:buFont typeface="Wingdings" pitchFamily="2" charset="2"/>
              <a:buChar char="q"/>
            </a:pPr>
            <a:r>
              <a:rPr lang="en-US" dirty="0" smtClean="0">
                <a:latin typeface="Times New Roman" pitchFamily="18" charset="0"/>
                <a:cs typeface="Times New Roman" pitchFamily="18" charset="0"/>
              </a:rPr>
              <a:t>This process of conversion is known as electromechanical energy conversion.</a:t>
            </a:r>
          </a:p>
          <a:p>
            <a:pPr>
              <a:buClr>
                <a:srgbClr val="0070C0"/>
              </a:buClr>
              <a:buFont typeface="Wingdings" pitchFamily="2" charset="2"/>
              <a:buChar char="q"/>
            </a:pPr>
            <a:r>
              <a:rPr lang="en-US" dirty="0" smtClean="0">
                <a:latin typeface="Times New Roman" pitchFamily="18" charset="0"/>
                <a:cs typeface="Times New Roman" pitchFamily="18" charset="0"/>
              </a:rPr>
              <a:t> An electric machine is therefore a link between an electrical system and a mechanical system. </a:t>
            </a:r>
          </a:p>
          <a:p>
            <a:pPr>
              <a:buClr>
                <a:srgbClr val="0070C0"/>
              </a:buClr>
              <a:buFont typeface="Wingdings" pitchFamily="2" charset="2"/>
              <a:buChar char="q"/>
            </a:pPr>
            <a:r>
              <a:rPr lang="en-US" dirty="0" smtClean="0">
                <a:latin typeface="Times New Roman" pitchFamily="18" charset="0"/>
                <a:cs typeface="Times New Roman" pitchFamily="18" charset="0"/>
              </a:rPr>
              <a:t>In these machines the conversion is reversible. </a:t>
            </a:r>
          </a:p>
          <a:p>
            <a:pPr>
              <a:buClr>
                <a:srgbClr val="0070C0"/>
              </a:buClr>
              <a:buFont typeface="Wingdings" pitchFamily="2" charset="2"/>
              <a:buChar char="q"/>
            </a:pPr>
            <a:r>
              <a:rPr lang="en-US" dirty="0" smtClean="0">
                <a:latin typeface="Times New Roman" pitchFamily="18" charset="0"/>
                <a:cs typeface="Times New Roman" pitchFamily="18" charset="0"/>
              </a:rPr>
              <a:t>If the conversion is from mechanical to electrical energy, the machine is said to act as a </a:t>
            </a:r>
            <a:r>
              <a:rPr lang="en-US" dirty="0" smtClean="0">
                <a:solidFill>
                  <a:srgbClr val="FF0000"/>
                </a:solidFill>
                <a:latin typeface="Times New Roman" pitchFamily="18" charset="0"/>
                <a:cs typeface="Times New Roman" pitchFamily="18" charset="0"/>
              </a:rPr>
              <a:t>generator</a:t>
            </a:r>
            <a:r>
              <a:rPr lang="en-US" dirty="0" smtClean="0">
                <a:latin typeface="Times New Roman" pitchFamily="18" charset="0"/>
                <a:cs typeface="Times New Roman" pitchFamily="18" charset="0"/>
              </a:rPr>
              <a:t>. </a:t>
            </a:r>
          </a:p>
          <a:p>
            <a:pPr>
              <a:buClr>
                <a:srgbClr val="0070C0"/>
              </a:buClr>
              <a:buFont typeface="Wingdings" pitchFamily="2" charset="2"/>
              <a:buChar char="q"/>
            </a:pPr>
            <a:r>
              <a:rPr lang="en-US" dirty="0" smtClean="0">
                <a:latin typeface="Times New Roman" pitchFamily="18" charset="0"/>
                <a:cs typeface="Times New Roman" pitchFamily="18" charset="0"/>
              </a:rPr>
              <a:t>If the conversion is from electrical to mechanical energy, the machine is said to act as a </a:t>
            </a:r>
            <a:r>
              <a:rPr lang="en-US" dirty="0" smtClean="0">
                <a:solidFill>
                  <a:srgbClr val="FF0000"/>
                </a:solidFill>
                <a:latin typeface="Times New Roman" pitchFamily="18" charset="0"/>
                <a:cs typeface="Times New Roman" pitchFamily="18" charset="0"/>
              </a:rPr>
              <a:t>motor</a:t>
            </a:r>
            <a:r>
              <a:rPr lang="en-US" dirty="0" smtClean="0">
                <a:latin typeface="Times New Roman" pitchFamily="18" charset="0"/>
                <a:cs typeface="Times New Roman" pitchFamily="18" charset="0"/>
              </a:rPr>
              <a:t>.</a:t>
            </a:r>
          </a:p>
        </p:txBody>
      </p:sp>
      <p:sp>
        <p:nvSpPr>
          <p:cNvPr id="6" name="Slide Number Placeholder 5"/>
          <p:cNvSpPr>
            <a:spLocks noGrp="1"/>
          </p:cNvSpPr>
          <p:nvPr>
            <p:ph type="sldNum" sz="quarter" idx="12"/>
          </p:nvPr>
        </p:nvSpPr>
        <p:spPr>
          <a:xfrm>
            <a:off x="8610600" y="6324600"/>
            <a:ext cx="381000" cy="365125"/>
          </a:xfrm>
          <a:prstGeom prst="roundRect">
            <a:avLst/>
          </a:prstGeom>
        </p:spPr>
        <p:style>
          <a:lnRef idx="2">
            <a:schemeClr val="accent6"/>
          </a:lnRef>
          <a:fillRef idx="1">
            <a:schemeClr val="lt1"/>
          </a:fillRef>
          <a:effectRef idx="0">
            <a:schemeClr val="accent6"/>
          </a:effectRef>
          <a:fontRef idx="minor">
            <a:schemeClr val="dk1"/>
          </a:fontRef>
        </p:style>
        <p:txBody>
          <a:bodyPr/>
          <a:lstStyle/>
          <a:p>
            <a:fld id="{907D80F2-08EE-4FF1-86FA-192F2442B46F}" type="slidenum">
              <a:rPr lang="en-US" smtClean="0">
                <a:latin typeface="Times New Roman" pitchFamily="18" charset="0"/>
                <a:cs typeface="Times New Roman" pitchFamily="18" charset="0"/>
              </a:rPr>
              <a:pPr/>
              <a:t>3</a:t>
            </a:fld>
            <a:endParaRPr lang="en-US"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0"/>
            <a:ext cx="8686800" cy="1143000"/>
          </a:xfrm>
          <a:prstGeom prst="roundRect">
            <a:avLst/>
          </a:prstGeom>
        </p:spPr>
        <p:style>
          <a:lnRef idx="1">
            <a:schemeClr val="accent6"/>
          </a:lnRef>
          <a:fillRef idx="2">
            <a:schemeClr val="accent6"/>
          </a:fillRef>
          <a:effectRef idx="1">
            <a:schemeClr val="accent6"/>
          </a:effectRef>
          <a:fontRef idx="minor">
            <a:schemeClr val="dk1"/>
          </a:fontRef>
        </p:style>
        <p:txBody>
          <a:bodyPr/>
          <a:lstStyle/>
          <a:p>
            <a:r>
              <a:rPr lang="en-US" dirty="0" smtClean="0">
                <a:solidFill>
                  <a:schemeClr val="accent2">
                    <a:lumMod val="50000"/>
                  </a:schemeClr>
                </a:solidFill>
                <a:latin typeface="Times New Roman" pitchFamily="18" charset="0"/>
                <a:cs typeface="Times New Roman" pitchFamily="18" charset="0"/>
              </a:rPr>
              <a:t>The voltage induced cont…</a:t>
            </a:r>
            <a:endParaRPr lang="en-US" dirty="0">
              <a:solidFill>
                <a:schemeClr val="accent2">
                  <a:lumMod val="50000"/>
                </a:schemeClr>
              </a:solidFill>
              <a:latin typeface="Times New Roman" pitchFamily="18" charset="0"/>
              <a:cs typeface="Times New Roman" pitchFamily="18" charset="0"/>
            </a:endParaRPr>
          </a:p>
        </p:txBody>
      </p:sp>
      <p:sp>
        <p:nvSpPr>
          <p:cNvPr id="3" name="Content Placeholder 2"/>
          <p:cNvSpPr>
            <a:spLocks noGrp="1"/>
          </p:cNvSpPr>
          <p:nvPr>
            <p:ph idx="1"/>
          </p:nvPr>
        </p:nvSpPr>
        <p:spPr>
          <a:xfrm>
            <a:off x="228600" y="1066800"/>
            <a:ext cx="8763000" cy="5410200"/>
          </a:xfrm>
          <a:prstGeom prst="roundRect">
            <a:avLst/>
          </a:prstGeom>
        </p:spPr>
        <p:style>
          <a:lnRef idx="2">
            <a:schemeClr val="accent1"/>
          </a:lnRef>
          <a:fillRef idx="1">
            <a:schemeClr val="lt1"/>
          </a:fillRef>
          <a:effectRef idx="0">
            <a:schemeClr val="accent1"/>
          </a:effectRef>
          <a:fontRef idx="minor">
            <a:schemeClr val="dk1"/>
          </a:fontRef>
        </p:style>
        <p:txBody>
          <a:bodyPr>
            <a:normAutofit/>
          </a:bodyPr>
          <a:lstStyle/>
          <a:p>
            <a:pPr algn="just">
              <a:buClr>
                <a:srgbClr val="0070C0"/>
              </a:buClr>
              <a:buFont typeface="Wingdings" pitchFamily="2" charset="2"/>
              <a:buChar char="q"/>
            </a:pPr>
            <a:r>
              <a:rPr lang="en-US" dirty="0" smtClean="0">
                <a:latin typeface="Times New Roman" pitchFamily="18" charset="0"/>
                <a:cs typeface="Times New Roman" pitchFamily="18" charset="0"/>
              </a:rPr>
              <a:t>Notice that the tangential velocity v of the edges of the loop can be expressed as v = r</a:t>
            </a:r>
            <a:r>
              <a:rPr lang="el-GR" dirty="0" smtClean="0">
                <a:latin typeface="Times New Roman"/>
                <a:cs typeface="Times New Roman"/>
              </a:rPr>
              <a:t>ω</a:t>
            </a:r>
            <a:endParaRPr lang="en-US" dirty="0" smtClean="0">
              <a:latin typeface="Times New Roman"/>
              <a:cs typeface="Times New Roman"/>
            </a:endParaRPr>
          </a:p>
          <a:p>
            <a:pPr lvl="1" algn="just">
              <a:buClr>
                <a:srgbClr val="0070C0"/>
              </a:buClr>
              <a:buFont typeface="Wingdings" pitchFamily="2" charset="2"/>
              <a:buChar char="q"/>
            </a:pPr>
            <a:r>
              <a:rPr lang="en-US" dirty="0" smtClean="0">
                <a:latin typeface="Times New Roman" pitchFamily="18" charset="0"/>
                <a:cs typeface="Times New Roman" pitchFamily="18" charset="0"/>
              </a:rPr>
              <a:t>where r is the radius from axis of rotation out to the edge of the loop and w is the angular velocity of the loop.</a:t>
            </a:r>
          </a:p>
        </p:txBody>
      </p:sp>
      <p:sp>
        <p:nvSpPr>
          <p:cNvPr id="6" name="Slide Number Placeholder 5"/>
          <p:cNvSpPr>
            <a:spLocks noGrp="1"/>
          </p:cNvSpPr>
          <p:nvPr>
            <p:ph type="sldNum" sz="quarter" idx="12"/>
          </p:nvPr>
        </p:nvSpPr>
        <p:spPr>
          <a:xfrm>
            <a:off x="8610600" y="6324600"/>
            <a:ext cx="381000" cy="365125"/>
          </a:xfrm>
          <a:prstGeom prst="roundRect">
            <a:avLst/>
          </a:prstGeom>
        </p:spPr>
        <p:style>
          <a:lnRef idx="2">
            <a:schemeClr val="accent6"/>
          </a:lnRef>
          <a:fillRef idx="1">
            <a:schemeClr val="lt1"/>
          </a:fillRef>
          <a:effectRef idx="0">
            <a:schemeClr val="accent6"/>
          </a:effectRef>
          <a:fontRef idx="minor">
            <a:schemeClr val="dk1"/>
          </a:fontRef>
        </p:style>
        <p:txBody>
          <a:bodyPr/>
          <a:lstStyle/>
          <a:p>
            <a:fld id="{907D80F2-08EE-4FF1-86FA-192F2442B46F}" type="slidenum">
              <a:rPr lang="en-US" smtClean="0">
                <a:latin typeface="Times New Roman" pitchFamily="18" charset="0"/>
                <a:cs typeface="Times New Roman" pitchFamily="18" charset="0"/>
              </a:rPr>
              <a:pPr/>
              <a:t>30</a:t>
            </a:fld>
            <a:endParaRPr lang="en-US" dirty="0">
              <a:latin typeface="Times New Roman" pitchFamily="18" charset="0"/>
              <a:cs typeface="Times New Roman" pitchFamily="18" charset="0"/>
            </a:endParaRPr>
          </a:p>
        </p:txBody>
      </p:sp>
      <p:pic>
        <p:nvPicPr>
          <p:cNvPr id="12290" name="Picture 2"/>
          <p:cNvPicPr>
            <a:picLocks noChangeAspect="1" noChangeArrowheads="1"/>
          </p:cNvPicPr>
          <p:nvPr/>
        </p:nvPicPr>
        <p:blipFill>
          <a:blip r:embed="rId2"/>
          <a:srcRect/>
          <a:stretch>
            <a:fillRect/>
          </a:stretch>
        </p:blipFill>
        <p:spPr bwMode="auto">
          <a:xfrm>
            <a:off x="1676400" y="3810000"/>
            <a:ext cx="5324475" cy="177165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0"/>
            <a:ext cx="8686800" cy="1143000"/>
          </a:xfrm>
          <a:prstGeom prst="roundRect">
            <a:avLst/>
          </a:prstGeom>
        </p:spPr>
        <p:style>
          <a:lnRef idx="1">
            <a:schemeClr val="accent6"/>
          </a:lnRef>
          <a:fillRef idx="2">
            <a:schemeClr val="accent6"/>
          </a:fillRef>
          <a:effectRef idx="1">
            <a:schemeClr val="accent6"/>
          </a:effectRef>
          <a:fontRef idx="minor">
            <a:schemeClr val="dk1"/>
          </a:fontRef>
        </p:style>
        <p:txBody>
          <a:bodyPr/>
          <a:lstStyle/>
          <a:p>
            <a:r>
              <a:rPr lang="en-US" dirty="0" smtClean="0">
                <a:solidFill>
                  <a:schemeClr val="accent2">
                    <a:lumMod val="50000"/>
                  </a:schemeClr>
                </a:solidFill>
                <a:latin typeface="Times New Roman" pitchFamily="18" charset="0"/>
                <a:cs typeface="Times New Roman" pitchFamily="18" charset="0"/>
              </a:rPr>
              <a:t>The voltage induced cont…</a:t>
            </a:r>
            <a:endParaRPr lang="en-US" dirty="0">
              <a:solidFill>
                <a:schemeClr val="accent2">
                  <a:lumMod val="50000"/>
                </a:schemeClr>
              </a:solidFill>
              <a:latin typeface="Times New Roman" pitchFamily="18" charset="0"/>
              <a:cs typeface="Times New Roman" pitchFamily="18" charset="0"/>
            </a:endParaRPr>
          </a:p>
        </p:txBody>
      </p:sp>
      <p:sp>
        <p:nvSpPr>
          <p:cNvPr id="3" name="Content Placeholder 2"/>
          <p:cNvSpPr>
            <a:spLocks noGrp="1"/>
          </p:cNvSpPr>
          <p:nvPr>
            <p:ph idx="1"/>
          </p:nvPr>
        </p:nvSpPr>
        <p:spPr>
          <a:xfrm>
            <a:off x="228600" y="1066800"/>
            <a:ext cx="8763000" cy="5410200"/>
          </a:xfrm>
          <a:prstGeom prst="roundRect">
            <a:avLst/>
          </a:prstGeom>
        </p:spPr>
        <p:style>
          <a:lnRef idx="2">
            <a:schemeClr val="accent1"/>
          </a:lnRef>
          <a:fillRef idx="1">
            <a:schemeClr val="lt1"/>
          </a:fillRef>
          <a:effectRef idx="0">
            <a:schemeClr val="accent1"/>
          </a:effectRef>
          <a:fontRef idx="minor">
            <a:schemeClr val="dk1"/>
          </a:fontRef>
        </p:style>
        <p:txBody>
          <a:bodyPr>
            <a:normAutofit/>
          </a:bodyPr>
          <a:lstStyle/>
          <a:p>
            <a:pPr algn="just">
              <a:buClr>
                <a:srgbClr val="0070C0"/>
              </a:buClr>
              <a:buFont typeface="Wingdings" pitchFamily="2" charset="2"/>
              <a:buChar char="q"/>
            </a:pPr>
            <a:r>
              <a:rPr lang="en-US" dirty="0" smtClean="0">
                <a:latin typeface="Times New Roman" pitchFamily="18" charset="0"/>
                <a:cs typeface="Times New Roman" pitchFamily="18" charset="0"/>
              </a:rPr>
              <a:t>Notice also from Figure 8-4 that the rotor surface is a cylinder, so the area of the rotor surface A is just equal to 2</a:t>
            </a:r>
            <a:r>
              <a:rPr lang="el-GR" dirty="0" smtClean="0">
                <a:latin typeface="Times New Roman" pitchFamily="18" charset="0"/>
                <a:cs typeface="Times New Roman" pitchFamily="18" charset="0"/>
              </a:rPr>
              <a:t>π</a:t>
            </a:r>
            <a:r>
              <a:rPr lang="en-US" dirty="0" err="1" smtClean="0">
                <a:latin typeface="Times New Roman" pitchFamily="18" charset="0"/>
                <a:cs typeface="Times New Roman" pitchFamily="18" charset="0"/>
              </a:rPr>
              <a:t>rl</a:t>
            </a:r>
            <a:r>
              <a:rPr lang="en-US" dirty="0" smtClean="0">
                <a:latin typeface="Times New Roman" pitchFamily="18" charset="0"/>
                <a:cs typeface="Times New Roman" pitchFamily="18" charset="0"/>
              </a:rPr>
              <a:t>. </a:t>
            </a:r>
          </a:p>
          <a:p>
            <a:pPr algn="just">
              <a:buClr>
                <a:srgbClr val="0070C0"/>
              </a:buClr>
              <a:buFont typeface="Wingdings" pitchFamily="2" charset="2"/>
              <a:buChar char="q"/>
            </a:pPr>
            <a:r>
              <a:rPr lang="en-US" dirty="0" smtClean="0">
                <a:latin typeface="Times New Roman" pitchFamily="18" charset="0"/>
                <a:cs typeface="Times New Roman" pitchFamily="18" charset="0"/>
              </a:rPr>
              <a:t>Since there are two poles, the area of the rotor under each pole (ignoring the small gaps between poles) is </a:t>
            </a:r>
            <a:r>
              <a:rPr lang="en-US" dirty="0" err="1" smtClean="0">
                <a:latin typeface="Times New Roman" pitchFamily="18" charset="0"/>
                <a:cs typeface="Times New Roman" pitchFamily="18" charset="0"/>
              </a:rPr>
              <a:t>A</a:t>
            </a:r>
            <a:r>
              <a:rPr lang="en-US" baseline="-25000" dirty="0" err="1" smtClean="0">
                <a:latin typeface="Times New Roman" pitchFamily="18" charset="0"/>
                <a:cs typeface="Times New Roman" pitchFamily="18" charset="0"/>
              </a:rPr>
              <a:t>p</a:t>
            </a:r>
            <a:r>
              <a:rPr lang="en-US" dirty="0" smtClean="0">
                <a:latin typeface="Times New Roman" pitchFamily="18" charset="0"/>
                <a:cs typeface="Times New Roman" pitchFamily="18" charset="0"/>
              </a:rPr>
              <a:t> = </a:t>
            </a:r>
            <a:r>
              <a:rPr lang="el-GR" dirty="0" smtClean="0">
                <a:latin typeface="Times New Roman" pitchFamily="18" charset="0"/>
                <a:cs typeface="Times New Roman" pitchFamily="18" charset="0"/>
              </a:rPr>
              <a:t>π</a:t>
            </a:r>
            <a:r>
              <a:rPr lang="en-US" dirty="0" err="1" smtClean="0">
                <a:latin typeface="Times New Roman" pitchFamily="18" charset="0"/>
                <a:cs typeface="Times New Roman" pitchFamily="18" charset="0"/>
              </a:rPr>
              <a:t>rl</a:t>
            </a:r>
            <a:r>
              <a:rPr lang="en-US" dirty="0" smtClean="0">
                <a:latin typeface="Times New Roman" pitchFamily="18" charset="0"/>
                <a:cs typeface="Times New Roman" pitchFamily="18" charset="0"/>
              </a:rPr>
              <a:t>.</a:t>
            </a:r>
          </a:p>
          <a:p>
            <a:pPr lvl="1" algn="just">
              <a:buClr>
                <a:srgbClr val="0070C0"/>
              </a:buClr>
              <a:buFont typeface="Wingdings" pitchFamily="2" charset="2"/>
              <a:buChar char="q"/>
            </a:pPr>
            <a:r>
              <a:rPr lang="en-US" dirty="0" smtClean="0">
                <a:latin typeface="Times New Roman" pitchFamily="18" charset="0"/>
                <a:cs typeface="Times New Roman" pitchFamily="18" charset="0"/>
              </a:rPr>
              <a:t>Therefore,</a:t>
            </a:r>
          </a:p>
        </p:txBody>
      </p:sp>
      <p:sp>
        <p:nvSpPr>
          <p:cNvPr id="6" name="Slide Number Placeholder 5"/>
          <p:cNvSpPr>
            <a:spLocks noGrp="1"/>
          </p:cNvSpPr>
          <p:nvPr>
            <p:ph type="sldNum" sz="quarter" idx="12"/>
          </p:nvPr>
        </p:nvSpPr>
        <p:spPr>
          <a:xfrm>
            <a:off x="8610600" y="6324600"/>
            <a:ext cx="381000" cy="365125"/>
          </a:xfrm>
          <a:prstGeom prst="roundRect">
            <a:avLst/>
          </a:prstGeom>
        </p:spPr>
        <p:style>
          <a:lnRef idx="2">
            <a:schemeClr val="accent6"/>
          </a:lnRef>
          <a:fillRef idx="1">
            <a:schemeClr val="lt1"/>
          </a:fillRef>
          <a:effectRef idx="0">
            <a:schemeClr val="accent6"/>
          </a:effectRef>
          <a:fontRef idx="minor">
            <a:schemeClr val="dk1"/>
          </a:fontRef>
        </p:style>
        <p:txBody>
          <a:bodyPr/>
          <a:lstStyle/>
          <a:p>
            <a:fld id="{907D80F2-08EE-4FF1-86FA-192F2442B46F}" type="slidenum">
              <a:rPr lang="en-US" smtClean="0">
                <a:latin typeface="Times New Roman" pitchFamily="18" charset="0"/>
                <a:cs typeface="Times New Roman" pitchFamily="18" charset="0"/>
              </a:rPr>
              <a:pPr/>
              <a:t>31</a:t>
            </a:fld>
            <a:endParaRPr lang="en-US" dirty="0">
              <a:latin typeface="Times New Roman" pitchFamily="18" charset="0"/>
              <a:cs typeface="Times New Roman" pitchFamily="18" charset="0"/>
            </a:endParaRPr>
          </a:p>
        </p:txBody>
      </p:sp>
      <p:pic>
        <p:nvPicPr>
          <p:cNvPr id="13314" name="Picture 2"/>
          <p:cNvPicPr>
            <a:picLocks noChangeAspect="1" noChangeArrowheads="1"/>
          </p:cNvPicPr>
          <p:nvPr/>
        </p:nvPicPr>
        <p:blipFill>
          <a:blip r:embed="rId2"/>
          <a:srcRect/>
          <a:stretch>
            <a:fillRect/>
          </a:stretch>
        </p:blipFill>
        <p:spPr bwMode="auto">
          <a:xfrm>
            <a:off x="2971800" y="4648200"/>
            <a:ext cx="5324475" cy="16383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0"/>
            <a:ext cx="8686800" cy="1143000"/>
          </a:xfrm>
          <a:prstGeom prst="roundRect">
            <a:avLst/>
          </a:prstGeom>
        </p:spPr>
        <p:style>
          <a:lnRef idx="1">
            <a:schemeClr val="accent6"/>
          </a:lnRef>
          <a:fillRef idx="2">
            <a:schemeClr val="accent6"/>
          </a:fillRef>
          <a:effectRef idx="1">
            <a:schemeClr val="accent6"/>
          </a:effectRef>
          <a:fontRef idx="minor">
            <a:schemeClr val="dk1"/>
          </a:fontRef>
        </p:style>
        <p:txBody>
          <a:bodyPr/>
          <a:lstStyle/>
          <a:p>
            <a:r>
              <a:rPr lang="en-US" dirty="0" smtClean="0">
                <a:solidFill>
                  <a:schemeClr val="accent2">
                    <a:lumMod val="50000"/>
                  </a:schemeClr>
                </a:solidFill>
                <a:latin typeface="Times New Roman" pitchFamily="18" charset="0"/>
                <a:cs typeface="Times New Roman" pitchFamily="18" charset="0"/>
              </a:rPr>
              <a:t>The voltage induced cont…</a:t>
            </a:r>
            <a:endParaRPr lang="en-US" dirty="0">
              <a:solidFill>
                <a:schemeClr val="accent2">
                  <a:lumMod val="50000"/>
                </a:schemeClr>
              </a:solidFill>
              <a:latin typeface="Times New Roman" pitchFamily="18" charset="0"/>
              <a:cs typeface="Times New Roman" pitchFamily="18" charset="0"/>
            </a:endParaRPr>
          </a:p>
        </p:txBody>
      </p:sp>
      <p:sp>
        <p:nvSpPr>
          <p:cNvPr id="3" name="Content Placeholder 2"/>
          <p:cNvSpPr>
            <a:spLocks noGrp="1"/>
          </p:cNvSpPr>
          <p:nvPr>
            <p:ph idx="1"/>
          </p:nvPr>
        </p:nvSpPr>
        <p:spPr>
          <a:xfrm>
            <a:off x="228600" y="1066800"/>
            <a:ext cx="8763000" cy="5410200"/>
          </a:xfrm>
          <a:prstGeom prst="roundRect">
            <a:avLst/>
          </a:prstGeom>
        </p:spPr>
        <p:style>
          <a:lnRef idx="2">
            <a:schemeClr val="accent1"/>
          </a:lnRef>
          <a:fillRef idx="1">
            <a:schemeClr val="lt1"/>
          </a:fillRef>
          <a:effectRef idx="0">
            <a:schemeClr val="accent1"/>
          </a:effectRef>
          <a:fontRef idx="minor">
            <a:schemeClr val="dk1"/>
          </a:fontRef>
        </p:style>
        <p:txBody>
          <a:bodyPr>
            <a:normAutofit/>
          </a:bodyPr>
          <a:lstStyle/>
          <a:p>
            <a:pPr algn="just">
              <a:buClr>
                <a:srgbClr val="0070C0"/>
              </a:buClr>
              <a:buFont typeface="Wingdings" pitchFamily="2" charset="2"/>
              <a:buChar char="q"/>
            </a:pPr>
            <a:r>
              <a:rPr lang="en-US" dirty="0" smtClean="0">
                <a:latin typeface="Times New Roman" pitchFamily="18" charset="0"/>
                <a:cs typeface="Times New Roman" pitchFamily="18" charset="0"/>
              </a:rPr>
              <a:t>Since the flux density B is constant everywhere in the air gap under the pole faces, the total flux under each pole is just the area of the pole times its flux density:</a:t>
            </a:r>
          </a:p>
          <a:p>
            <a:pPr algn="just">
              <a:buClr>
                <a:srgbClr val="0070C0"/>
              </a:buClr>
              <a:buFont typeface="Wingdings" pitchFamily="2" charset="2"/>
              <a:buChar char="q"/>
            </a:pPr>
            <a:r>
              <a:rPr lang="en-US" dirty="0" smtClean="0">
                <a:latin typeface="Times New Roman" pitchFamily="18" charset="0"/>
                <a:cs typeface="Times New Roman" pitchFamily="18" charset="0"/>
              </a:rPr>
              <a:t>Therefore, the final form of the voltage equation is</a:t>
            </a:r>
          </a:p>
        </p:txBody>
      </p:sp>
      <p:sp>
        <p:nvSpPr>
          <p:cNvPr id="6" name="Slide Number Placeholder 5"/>
          <p:cNvSpPr>
            <a:spLocks noGrp="1"/>
          </p:cNvSpPr>
          <p:nvPr>
            <p:ph type="sldNum" sz="quarter" idx="12"/>
          </p:nvPr>
        </p:nvSpPr>
        <p:spPr>
          <a:xfrm>
            <a:off x="8610600" y="6324600"/>
            <a:ext cx="381000" cy="365125"/>
          </a:xfrm>
          <a:prstGeom prst="roundRect">
            <a:avLst/>
          </a:prstGeom>
        </p:spPr>
        <p:style>
          <a:lnRef idx="2">
            <a:schemeClr val="accent6"/>
          </a:lnRef>
          <a:fillRef idx="1">
            <a:schemeClr val="lt1"/>
          </a:fillRef>
          <a:effectRef idx="0">
            <a:schemeClr val="accent6"/>
          </a:effectRef>
          <a:fontRef idx="minor">
            <a:schemeClr val="dk1"/>
          </a:fontRef>
        </p:style>
        <p:txBody>
          <a:bodyPr/>
          <a:lstStyle/>
          <a:p>
            <a:fld id="{907D80F2-08EE-4FF1-86FA-192F2442B46F}" type="slidenum">
              <a:rPr lang="en-US" smtClean="0">
                <a:latin typeface="Times New Roman" pitchFamily="18" charset="0"/>
                <a:cs typeface="Times New Roman" pitchFamily="18" charset="0"/>
              </a:rPr>
              <a:pPr/>
              <a:t>32</a:t>
            </a:fld>
            <a:endParaRPr lang="en-US" dirty="0">
              <a:latin typeface="Times New Roman" pitchFamily="18" charset="0"/>
              <a:cs typeface="Times New Roman" pitchFamily="18" charset="0"/>
            </a:endParaRPr>
          </a:p>
        </p:txBody>
      </p:sp>
      <p:pic>
        <p:nvPicPr>
          <p:cNvPr id="14338" name="Picture 2"/>
          <p:cNvPicPr>
            <a:picLocks noChangeAspect="1" noChangeArrowheads="1"/>
          </p:cNvPicPr>
          <p:nvPr/>
        </p:nvPicPr>
        <p:blipFill>
          <a:blip r:embed="rId2"/>
          <a:srcRect/>
          <a:stretch>
            <a:fillRect/>
          </a:stretch>
        </p:blipFill>
        <p:spPr bwMode="auto">
          <a:xfrm>
            <a:off x="5867400" y="2971800"/>
            <a:ext cx="1409700" cy="466725"/>
          </a:xfrm>
          <a:prstGeom prst="rect">
            <a:avLst/>
          </a:prstGeom>
          <a:noFill/>
          <a:ln w="9525">
            <a:noFill/>
            <a:miter lim="800000"/>
            <a:headEnd/>
            <a:tailEnd/>
          </a:ln>
          <a:effectLst/>
        </p:spPr>
      </p:pic>
      <p:pic>
        <p:nvPicPr>
          <p:cNvPr id="14339" name="Picture 3"/>
          <p:cNvPicPr>
            <a:picLocks noChangeAspect="1" noChangeArrowheads="1"/>
          </p:cNvPicPr>
          <p:nvPr/>
        </p:nvPicPr>
        <p:blipFill>
          <a:blip r:embed="rId3"/>
          <a:srcRect/>
          <a:stretch>
            <a:fillRect/>
          </a:stretch>
        </p:blipFill>
        <p:spPr bwMode="auto">
          <a:xfrm>
            <a:off x="2590800" y="4419600"/>
            <a:ext cx="5495925" cy="155257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0"/>
            <a:ext cx="8686800" cy="1143000"/>
          </a:xfrm>
          <a:prstGeom prst="roundRect">
            <a:avLst/>
          </a:prstGeom>
        </p:spPr>
        <p:style>
          <a:lnRef idx="1">
            <a:schemeClr val="accent6"/>
          </a:lnRef>
          <a:fillRef idx="2">
            <a:schemeClr val="accent6"/>
          </a:fillRef>
          <a:effectRef idx="1">
            <a:schemeClr val="accent6"/>
          </a:effectRef>
          <a:fontRef idx="minor">
            <a:schemeClr val="dk1"/>
          </a:fontRef>
        </p:style>
        <p:txBody>
          <a:bodyPr/>
          <a:lstStyle/>
          <a:p>
            <a:r>
              <a:rPr lang="en-US" dirty="0" smtClean="0">
                <a:solidFill>
                  <a:schemeClr val="accent2">
                    <a:lumMod val="50000"/>
                  </a:schemeClr>
                </a:solidFill>
                <a:latin typeface="Times New Roman" pitchFamily="18" charset="0"/>
                <a:cs typeface="Times New Roman" pitchFamily="18" charset="0"/>
              </a:rPr>
              <a:t>The voltage induced cont…</a:t>
            </a:r>
            <a:endParaRPr lang="en-US" dirty="0">
              <a:solidFill>
                <a:schemeClr val="accent2">
                  <a:lumMod val="50000"/>
                </a:schemeClr>
              </a:solidFill>
              <a:latin typeface="Times New Roman" pitchFamily="18" charset="0"/>
              <a:cs typeface="Times New Roman" pitchFamily="18" charset="0"/>
            </a:endParaRPr>
          </a:p>
        </p:txBody>
      </p:sp>
      <p:sp>
        <p:nvSpPr>
          <p:cNvPr id="3" name="Content Placeholder 2"/>
          <p:cNvSpPr>
            <a:spLocks noGrp="1"/>
          </p:cNvSpPr>
          <p:nvPr>
            <p:ph idx="1"/>
          </p:nvPr>
        </p:nvSpPr>
        <p:spPr>
          <a:xfrm>
            <a:off x="228600" y="1066800"/>
            <a:ext cx="8763000" cy="5410200"/>
          </a:xfrm>
          <a:prstGeom prst="roundRect">
            <a:avLst/>
          </a:prstGeom>
        </p:spPr>
        <p:style>
          <a:lnRef idx="2">
            <a:schemeClr val="accent1"/>
          </a:lnRef>
          <a:fillRef idx="1">
            <a:schemeClr val="lt1"/>
          </a:fillRef>
          <a:effectRef idx="0">
            <a:schemeClr val="accent1"/>
          </a:effectRef>
          <a:fontRef idx="minor">
            <a:schemeClr val="dk1"/>
          </a:fontRef>
        </p:style>
        <p:txBody>
          <a:bodyPr>
            <a:normAutofit lnSpcReduction="10000"/>
          </a:bodyPr>
          <a:lstStyle/>
          <a:p>
            <a:pPr algn="just">
              <a:buClr>
                <a:srgbClr val="0070C0"/>
              </a:buClr>
              <a:buFont typeface="Wingdings" pitchFamily="2" charset="2"/>
              <a:buChar char="q"/>
            </a:pPr>
            <a:r>
              <a:rPr lang="en-US" dirty="0" smtClean="0">
                <a:latin typeface="Times New Roman" pitchFamily="18" charset="0"/>
                <a:cs typeface="Times New Roman" pitchFamily="18" charset="0"/>
              </a:rPr>
              <a:t>Thus, the voltage generated in the machine is equal to the product of the flux inside the machine and the speed of rotation of the machine, multiplied by a constant representing the mechanical construction of the machine.</a:t>
            </a:r>
          </a:p>
          <a:p>
            <a:pPr algn="just">
              <a:buClr>
                <a:srgbClr val="0070C0"/>
              </a:buClr>
              <a:buFont typeface="Wingdings" pitchFamily="2" charset="2"/>
              <a:buChar char="q"/>
            </a:pPr>
            <a:r>
              <a:rPr lang="en-US" dirty="0" smtClean="0">
                <a:latin typeface="Times New Roman" pitchFamily="18" charset="0"/>
                <a:cs typeface="Times New Roman" pitchFamily="18" charset="0"/>
              </a:rPr>
              <a:t>In general, the voltage in any real machine will depend on the same three factors:</a:t>
            </a:r>
          </a:p>
          <a:p>
            <a:pPr marL="1314450" lvl="2" indent="-514350" algn="just">
              <a:buClr>
                <a:srgbClr val="0070C0"/>
              </a:buClr>
              <a:buFont typeface="+mj-lt"/>
              <a:buAutoNum type="arabicPeriod"/>
            </a:pPr>
            <a:r>
              <a:rPr lang="en-US" dirty="0" smtClean="0">
                <a:latin typeface="Times New Roman" pitchFamily="18" charset="0"/>
                <a:cs typeface="Times New Roman" pitchFamily="18" charset="0"/>
              </a:rPr>
              <a:t> The flux in the machine</a:t>
            </a:r>
          </a:p>
          <a:p>
            <a:pPr marL="1314450" lvl="2" indent="-514350" algn="just">
              <a:buClr>
                <a:srgbClr val="0070C0"/>
              </a:buClr>
              <a:buFont typeface="+mj-lt"/>
              <a:buAutoNum type="arabicPeriod"/>
            </a:pPr>
            <a:r>
              <a:rPr lang="en-US" dirty="0" smtClean="0">
                <a:latin typeface="Times New Roman" pitchFamily="18" charset="0"/>
                <a:cs typeface="Times New Roman" pitchFamily="18" charset="0"/>
              </a:rPr>
              <a:t> The speed of rotation</a:t>
            </a:r>
          </a:p>
          <a:p>
            <a:pPr marL="1314450" lvl="2" indent="-514350" algn="just">
              <a:buClr>
                <a:srgbClr val="0070C0"/>
              </a:buClr>
              <a:buFont typeface="+mj-lt"/>
              <a:buAutoNum type="arabicPeriod"/>
            </a:pPr>
            <a:r>
              <a:rPr lang="en-US" dirty="0" smtClean="0">
                <a:latin typeface="Times New Roman" pitchFamily="18" charset="0"/>
                <a:cs typeface="Times New Roman" pitchFamily="18" charset="0"/>
              </a:rPr>
              <a:t>A constant representing the construction of the machine</a:t>
            </a:r>
          </a:p>
        </p:txBody>
      </p:sp>
      <p:sp>
        <p:nvSpPr>
          <p:cNvPr id="6" name="Slide Number Placeholder 5"/>
          <p:cNvSpPr>
            <a:spLocks noGrp="1"/>
          </p:cNvSpPr>
          <p:nvPr>
            <p:ph type="sldNum" sz="quarter" idx="12"/>
          </p:nvPr>
        </p:nvSpPr>
        <p:spPr>
          <a:xfrm>
            <a:off x="8610600" y="6324600"/>
            <a:ext cx="381000" cy="365125"/>
          </a:xfrm>
          <a:prstGeom prst="roundRect">
            <a:avLst/>
          </a:prstGeom>
        </p:spPr>
        <p:style>
          <a:lnRef idx="2">
            <a:schemeClr val="accent6"/>
          </a:lnRef>
          <a:fillRef idx="1">
            <a:schemeClr val="lt1"/>
          </a:fillRef>
          <a:effectRef idx="0">
            <a:schemeClr val="accent6"/>
          </a:effectRef>
          <a:fontRef idx="minor">
            <a:schemeClr val="dk1"/>
          </a:fontRef>
        </p:style>
        <p:txBody>
          <a:bodyPr/>
          <a:lstStyle/>
          <a:p>
            <a:fld id="{907D80F2-08EE-4FF1-86FA-192F2442B46F}" type="slidenum">
              <a:rPr lang="en-US" smtClean="0">
                <a:latin typeface="Times New Roman" pitchFamily="18" charset="0"/>
                <a:cs typeface="Times New Roman" pitchFamily="18" charset="0"/>
              </a:rPr>
              <a:pPr/>
              <a:t>33</a:t>
            </a:fld>
            <a:endParaRPr lang="en-US"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0"/>
            <a:ext cx="8686800" cy="1143000"/>
          </a:xfrm>
          <a:prstGeom prst="roundRect">
            <a:avLst/>
          </a:prstGeom>
        </p:spPr>
        <p:style>
          <a:lnRef idx="1">
            <a:schemeClr val="accent6"/>
          </a:lnRef>
          <a:fillRef idx="2">
            <a:schemeClr val="accent6"/>
          </a:fillRef>
          <a:effectRef idx="1">
            <a:schemeClr val="accent6"/>
          </a:effectRef>
          <a:fontRef idx="minor">
            <a:schemeClr val="dk1"/>
          </a:fontRef>
        </p:style>
        <p:txBody>
          <a:bodyPr/>
          <a:lstStyle/>
          <a:p>
            <a:r>
              <a:rPr lang="en-US" dirty="0" smtClean="0">
                <a:solidFill>
                  <a:schemeClr val="accent2">
                    <a:lumMod val="50000"/>
                  </a:schemeClr>
                </a:solidFill>
                <a:latin typeface="Times New Roman" pitchFamily="18" charset="0"/>
                <a:cs typeface="Times New Roman" pitchFamily="18" charset="0"/>
              </a:rPr>
              <a:t>DC voltage of single loop…</a:t>
            </a:r>
            <a:endParaRPr lang="en-US" dirty="0">
              <a:solidFill>
                <a:schemeClr val="accent2">
                  <a:lumMod val="50000"/>
                </a:schemeClr>
              </a:solidFill>
              <a:latin typeface="Times New Roman" pitchFamily="18" charset="0"/>
              <a:cs typeface="Times New Roman" pitchFamily="18" charset="0"/>
            </a:endParaRPr>
          </a:p>
        </p:txBody>
      </p:sp>
      <p:sp>
        <p:nvSpPr>
          <p:cNvPr id="3" name="Content Placeholder 2"/>
          <p:cNvSpPr>
            <a:spLocks noGrp="1"/>
          </p:cNvSpPr>
          <p:nvPr>
            <p:ph idx="1"/>
          </p:nvPr>
        </p:nvSpPr>
        <p:spPr>
          <a:xfrm>
            <a:off x="228600" y="1066800"/>
            <a:ext cx="8763000" cy="5410200"/>
          </a:xfrm>
          <a:prstGeom prst="roundRect">
            <a:avLst/>
          </a:prstGeom>
        </p:spPr>
        <p:style>
          <a:lnRef idx="2">
            <a:schemeClr val="accent1"/>
          </a:lnRef>
          <a:fillRef idx="1">
            <a:schemeClr val="lt1"/>
          </a:fillRef>
          <a:effectRef idx="0">
            <a:schemeClr val="accent1"/>
          </a:effectRef>
          <a:fontRef idx="minor">
            <a:schemeClr val="dk1"/>
          </a:fontRef>
        </p:style>
        <p:txBody>
          <a:bodyPr>
            <a:normAutofit/>
          </a:bodyPr>
          <a:lstStyle/>
          <a:p>
            <a:pPr algn="just">
              <a:buClr>
                <a:srgbClr val="0070C0"/>
              </a:buClr>
              <a:buFont typeface="Wingdings" pitchFamily="2" charset="2"/>
              <a:buChar char="q"/>
            </a:pPr>
            <a:r>
              <a:rPr lang="en-US" dirty="0" smtClean="0">
                <a:latin typeface="Times New Roman" pitchFamily="18" charset="0"/>
                <a:cs typeface="Times New Roman" pitchFamily="18" charset="0"/>
              </a:rPr>
              <a:t>The induced voltage is converted in to DC in the external circuit by the </a:t>
            </a:r>
            <a:r>
              <a:rPr lang="en-US" dirty="0" err="1" smtClean="0">
                <a:latin typeface="Times New Roman" pitchFamily="18" charset="0"/>
                <a:cs typeface="Times New Roman" pitchFamily="18" charset="0"/>
              </a:rPr>
              <a:t>commutator</a:t>
            </a:r>
            <a:r>
              <a:rPr lang="en-US" dirty="0" smtClean="0">
                <a:latin typeface="Times New Roman" pitchFamily="18" charset="0"/>
                <a:cs typeface="Times New Roman" pitchFamily="18" charset="0"/>
              </a:rPr>
              <a:t> (split ring)  and brushes</a:t>
            </a:r>
          </a:p>
        </p:txBody>
      </p:sp>
      <p:sp>
        <p:nvSpPr>
          <p:cNvPr id="6" name="Slide Number Placeholder 5"/>
          <p:cNvSpPr>
            <a:spLocks noGrp="1"/>
          </p:cNvSpPr>
          <p:nvPr>
            <p:ph type="sldNum" sz="quarter" idx="12"/>
          </p:nvPr>
        </p:nvSpPr>
        <p:spPr>
          <a:xfrm>
            <a:off x="8610600" y="6324600"/>
            <a:ext cx="381000" cy="365125"/>
          </a:xfrm>
          <a:prstGeom prst="roundRect">
            <a:avLst/>
          </a:prstGeom>
        </p:spPr>
        <p:style>
          <a:lnRef idx="2">
            <a:schemeClr val="accent6"/>
          </a:lnRef>
          <a:fillRef idx="1">
            <a:schemeClr val="lt1"/>
          </a:fillRef>
          <a:effectRef idx="0">
            <a:schemeClr val="accent6"/>
          </a:effectRef>
          <a:fontRef idx="minor">
            <a:schemeClr val="dk1"/>
          </a:fontRef>
        </p:style>
        <p:txBody>
          <a:bodyPr/>
          <a:lstStyle/>
          <a:p>
            <a:fld id="{907D80F2-08EE-4FF1-86FA-192F2442B46F}" type="slidenum">
              <a:rPr lang="en-US" smtClean="0">
                <a:latin typeface="Times New Roman" pitchFamily="18" charset="0"/>
                <a:cs typeface="Times New Roman" pitchFamily="18" charset="0"/>
              </a:rPr>
              <a:pPr/>
              <a:t>34</a:t>
            </a:fld>
            <a:endParaRPr lang="en-US" dirty="0">
              <a:latin typeface="Times New Roman" pitchFamily="18" charset="0"/>
              <a:cs typeface="Times New Roman" pitchFamily="18" charset="0"/>
            </a:endParaRPr>
          </a:p>
        </p:txBody>
      </p:sp>
      <p:grpSp>
        <p:nvGrpSpPr>
          <p:cNvPr id="8" name="Group 7"/>
          <p:cNvGrpSpPr/>
          <p:nvPr/>
        </p:nvGrpSpPr>
        <p:grpSpPr>
          <a:xfrm>
            <a:off x="609600" y="2819400"/>
            <a:ext cx="7086600" cy="3639599"/>
            <a:chOff x="609600" y="2819400"/>
            <a:chExt cx="7086600" cy="3639599"/>
          </a:xfrm>
        </p:grpSpPr>
        <p:pic>
          <p:nvPicPr>
            <p:cNvPr id="78850" name="Picture 2"/>
            <p:cNvPicPr>
              <a:picLocks noChangeAspect="1" noChangeArrowheads="1"/>
            </p:cNvPicPr>
            <p:nvPr/>
          </p:nvPicPr>
          <p:blipFill>
            <a:blip r:embed="rId2"/>
            <a:srcRect/>
            <a:stretch>
              <a:fillRect/>
            </a:stretch>
          </p:blipFill>
          <p:spPr bwMode="auto">
            <a:xfrm>
              <a:off x="609600" y="2819400"/>
              <a:ext cx="6019800" cy="3639599"/>
            </a:xfrm>
            <a:prstGeom prst="rect">
              <a:avLst/>
            </a:prstGeom>
            <a:noFill/>
            <a:ln w="9525">
              <a:noFill/>
              <a:miter lim="800000"/>
              <a:headEnd/>
              <a:tailEnd/>
            </a:ln>
            <a:effectLst/>
          </p:spPr>
        </p:pic>
        <p:sp>
          <p:nvSpPr>
            <p:cNvPr id="7" name="Rectangle 6"/>
            <p:cNvSpPr/>
            <p:nvPr/>
          </p:nvSpPr>
          <p:spPr>
            <a:xfrm>
              <a:off x="6248400" y="6019800"/>
              <a:ext cx="1447800" cy="304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Fig 1.9</a:t>
              </a:r>
              <a:endParaRPr lang="en-US" dirty="0">
                <a:solidFill>
                  <a:schemeClr val="tx1"/>
                </a:solidFill>
              </a:endParaRPr>
            </a:p>
          </p:txBody>
        </p:sp>
      </p:gr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0"/>
            <a:ext cx="8686800" cy="1143000"/>
          </a:xfrm>
          <a:prstGeom prst="roundRect">
            <a:avLst/>
          </a:prstGeom>
        </p:spPr>
        <p:style>
          <a:lnRef idx="1">
            <a:schemeClr val="accent6"/>
          </a:lnRef>
          <a:fillRef idx="2">
            <a:schemeClr val="accent6"/>
          </a:fillRef>
          <a:effectRef idx="1">
            <a:schemeClr val="accent6"/>
          </a:effectRef>
          <a:fontRef idx="minor">
            <a:schemeClr val="dk1"/>
          </a:fontRef>
        </p:style>
        <p:txBody>
          <a:bodyPr/>
          <a:lstStyle/>
          <a:p>
            <a:r>
              <a:rPr lang="en-US" dirty="0" smtClean="0">
                <a:solidFill>
                  <a:schemeClr val="accent2">
                    <a:lumMod val="50000"/>
                  </a:schemeClr>
                </a:solidFill>
                <a:latin typeface="Times New Roman" pitchFamily="18" charset="0"/>
                <a:cs typeface="Times New Roman" pitchFamily="18" charset="0"/>
              </a:rPr>
              <a:t>DC voltage of single loop…</a:t>
            </a:r>
            <a:endParaRPr lang="en-US" dirty="0">
              <a:solidFill>
                <a:schemeClr val="accent2">
                  <a:lumMod val="50000"/>
                </a:schemeClr>
              </a:solidFill>
              <a:latin typeface="Times New Roman" pitchFamily="18" charset="0"/>
              <a:cs typeface="Times New Roman" pitchFamily="18" charset="0"/>
            </a:endParaRPr>
          </a:p>
        </p:txBody>
      </p:sp>
      <p:sp>
        <p:nvSpPr>
          <p:cNvPr id="3" name="Content Placeholder 2"/>
          <p:cNvSpPr>
            <a:spLocks noGrp="1"/>
          </p:cNvSpPr>
          <p:nvPr>
            <p:ph idx="1"/>
          </p:nvPr>
        </p:nvSpPr>
        <p:spPr>
          <a:xfrm>
            <a:off x="228600" y="1066800"/>
            <a:ext cx="8763000" cy="5410200"/>
          </a:xfrm>
          <a:prstGeom prst="roundRect">
            <a:avLst/>
          </a:prstGeom>
        </p:spPr>
        <p:style>
          <a:lnRef idx="2">
            <a:schemeClr val="accent1"/>
          </a:lnRef>
          <a:fillRef idx="1">
            <a:schemeClr val="lt1"/>
          </a:fillRef>
          <a:effectRef idx="0">
            <a:schemeClr val="accent1"/>
          </a:effectRef>
          <a:fontRef idx="minor">
            <a:schemeClr val="dk1"/>
          </a:fontRef>
        </p:style>
        <p:txBody>
          <a:bodyPr>
            <a:normAutofit/>
          </a:bodyPr>
          <a:lstStyle/>
          <a:p>
            <a:pPr algn="just">
              <a:buClr>
                <a:srgbClr val="0070C0"/>
              </a:buClr>
              <a:buNone/>
            </a:pPr>
            <a:r>
              <a:rPr lang="en-US" dirty="0" smtClean="0">
                <a:latin typeface="Times New Roman" pitchFamily="18" charset="0"/>
                <a:cs typeface="Times New Roman" pitchFamily="18" charset="0"/>
              </a:rPr>
              <a:t> </a:t>
            </a:r>
          </a:p>
        </p:txBody>
      </p:sp>
      <p:sp>
        <p:nvSpPr>
          <p:cNvPr id="6" name="Slide Number Placeholder 5"/>
          <p:cNvSpPr>
            <a:spLocks noGrp="1"/>
          </p:cNvSpPr>
          <p:nvPr>
            <p:ph type="sldNum" sz="quarter" idx="12"/>
          </p:nvPr>
        </p:nvSpPr>
        <p:spPr>
          <a:xfrm>
            <a:off x="8610600" y="6324600"/>
            <a:ext cx="381000" cy="365125"/>
          </a:xfrm>
          <a:prstGeom prst="roundRect">
            <a:avLst/>
          </a:prstGeom>
        </p:spPr>
        <p:style>
          <a:lnRef idx="2">
            <a:schemeClr val="accent6"/>
          </a:lnRef>
          <a:fillRef idx="1">
            <a:schemeClr val="lt1"/>
          </a:fillRef>
          <a:effectRef idx="0">
            <a:schemeClr val="accent6"/>
          </a:effectRef>
          <a:fontRef idx="minor">
            <a:schemeClr val="dk1"/>
          </a:fontRef>
        </p:style>
        <p:txBody>
          <a:bodyPr/>
          <a:lstStyle/>
          <a:p>
            <a:fld id="{907D80F2-08EE-4FF1-86FA-192F2442B46F}" type="slidenum">
              <a:rPr lang="en-US" smtClean="0">
                <a:latin typeface="Times New Roman" pitchFamily="18" charset="0"/>
                <a:cs typeface="Times New Roman" pitchFamily="18" charset="0"/>
              </a:rPr>
              <a:pPr/>
              <a:t>35</a:t>
            </a:fld>
            <a:endParaRPr lang="en-US" dirty="0">
              <a:latin typeface="Times New Roman" pitchFamily="18" charset="0"/>
              <a:cs typeface="Times New Roman" pitchFamily="18" charset="0"/>
            </a:endParaRPr>
          </a:p>
        </p:txBody>
      </p:sp>
      <p:grpSp>
        <p:nvGrpSpPr>
          <p:cNvPr id="8" name="Group 7"/>
          <p:cNvGrpSpPr/>
          <p:nvPr/>
        </p:nvGrpSpPr>
        <p:grpSpPr>
          <a:xfrm>
            <a:off x="619125" y="1638300"/>
            <a:ext cx="7905750" cy="3581400"/>
            <a:chOff x="619125" y="1638300"/>
            <a:chExt cx="7905750" cy="3581400"/>
          </a:xfrm>
        </p:grpSpPr>
        <p:pic>
          <p:nvPicPr>
            <p:cNvPr id="79874" name="Picture 2"/>
            <p:cNvPicPr>
              <a:picLocks noChangeAspect="1" noChangeArrowheads="1"/>
            </p:cNvPicPr>
            <p:nvPr/>
          </p:nvPicPr>
          <p:blipFill>
            <a:blip r:embed="rId2"/>
            <a:srcRect/>
            <a:stretch>
              <a:fillRect/>
            </a:stretch>
          </p:blipFill>
          <p:spPr bwMode="auto">
            <a:xfrm>
              <a:off x="619125" y="1638300"/>
              <a:ext cx="7905750" cy="3581400"/>
            </a:xfrm>
            <a:prstGeom prst="rect">
              <a:avLst/>
            </a:prstGeom>
            <a:noFill/>
            <a:ln w="9525">
              <a:noFill/>
              <a:miter lim="800000"/>
              <a:headEnd/>
              <a:tailEnd/>
            </a:ln>
            <a:effectLst/>
          </p:spPr>
        </p:pic>
        <p:sp>
          <p:nvSpPr>
            <p:cNvPr id="7" name="Rectangle 6"/>
            <p:cNvSpPr/>
            <p:nvPr/>
          </p:nvSpPr>
          <p:spPr>
            <a:xfrm>
              <a:off x="3048000" y="4724400"/>
              <a:ext cx="1219200" cy="304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Fig 1.10</a:t>
              </a:r>
              <a:endParaRPr lang="en-US" dirty="0">
                <a:solidFill>
                  <a:schemeClr val="tx1"/>
                </a:solidFill>
              </a:endParaRPr>
            </a:p>
          </p:txBody>
        </p:sp>
      </p:gr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76200"/>
            <a:ext cx="8686800" cy="1143000"/>
          </a:xfrm>
          <a:prstGeom prst="roundRect">
            <a:avLst/>
          </a:prstGeom>
        </p:spPr>
        <p:style>
          <a:lnRef idx="1">
            <a:schemeClr val="accent6"/>
          </a:lnRef>
          <a:fillRef idx="2">
            <a:schemeClr val="accent6"/>
          </a:fillRef>
          <a:effectRef idx="1">
            <a:schemeClr val="accent6"/>
          </a:effectRef>
          <a:fontRef idx="minor">
            <a:schemeClr val="dk1"/>
          </a:fontRef>
        </p:style>
        <p:txBody>
          <a:bodyPr>
            <a:normAutofit fontScale="90000"/>
          </a:bodyPr>
          <a:lstStyle/>
          <a:p>
            <a:r>
              <a:rPr lang="en-US" dirty="0" smtClean="0">
                <a:solidFill>
                  <a:schemeClr val="accent2">
                    <a:lumMod val="50000"/>
                  </a:schemeClr>
                </a:solidFill>
                <a:latin typeface="Times New Roman" pitchFamily="18" charset="0"/>
                <a:cs typeface="Times New Roman" pitchFamily="18" charset="0"/>
              </a:rPr>
              <a:t>The Induced Torque in the Rotating Loop</a:t>
            </a:r>
            <a:endParaRPr lang="en-US" dirty="0">
              <a:solidFill>
                <a:schemeClr val="accent2">
                  <a:lumMod val="50000"/>
                </a:schemeClr>
              </a:solidFill>
              <a:latin typeface="Times New Roman" pitchFamily="18" charset="0"/>
              <a:cs typeface="Times New Roman" pitchFamily="18" charset="0"/>
            </a:endParaRPr>
          </a:p>
        </p:txBody>
      </p:sp>
      <p:sp>
        <p:nvSpPr>
          <p:cNvPr id="3" name="Content Placeholder 2"/>
          <p:cNvSpPr>
            <a:spLocks noGrp="1"/>
          </p:cNvSpPr>
          <p:nvPr>
            <p:ph idx="1"/>
          </p:nvPr>
        </p:nvSpPr>
        <p:spPr>
          <a:xfrm>
            <a:off x="228600" y="1066800"/>
            <a:ext cx="8763000" cy="5410200"/>
          </a:xfrm>
          <a:prstGeom prst="roundRect">
            <a:avLst/>
          </a:prstGeom>
        </p:spPr>
        <p:style>
          <a:lnRef idx="2">
            <a:schemeClr val="accent1"/>
          </a:lnRef>
          <a:fillRef idx="1">
            <a:schemeClr val="lt1"/>
          </a:fillRef>
          <a:effectRef idx="0">
            <a:schemeClr val="accent1"/>
          </a:effectRef>
          <a:fontRef idx="minor">
            <a:schemeClr val="dk1"/>
          </a:fontRef>
        </p:style>
        <p:txBody>
          <a:bodyPr>
            <a:normAutofit/>
          </a:bodyPr>
          <a:lstStyle/>
          <a:p>
            <a:pPr algn="just">
              <a:buClr>
                <a:srgbClr val="0070C0"/>
              </a:buClr>
              <a:buNone/>
            </a:pPr>
            <a:r>
              <a:rPr lang="en-US" dirty="0" smtClean="0">
                <a:latin typeface="Times New Roman" pitchFamily="18" charset="0"/>
                <a:cs typeface="Times New Roman" pitchFamily="18" charset="0"/>
              </a:rPr>
              <a:t> </a:t>
            </a:r>
          </a:p>
        </p:txBody>
      </p:sp>
      <p:sp>
        <p:nvSpPr>
          <p:cNvPr id="6" name="Slide Number Placeholder 5"/>
          <p:cNvSpPr>
            <a:spLocks noGrp="1"/>
          </p:cNvSpPr>
          <p:nvPr>
            <p:ph type="sldNum" sz="quarter" idx="12"/>
          </p:nvPr>
        </p:nvSpPr>
        <p:spPr>
          <a:xfrm>
            <a:off x="8610600" y="6324600"/>
            <a:ext cx="381000" cy="365125"/>
          </a:xfrm>
          <a:prstGeom prst="roundRect">
            <a:avLst/>
          </a:prstGeom>
        </p:spPr>
        <p:style>
          <a:lnRef idx="2">
            <a:schemeClr val="accent6"/>
          </a:lnRef>
          <a:fillRef idx="1">
            <a:schemeClr val="lt1"/>
          </a:fillRef>
          <a:effectRef idx="0">
            <a:schemeClr val="accent6"/>
          </a:effectRef>
          <a:fontRef idx="minor">
            <a:schemeClr val="dk1"/>
          </a:fontRef>
        </p:style>
        <p:txBody>
          <a:bodyPr/>
          <a:lstStyle/>
          <a:p>
            <a:fld id="{907D80F2-08EE-4FF1-86FA-192F2442B46F}" type="slidenum">
              <a:rPr lang="en-US" smtClean="0">
                <a:latin typeface="Times New Roman" pitchFamily="18" charset="0"/>
                <a:cs typeface="Times New Roman" pitchFamily="18" charset="0"/>
              </a:rPr>
              <a:pPr/>
              <a:t>36</a:t>
            </a:fld>
            <a:endParaRPr lang="en-US" dirty="0">
              <a:latin typeface="Times New Roman" pitchFamily="18" charset="0"/>
              <a:cs typeface="Times New Roman" pitchFamily="18" charset="0"/>
            </a:endParaRPr>
          </a:p>
        </p:txBody>
      </p:sp>
      <p:grpSp>
        <p:nvGrpSpPr>
          <p:cNvPr id="8" name="Group 7"/>
          <p:cNvGrpSpPr/>
          <p:nvPr/>
        </p:nvGrpSpPr>
        <p:grpSpPr>
          <a:xfrm>
            <a:off x="1295400" y="1295400"/>
            <a:ext cx="6617986" cy="3814763"/>
            <a:chOff x="1295400" y="1295400"/>
            <a:chExt cx="6617986" cy="3814763"/>
          </a:xfrm>
        </p:grpSpPr>
        <p:pic>
          <p:nvPicPr>
            <p:cNvPr id="33793" name="Picture 1"/>
            <p:cNvPicPr>
              <a:picLocks noChangeAspect="1" noChangeArrowheads="1"/>
            </p:cNvPicPr>
            <p:nvPr/>
          </p:nvPicPr>
          <p:blipFill>
            <a:blip r:embed="rId2"/>
            <a:srcRect/>
            <a:stretch>
              <a:fillRect/>
            </a:stretch>
          </p:blipFill>
          <p:spPr bwMode="auto">
            <a:xfrm>
              <a:off x="1295400" y="1295400"/>
              <a:ext cx="6617986" cy="3814763"/>
            </a:xfrm>
            <a:prstGeom prst="rect">
              <a:avLst/>
            </a:prstGeom>
            <a:noFill/>
            <a:ln w="9525">
              <a:noFill/>
              <a:miter lim="800000"/>
              <a:headEnd/>
              <a:tailEnd/>
            </a:ln>
            <a:effectLst/>
          </p:spPr>
        </p:pic>
        <p:sp>
          <p:nvSpPr>
            <p:cNvPr id="7" name="Rectangle 6"/>
            <p:cNvSpPr/>
            <p:nvPr/>
          </p:nvSpPr>
          <p:spPr>
            <a:xfrm>
              <a:off x="1447800" y="4343400"/>
              <a:ext cx="1524000" cy="304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Fig 1.11</a:t>
              </a:r>
              <a:endParaRPr lang="en-US" dirty="0">
                <a:solidFill>
                  <a:schemeClr val="tx1"/>
                </a:solidFill>
              </a:endParaRPr>
            </a:p>
          </p:txBody>
        </p:sp>
      </p:gr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76200"/>
            <a:ext cx="8686800" cy="1143000"/>
          </a:xfrm>
          <a:prstGeom prst="roundRect">
            <a:avLst/>
          </a:prstGeom>
        </p:spPr>
        <p:style>
          <a:lnRef idx="1">
            <a:schemeClr val="accent6"/>
          </a:lnRef>
          <a:fillRef idx="2">
            <a:schemeClr val="accent6"/>
          </a:fillRef>
          <a:effectRef idx="1">
            <a:schemeClr val="accent6"/>
          </a:effectRef>
          <a:fontRef idx="minor">
            <a:schemeClr val="dk1"/>
          </a:fontRef>
        </p:style>
        <p:txBody>
          <a:bodyPr>
            <a:normAutofit fontScale="90000"/>
          </a:bodyPr>
          <a:lstStyle/>
          <a:p>
            <a:r>
              <a:rPr lang="en-US" dirty="0" smtClean="0">
                <a:solidFill>
                  <a:schemeClr val="accent2">
                    <a:lumMod val="50000"/>
                  </a:schemeClr>
                </a:solidFill>
                <a:latin typeface="Times New Roman" pitchFamily="18" charset="0"/>
                <a:cs typeface="Times New Roman" pitchFamily="18" charset="0"/>
              </a:rPr>
              <a:t>The Induced Torque in the Rotating Loop</a:t>
            </a:r>
            <a:endParaRPr lang="en-US" dirty="0">
              <a:solidFill>
                <a:schemeClr val="accent2">
                  <a:lumMod val="50000"/>
                </a:schemeClr>
              </a:solidFill>
              <a:latin typeface="Times New Roman" pitchFamily="18" charset="0"/>
              <a:cs typeface="Times New Roman" pitchFamily="18" charset="0"/>
            </a:endParaRPr>
          </a:p>
        </p:txBody>
      </p:sp>
      <p:sp>
        <p:nvSpPr>
          <p:cNvPr id="3" name="Content Placeholder 2"/>
          <p:cNvSpPr>
            <a:spLocks noGrp="1"/>
          </p:cNvSpPr>
          <p:nvPr>
            <p:ph idx="1"/>
          </p:nvPr>
        </p:nvSpPr>
        <p:spPr>
          <a:xfrm>
            <a:off x="228600" y="1066800"/>
            <a:ext cx="8763000" cy="5410200"/>
          </a:xfrm>
          <a:prstGeom prst="roundRect">
            <a:avLst/>
          </a:prstGeom>
        </p:spPr>
        <p:style>
          <a:lnRef idx="2">
            <a:schemeClr val="accent1"/>
          </a:lnRef>
          <a:fillRef idx="1">
            <a:schemeClr val="lt1"/>
          </a:fillRef>
          <a:effectRef idx="0">
            <a:schemeClr val="accent1"/>
          </a:effectRef>
          <a:fontRef idx="minor">
            <a:schemeClr val="dk1"/>
          </a:fontRef>
        </p:style>
        <p:txBody>
          <a:bodyPr>
            <a:normAutofit fontScale="92500" lnSpcReduction="20000"/>
          </a:bodyPr>
          <a:lstStyle/>
          <a:p>
            <a:pPr algn="just">
              <a:buClr>
                <a:srgbClr val="0070C0"/>
              </a:buClr>
              <a:buFont typeface="Wingdings" pitchFamily="2" charset="2"/>
              <a:buChar char="q"/>
            </a:pPr>
            <a:r>
              <a:rPr lang="en-US" dirty="0" smtClean="0">
                <a:latin typeface="Times New Roman" pitchFamily="18" charset="0"/>
                <a:cs typeface="Times New Roman" pitchFamily="18" charset="0"/>
              </a:rPr>
              <a:t>Suppose a battery is now connected to the machine</a:t>
            </a:r>
          </a:p>
          <a:p>
            <a:pPr algn="just">
              <a:buClr>
                <a:srgbClr val="0070C0"/>
              </a:buClr>
              <a:buFont typeface="Wingdings" pitchFamily="2" charset="2"/>
              <a:buChar char="q"/>
            </a:pPr>
            <a:r>
              <a:rPr lang="en-US" dirty="0" smtClean="0">
                <a:latin typeface="Times New Roman" pitchFamily="18" charset="0"/>
                <a:cs typeface="Times New Roman" pitchFamily="18" charset="0"/>
              </a:rPr>
              <a:t>The approach to take in determining the torque on the loop is to look at one segment of the loop at a time and then sum the effects of all the individual segments.</a:t>
            </a:r>
          </a:p>
          <a:p>
            <a:pPr algn="just">
              <a:buClr>
                <a:srgbClr val="0070C0"/>
              </a:buClr>
              <a:buFont typeface="Wingdings" pitchFamily="2" charset="2"/>
              <a:buChar char="q"/>
            </a:pPr>
            <a:r>
              <a:rPr lang="en-US" dirty="0" smtClean="0">
                <a:latin typeface="Times New Roman" pitchFamily="18" charset="0"/>
                <a:cs typeface="Times New Roman" pitchFamily="18" charset="0"/>
              </a:rPr>
              <a:t>The force on a segment of the loop is given by Equation</a:t>
            </a:r>
          </a:p>
          <a:p>
            <a:pPr algn="just">
              <a:buClr>
                <a:srgbClr val="0070C0"/>
              </a:buClr>
              <a:buFont typeface="Wingdings" pitchFamily="2" charset="2"/>
              <a:buChar char="q"/>
            </a:pPr>
            <a:r>
              <a:rPr lang="en-US" dirty="0" smtClean="0">
                <a:latin typeface="Times New Roman" pitchFamily="18" charset="0"/>
                <a:cs typeface="Times New Roman" pitchFamily="18" charset="0"/>
              </a:rPr>
              <a:t>The torque on the segment is given by</a:t>
            </a:r>
          </a:p>
          <a:p>
            <a:pPr lvl="1" algn="just">
              <a:buClr>
                <a:srgbClr val="0070C0"/>
              </a:buClr>
              <a:buFont typeface="Wingdings" pitchFamily="2" charset="2"/>
              <a:buChar char="q"/>
            </a:pPr>
            <a:r>
              <a:rPr lang="en-US" dirty="0" smtClean="0">
                <a:latin typeface="Times New Roman" pitchFamily="18" charset="0"/>
                <a:cs typeface="Times New Roman" pitchFamily="18" charset="0"/>
              </a:rPr>
              <a:t>where </a:t>
            </a:r>
            <a:r>
              <a:rPr lang="el-GR" dirty="0" smtClean="0">
                <a:latin typeface="Times New Roman" pitchFamily="18" charset="0"/>
                <a:cs typeface="Times New Roman" pitchFamily="18" charset="0"/>
              </a:rPr>
              <a:t>θ</a:t>
            </a:r>
            <a:r>
              <a:rPr lang="en-US" dirty="0" smtClean="0">
                <a:latin typeface="Times New Roman" pitchFamily="18" charset="0"/>
                <a:cs typeface="Times New Roman" pitchFamily="18" charset="0"/>
              </a:rPr>
              <a:t> is the angle between r and F. </a:t>
            </a:r>
          </a:p>
          <a:p>
            <a:pPr lvl="1" algn="just">
              <a:buClr>
                <a:srgbClr val="0070C0"/>
              </a:buClr>
              <a:buFont typeface="Wingdings" pitchFamily="2" charset="2"/>
              <a:buChar char="q"/>
            </a:pPr>
            <a:r>
              <a:rPr lang="en-US" dirty="0" smtClean="0">
                <a:latin typeface="Times New Roman" pitchFamily="18" charset="0"/>
                <a:cs typeface="Times New Roman" pitchFamily="18" charset="0"/>
              </a:rPr>
              <a:t>The torque is essentially zero whenever the loop is beyond the pole edges.</a:t>
            </a:r>
          </a:p>
        </p:txBody>
      </p:sp>
      <p:sp>
        <p:nvSpPr>
          <p:cNvPr id="6" name="Slide Number Placeholder 5"/>
          <p:cNvSpPr>
            <a:spLocks noGrp="1"/>
          </p:cNvSpPr>
          <p:nvPr>
            <p:ph type="sldNum" sz="quarter" idx="12"/>
          </p:nvPr>
        </p:nvSpPr>
        <p:spPr>
          <a:xfrm>
            <a:off x="8610600" y="6324600"/>
            <a:ext cx="381000" cy="365125"/>
          </a:xfrm>
          <a:prstGeom prst="roundRect">
            <a:avLst/>
          </a:prstGeom>
        </p:spPr>
        <p:style>
          <a:lnRef idx="2">
            <a:schemeClr val="accent6"/>
          </a:lnRef>
          <a:fillRef idx="1">
            <a:schemeClr val="lt1"/>
          </a:fillRef>
          <a:effectRef idx="0">
            <a:schemeClr val="accent6"/>
          </a:effectRef>
          <a:fontRef idx="minor">
            <a:schemeClr val="dk1"/>
          </a:fontRef>
        </p:style>
        <p:txBody>
          <a:bodyPr/>
          <a:lstStyle/>
          <a:p>
            <a:fld id="{907D80F2-08EE-4FF1-86FA-192F2442B46F}" type="slidenum">
              <a:rPr lang="en-US" smtClean="0">
                <a:latin typeface="Times New Roman" pitchFamily="18" charset="0"/>
                <a:cs typeface="Times New Roman" pitchFamily="18" charset="0"/>
              </a:rPr>
              <a:pPr/>
              <a:t>37</a:t>
            </a:fld>
            <a:endParaRPr lang="en-US" dirty="0">
              <a:latin typeface="Times New Roman" pitchFamily="18" charset="0"/>
              <a:cs typeface="Times New Roman" pitchFamily="18" charset="0"/>
            </a:endParaRPr>
          </a:p>
        </p:txBody>
      </p:sp>
      <p:pic>
        <p:nvPicPr>
          <p:cNvPr id="15362" name="Picture 2"/>
          <p:cNvPicPr>
            <a:picLocks noChangeAspect="1" noChangeArrowheads="1"/>
          </p:cNvPicPr>
          <p:nvPr/>
        </p:nvPicPr>
        <p:blipFill>
          <a:blip r:embed="rId2"/>
          <a:srcRect/>
          <a:stretch>
            <a:fillRect/>
          </a:stretch>
        </p:blipFill>
        <p:spPr bwMode="auto">
          <a:xfrm>
            <a:off x="2514600" y="4038600"/>
            <a:ext cx="1981200" cy="447675"/>
          </a:xfrm>
          <a:prstGeom prst="rect">
            <a:avLst/>
          </a:prstGeom>
          <a:noFill/>
          <a:ln w="9525">
            <a:noFill/>
            <a:miter lim="800000"/>
            <a:headEnd/>
            <a:tailEnd/>
          </a:ln>
          <a:effectLst/>
        </p:spPr>
      </p:pic>
      <p:pic>
        <p:nvPicPr>
          <p:cNvPr id="15363" name="Picture 3"/>
          <p:cNvPicPr>
            <a:picLocks noChangeAspect="1" noChangeArrowheads="1"/>
          </p:cNvPicPr>
          <p:nvPr/>
        </p:nvPicPr>
        <p:blipFill>
          <a:blip r:embed="rId3"/>
          <a:srcRect/>
          <a:stretch>
            <a:fillRect/>
          </a:stretch>
        </p:blipFill>
        <p:spPr bwMode="auto">
          <a:xfrm>
            <a:off x="6934200" y="4495800"/>
            <a:ext cx="1685925" cy="44767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0"/>
            <a:ext cx="8686800" cy="1143000"/>
          </a:xfrm>
          <a:prstGeom prst="roundRect">
            <a:avLst/>
          </a:prstGeom>
        </p:spPr>
        <p:style>
          <a:lnRef idx="1">
            <a:schemeClr val="accent6"/>
          </a:lnRef>
          <a:fillRef idx="2">
            <a:schemeClr val="accent6"/>
          </a:fillRef>
          <a:effectRef idx="1">
            <a:schemeClr val="accent6"/>
          </a:effectRef>
          <a:fontRef idx="minor">
            <a:schemeClr val="dk1"/>
          </a:fontRef>
        </p:style>
        <p:txBody>
          <a:bodyPr/>
          <a:lstStyle/>
          <a:p>
            <a:r>
              <a:rPr lang="en-US" dirty="0" smtClean="0">
                <a:solidFill>
                  <a:schemeClr val="accent2">
                    <a:lumMod val="50000"/>
                  </a:schemeClr>
                </a:solidFill>
                <a:latin typeface="Times New Roman" pitchFamily="18" charset="0"/>
                <a:cs typeface="Times New Roman" pitchFamily="18" charset="0"/>
              </a:rPr>
              <a:t>The Induced Torque cont…</a:t>
            </a:r>
            <a:endParaRPr lang="en-US" dirty="0">
              <a:solidFill>
                <a:schemeClr val="accent2">
                  <a:lumMod val="50000"/>
                </a:schemeClr>
              </a:solidFill>
              <a:latin typeface="Times New Roman" pitchFamily="18" charset="0"/>
              <a:cs typeface="Times New Roman" pitchFamily="18" charset="0"/>
            </a:endParaRPr>
          </a:p>
        </p:txBody>
      </p:sp>
      <p:sp>
        <p:nvSpPr>
          <p:cNvPr id="3" name="Content Placeholder 2"/>
          <p:cNvSpPr>
            <a:spLocks noGrp="1"/>
          </p:cNvSpPr>
          <p:nvPr>
            <p:ph idx="1"/>
          </p:nvPr>
        </p:nvSpPr>
        <p:spPr>
          <a:xfrm>
            <a:off x="228600" y="1066800"/>
            <a:ext cx="8763000" cy="5410200"/>
          </a:xfrm>
          <a:prstGeom prst="roundRect">
            <a:avLst/>
          </a:prstGeom>
        </p:spPr>
        <p:style>
          <a:lnRef idx="2">
            <a:schemeClr val="accent1"/>
          </a:lnRef>
          <a:fillRef idx="1">
            <a:schemeClr val="lt1"/>
          </a:fillRef>
          <a:effectRef idx="0">
            <a:schemeClr val="accent1"/>
          </a:effectRef>
          <a:fontRef idx="minor">
            <a:schemeClr val="dk1"/>
          </a:fontRef>
        </p:style>
        <p:txBody>
          <a:bodyPr>
            <a:normAutofit/>
          </a:bodyPr>
          <a:lstStyle/>
          <a:p>
            <a:pPr algn="just">
              <a:buClr>
                <a:srgbClr val="0070C0"/>
              </a:buClr>
              <a:buFont typeface="Wingdings" pitchFamily="2" charset="2"/>
              <a:buChar char="q"/>
            </a:pPr>
            <a:r>
              <a:rPr lang="en-US" dirty="0" smtClean="0"/>
              <a:t>While the loop is under the pole faces, the torque is</a:t>
            </a:r>
          </a:p>
          <a:p>
            <a:pPr lvl="1" algn="just">
              <a:buClr>
                <a:srgbClr val="0070C0"/>
              </a:buClr>
              <a:buFont typeface="Wingdings" pitchFamily="2" charset="2"/>
              <a:buChar char="q"/>
            </a:pPr>
            <a:r>
              <a:rPr lang="en-US" i="1" dirty="0" smtClean="0"/>
              <a:t>Segment  BA:</a:t>
            </a:r>
            <a:r>
              <a:rPr lang="nl-NL" dirty="0" smtClean="0">
                <a:latin typeface="Times New Roman" pitchFamily="18" charset="0"/>
                <a:cs typeface="Times New Roman" pitchFamily="18" charset="0"/>
              </a:rPr>
              <a:t> </a:t>
            </a:r>
          </a:p>
          <a:p>
            <a:pPr lvl="1" algn="just">
              <a:buClr>
                <a:srgbClr val="0070C0"/>
              </a:buClr>
              <a:buFont typeface="Wingdings" pitchFamily="2" charset="2"/>
              <a:buChar char="q"/>
            </a:pPr>
            <a:endParaRPr lang="nl-NL" i="1" dirty="0" smtClean="0">
              <a:latin typeface="Times New Roman" pitchFamily="18" charset="0"/>
              <a:cs typeface="Times New Roman" pitchFamily="18" charset="0"/>
            </a:endParaRPr>
          </a:p>
          <a:p>
            <a:pPr lvl="1" algn="just">
              <a:buClr>
                <a:srgbClr val="0070C0"/>
              </a:buClr>
              <a:buFont typeface="Wingdings" pitchFamily="2" charset="2"/>
              <a:buChar char="q"/>
            </a:pPr>
            <a:endParaRPr lang="en-US" i="1" dirty="0" smtClean="0"/>
          </a:p>
          <a:p>
            <a:pPr lvl="1" algn="just">
              <a:buClr>
                <a:srgbClr val="0070C0"/>
              </a:buClr>
              <a:buFont typeface="Wingdings" pitchFamily="2" charset="2"/>
              <a:buChar char="q"/>
            </a:pPr>
            <a:endParaRPr lang="en-US" i="1" dirty="0" smtClean="0"/>
          </a:p>
          <a:p>
            <a:pPr lvl="1" algn="just">
              <a:buClr>
                <a:srgbClr val="0070C0"/>
              </a:buClr>
              <a:buFont typeface="Wingdings" pitchFamily="2" charset="2"/>
              <a:buChar char="q"/>
            </a:pPr>
            <a:r>
              <a:rPr lang="en-US" i="1" dirty="0" smtClean="0"/>
              <a:t>Segment BC and DA </a:t>
            </a:r>
          </a:p>
          <a:p>
            <a:pPr lvl="1" algn="just">
              <a:buClr>
                <a:srgbClr val="0070C0"/>
              </a:buClr>
              <a:buFont typeface="Wingdings" pitchFamily="2" charset="2"/>
              <a:buChar char="q"/>
            </a:pPr>
            <a:endParaRPr lang="en-US" i="1" dirty="0" smtClean="0"/>
          </a:p>
          <a:p>
            <a:pPr algn="just">
              <a:buClr>
                <a:srgbClr val="0070C0"/>
              </a:buClr>
              <a:buFont typeface="Wingdings" pitchFamily="2" charset="2"/>
              <a:buChar char="q"/>
            </a:pPr>
            <a:endParaRPr lang="en-US" dirty="0" smtClean="0">
              <a:latin typeface="Times New Roman" pitchFamily="18" charset="0"/>
              <a:cs typeface="Times New Roman" pitchFamily="18" charset="0"/>
            </a:endParaRPr>
          </a:p>
        </p:txBody>
      </p:sp>
      <p:sp>
        <p:nvSpPr>
          <p:cNvPr id="6" name="Slide Number Placeholder 5"/>
          <p:cNvSpPr>
            <a:spLocks noGrp="1"/>
          </p:cNvSpPr>
          <p:nvPr>
            <p:ph type="sldNum" sz="quarter" idx="12"/>
          </p:nvPr>
        </p:nvSpPr>
        <p:spPr>
          <a:xfrm>
            <a:off x="8610600" y="6324600"/>
            <a:ext cx="381000" cy="365125"/>
          </a:xfrm>
          <a:prstGeom prst="roundRect">
            <a:avLst/>
          </a:prstGeom>
        </p:spPr>
        <p:style>
          <a:lnRef idx="2">
            <a:schemeClr val="accent6"/>
          </a:lnRef>
          <a:fillRef idx="1">
            <a:schemeClr val="lt1"/>
          </a:fillRef>
          <a:effectRef idx="0">
            <a:schemeClr val="accent6"/>
          </a:effectRef>
          <a:fontRef idx="minor">
            <a:schemeClr val="dk1"/>
          </a:fontRef>
        </p:style>
        <p:txBody>
          <a:bodyPr/>
          <a:lstStyle/>
          <a:p>
            <a:fld id="{907D80F2-08EE-4FF1-86FA-192F2442B46F}" type="slidenum">
              <a:rPr lang="en-US" smtClean="0">
                <a:latin typeface="Times New Roman" pitchFamily="18" charset="0"/>
                <a:cs typeface="Times New Roman" pitchFamily="18" charset="0"/>
              </a:rPr>
              <a:pPr/>
              <a:t>38</a:t>
            </a:fld>
            <a:endParaRPr lang="en-US" dirty="0">
              <a:latin typeface="Times New Roman" pitchFamily="18" charset="0"/>
              <a:cs typeface="Times New Roman" pitchFamily="18" charset="0"/>
            </a:endParaRPr>
          </a:p>
        </p:txBody>
      </p:sp>
      <p:pic>
        <p:nvPicPr>
          <p:cNvPr id="16386" name="Picture 2"/>
          <p:cNvPicPr>
            <a:picLocks noChangeAspect="1" noChangeArrowheads="1"/>
          </p:cNvPicPr>
          <p:nvPr/>
        </p:nvPicPr>
        <p:blipFill>
          <a:blip r:embed="rId2"/>
          <a:srcRect/>
          <a:stretch>
            <a:fillRect/>
          </a:stretch>
        </p:blipFill>
        <p:spPr bwMode="auto">
          <a:xfrm>
            <a:off x="3352800" y="1981200"/>
            <a:ext cx="5524500" cy="2238637"/>
          </a:xfrm>
          <a:prstGeom prst="rect">
            <a:avLst/>
          </a:prstGeom>
          <a:noFill/>
          <a:ln w="9525">
            <a:noFill/>
            <a:miter lim="800000"/>
            <a:headEnd/>
            <a:tailEnd/>
          </a:ln>
          <a:effectLst/>
        </p:spPr>
      </p:pic>
      <p:pic>
        <p:nvPicPr>
          <p:cNvPr id="16387" name="Picture 3"/>
          <p:cNvPicPr>
            <a:picLocks noChangeAspect="1" noChangeArrowheads="1"/>
          </p:cNvPicPr>
          <p:nvPr/>
        </p:nvPicPr>
        <p:blipFill>
          <a:blip r:embed="rId3"/>
          <a:srcRect b="-3401"/>
          <a:stretch>
            <a:fillRect/>
          </a:stretch>
        </p:blipFill>
        <p:spPr bwMode="auto">
          <a:xfrm>
            <a:off x="838200" y="4953000"/>
            <a:ext cx="3886200" cy="1447800"/>
          </a:xfrm>
          <a:prstGeom prst="rect">
            <a:avLst/>
          </a:prstGeom>
          <a:noFill/>
          <a:ln w="9525">
            <a:noFill/>
            <a:miter lim="800000"/>
            <a:headEnd/>
            <a:tailEnd/>
          </a:ln>
          <a:effectLst/>
        </p:spPr>
      </p:pic>
      <p:pic>
        <p:nvPicPr>
          <p:cNvPr id="16388" name="Picture 4"/>
          <p:cNvPicPr>
            <a:picLocks noChangeAspect="1" noChangeArrowheads="1"/>
          </p:cNvPicPr>
          <p:nvPr/>
        </p:nvPicPr>
        <p:blipFill>
          <a:blip r:embed="rId4"/>
          <a:srcRect/>
          <a:stretch>
            <a:fillRect/>
          </a:stretch>
        </p:blipFill>
        <p:spPr bwMode="auto">
          <a:xfrm>
            <a:off x="4724400" y="5029200"/>
            <a:ext cx="3733800" cy="135146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0"/>
            <a:ext cx="8686800" cy="1143000"/>
          </a:xfrm>
          <a:prstGeom prst="roundRect">
            <a:avLst/>
          </a:prstGeom>
        </p:spPr>
        <p:style>
          <a:lnRef idx="1">
            <a:schemeClr val="accent6"/>
          </a:lnRef>
          <a:fillRef idx="2">
            <a:schemeClr val="accent6"/>
          </a:fillRef>
          <a:effectRef idx="1">
            <a:schemeClr val="accent6"/>
          </a:effectRef>
          <a:fontRef idx="minor">
            <a:schemeClr val="dk1"/>
          </a:fontRef>
        </p:style>
        <p:txBody>
          <a:bodyPr/>
          <a:lstStyle/>
          <a:p>
            <a:r>
              <a:rPr lang="en-US" dirty="0" smtClean="0">
                <a:solidFill>
                  <a:schemeClr val="accent2">
                    <a:lumMod val="50000"/>
                  </a:schemeClr>
                </a:solidFill>
                <a:latin typeface="Times New Roman" pitchFamily="18" charset="0"/>
                <a:cs typeface="Times New Roman" pitchFamily="18" charset="0"/>
              </a:rPr>
              <a:t>The Induced Torque cont…</a:t>
            </a:r>
            <a:endParaRPr lang="en-US" dirty="0">
              <a:solidFill>
                <a:schemeClr val="accent2">
                  <a:lumMod val="50000"/>
                </a:schemeClr>
              </a:solidFill>
              <a:latin typeface="Times New Roman" pitchFamily="18" charset="0"/>
              <a:cs typeface="Times New Roman" pitchFamily="18" charset="0"/>
            </a:endParaRPr>
          </a:p>
        </p:txBody>
      </p:sp>
      <p:sp>
        <p:nvSpPr>
          <p:cNvPr id="3" name="Content Placeholder 2"/>
          <p:cNvSpPr>
            <a:spLocks noGrp="1"/>
          </p:cNvSpPr>
          <p:nvPr>
            <p:ph idx="1"/>
          </p:nvPr>
        </p:nvSpPr>
        <p:spPr>
          <a:xfrm>
            <a:off x="228600" y="1066800"/>
            <a:ext cx="8763000" cy="5410200"/>
          </a:xfrm>
          <a:prstGeom prst="roundRect">
            <a:avLst/>
          </a:prstGeom>
        </p:spPr>
        <p:style>
          <a:lnRef idx="2">
            <a:schemeClr val="accent1"/>
          </a:lnRef>
          <a:fillRef idx="1">
            <a:schemeClr val="lt1"/>
          </a:fillRef>
          <a:effectRef idx="0">
            <a:schemeClr val="accent1"/>
          </a:effectRef>
          <a:fontRef idx="minor">
            <a:schemeClr val="dk1"/>
          </a:fontRef>
        </p:style>
        <p:txBody>
          <a:bodyPr>
            <a:normAutofit/>
          </a:bodyPr>
          <a:lstStyle/>
          <a:p>
            <a:pPr marL="342900" lvl="1" indent="-342900" algn="just">
              <a:buClr>
                <a:srgbClr val="0070C0"/>
              </a:buClr>
              <a:buFont typeface="Wingdings" pitchFamily="2" charset="2"/>
              <a:buChar char="q"/>
            </a:pPr>
            <a:r>
              <a:rPr lang="en-US" i="1" dirty="0" smtClean="0"/>
              <a:t>Segment AC and DA</a:t>
            </a:r>
          </a:p>
          <a:p>
            <a:pPr marL="342900" lvl="1" indent="-342900" algn="just">
              <a:buClr>
                <a:srgbClr val="0070C0"/>
              </a:buClr>
              <a:buFont typeface="Wingdings" pitchFamily="2" charset="2"/>
              <a:buChar char="q"/>
            </a:pPr>
            <a:endParaRPr lang="en-US" i="1" dirty="0" smtClean="0"/>
          </a:p>
          <a:p>
            <a:pPr marL="342900" lvl="1" indent="-342900" algn="just">
              <a:buClr>
                <a:srgbClr val="0070C0"/>
              </a:buClr>
              <a:buFont typeface="Wingdings" pitchFamily="2" charset="2"/>
              <a:buChar char="q"/>
            </a:pPr>
            <a:endParaRPr lang="en-US" i="1" dirty="0" smtClean="0"/>
          </a:p>
          <a:p>
            <a:pPr marL="342900" lvl="1" indent="-342900" algn="just">
              <a:buClr>
                <a:srgbClr val="0070C0"/>
              </a:buClr>
              <a:buFont typeface="Wingdings" pitchFamily="2" charset="2"/>
              <a:buChar char="q"/>
            </a:pPr>
            <a:endParaRPr lang="en-US" i="1" dirty="0" smtClean="0"/>
          </a:p>
          <a:p>
            <a:pPr marL="342900" lvl="1" indent="-342900" algn="just">
              <a:buClr>
                <a:srgbClr val="0070C0"/>
              </a:buClr>
              <a:buFont typeface="Wingdings" pitchFamily="2" charset="2"/>
              <a:buChar char="q"/>
            </a:pPr>
            <a:endParaRPr lang="en-US" i="1" dirty="0" smtClean="0"/>
          </a:p>
          <a:p>
            <a:pPr marL="342900" lvl="1" indent="-342900" algn="just">
              <a:buClr>
                <a:srgbClr val="0070C0"/>
              </a:buClr>
              <a:buFont typeface="Wingdings" pitchFamily="2" charset="2"/>
              <a:buChar char="q"/>
            </a:pPr>
            <a:r>
              <a:rPr lang="en-US" sz="3200" dirty="0" smtClean="0">
                <a:latin typeface="Times New Roman" pitchFamily="18" charset="0"/>
                <a:cs typeface="Times New Roman" pitchFamily="18" charset="0"/>
              </a:rPr>
              <a:t>The resulting total induced torque on the loop is given by </a:t>
            </a:r>
          </a:p>
          <a:p>
            <a:pPr algn="just">
              <a:buClr>
                <a:srgbClr val="0070C0"/>
              </a:buClr>
              <a:buFont typeface="Wingdings" pitchFamily="2" charset="2"/>
              <a:buChar char="q"/>
            </a:pPr>
            <a:endParaRPr lang="en-US" dirty="0" smtClean="0">
              <a:latin typeface="Times New Roman" pitchFamily="18" charset="0"/>
              <a:cs typeface="Times New Roman" pitchFamily="18" charset="0"/>
            </a:endParaRPr>
          </a:p>
        </p:txBody>
      </p:sp>
      <p:sp>
        <p:nvSpPr>
          <p:cNvPr id="6" name="Slide Number Placeholder 5"/>
          <p:cNvSpPr>
            <a:spLocks noGrp="1"/>
          </p:cNvSpPr>
          <p:nvPr>
            <p:ph type="sldNum" sz="quarter" idx="12"/>
          </p:nvPr>
        </p:nvSpPr>
        <p:spPr>
          <a:xfrm>
            <a:off x="8610600" y="6324600"/>
            <a:ext cx="381000" cy="365125"/>
          </a:xfrm>
          <a:prstGeom prst="roundRect">
            <a:avLst/>
          </a:prstGeom>
        </p:spPr>
        <p:style>
          <a:lnRef idx="2">
            <a:schemeClr val="accent6"/>
          </a:lnRef>
          <a:fillRef idx="1">
            <a:schemeClr val="lt1"/>
          </a:fillRef>
          <a:effectRef idx="0">
            <a:schemeClr val="accent6"/>
          </a:effectRef>
          <a:fontRef idx="minor">
            <a:schemeClr val="dk1"/>
          </a:fontRef>
        </p:style>
        <p:txBody>
          <a:bodyPr/>
          <a:lstStyle/>
          <a:p>
            <a:fld id="{907D80F2-08EE-4FF1-86FA-192F2442B46F}" type="slidenum">
              <a:rPr lang="en-US" smtClean="0">
                <a:latin typeface="Times New Roman" pitchFamily="18" charset="0"/>
                <a:cs typeface="Times New Roman" pitchFamily="18" charset="0"/>
              </a:rPr>
              <a:pPr/>
              <a:t>39</a:t>
            </a:fld>
            <a:endParaRPr lang="en-US" dirty="0">
              <a:latin typeface="Times New Roman" pitchFamily="18" charset="0"/>
              <a:cs typeface="Times New Roman" pitchFamily="18" charset="0"/>
            </a:endParaRPr>
          </a:p>
        </p:txBody>
      </p:sp>
      <p:pic>
        <p:nvPicPr>
          <p:cNvPr id="17410" name="Picture 2"/>
          <p:cNvPicPr>
            <a:picLocks noChangeAspect="1" noChangeArrowheads="1"/>
          </p:cNvPicPr>
          <p:nvPr/>
        </p:nvPicPr>
        <p:blipFill>
          <a:blip r:embed="rId2"/>
          <a:srcRect/>
          <a:stretch>
            <a:fillRect/>
          </a:stretch>
        </p:blipFill>
        <p:spPr bwMode="auto">
          <a:xfrm>
            <a:off x="1143000" y="1752600"/>
            <a:ext cx="5410200" cy="2138208"/>
          </a:xfrm>
          <a:prstGeom prst="rect">
            <a:avLst/>
          </a:prstGeom>
          <a:noFill/>
          <a:ln w="9525">
            <a:noFill/>
            <a:miter lim="800000"/>
            <a:headEnd/>
            <a:tailEnd/>
          </a:ln>
          <a:effectLst/>
        </p:spPr>
      </p:pic>
      <p:pic>
        <p:nvPicPr>
          <p:cNvPr id="17411" name="Picture 3"/>
          <p:cNvPicPr>
            <a:picLocks noChangeAspect="1" noChangeArrowheads="1"/>
          </p:cNvPicPr>
          <p:nvPr/>
        </p:nvPicPr>
        <p:blipFill>
          <a:blip r:embed="rId3"/>
          <a:srcRect l="1818" t="289" r="1818" b="5248"/>
          <a:stretch>
            <a:fillRect/>
          </a:stretch>
        </p:blipFill>
        <p:spPr bwMode="auto">
          <a:xfrm>
            <a:off x="685800" y="4953000"/>
            <a:ext cx="4038600" cy="13716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0"/>
            <a:ext cx="8686800" cy="1143000"/>
          </a:xfrm>
          <a:prstGeom prst="roundRect">
            <a:avLst/>
          </a:prstGeom>
        </p:spPr>
        <p:style>
          <a:lnRef idx="1">
            <a:schemeClr val="accent6"/>
          </a:lnRef>
          <a:fillRef idx="2">
            <a:schemeClr val="accent6"/>
          </a:fillRef>
          <a:effectRef idx="1">
            <a:schemeClr val="accent6"/>
          </a:effectRef>
          <a:fontRef idx="minor">
            <a:schemeClr val="dk1"/>
          </a:fontRef>
        </p:style>
        <p:txBody>
          <a:bodyPr/>
          <a:lstStyle/>
          <a:p>
            <a:r>
              <a:rPr lang="en-US" dirty="0" smtClean="0">
                <a:solidFill>
                  <a:schemeClr val="accent2">
                    <a:lumMod val="50000"/>
                  </a:schemeClr>
                </a:solidFill>
                <a:latin typeface="Times New Roman" pitchFamily="18" charset="0"/>
                <a:cs typeface="Times New Roman" pitchFamily="18" charset="0"/>
              </a:rPr>
              <a:t>Introduction cont…</a:t>
            </a:r>
            <a:endParaRPr lang="en-US" dirty="0">
              <a:solidFill>
                <a:schemeClr val="accent2">
                  <a:lumMod val="50000"/>
                </a:schemeClr>
              </a:solidFill>
              <a:latin typeface="Times New Roman" pitchFamily="18" charset="0"/>
              <a:cs typeface="Times New Roman" pitchFamily="18" charset="0"/>
            </a:endParaRPr>
          </a:p>
        </p:txBody>
      </p:sp>
      <p:sp>
        <p:nvSpPr>
          <p:cNvPr id="3" name="Content Placeholder 2"/>
          <p:cNvSpPr>
            <a:spLocks noGrp="1"/>
          </p:cNvSpPr>
          <p:nvPr>
            <p:ph idx="1"/>
          </p:nvPr>
        </p:nvSpPr>
        <p:spPr>
          <a:xfrm>
            <a:off x="228600" y="1066800"/>
            <a:ext cx="8763000" cy="5410200"/>
          </a:xfrm>
          <a:prstGeom prst="roundRect">
            <a:avLst/>
          </a:prstGeom>
        </p:spPr>
        <p:style>
          <a:lnRef idx="1">
            <a:schemeClr val="accent6"/>
          </a:lnRef>
          <a:fillRef idx="2">
            <a:schemeClr val="accent6"/>
          </a:fillRef>
          <a:effectRef idx="1">
            <a:schemeClr val="accent6"/>
          </a:effectRef>
          <a:fontRef idx="minor">
            <a:schemeClr val="dk1"/>
          </a:fontRef>
        </p:style>
        <p:txBody>
          <a:bodyPr>
            <a:normAutofit/>
          </a:bodyPr>
          <a:lstStyle/>
          <a:p>
            <a:pPr>
              <a:buClr>
                <a:srgbClr val="0070C0"/>
              </a:buClr>
              <a:buFont typeface="Wingdings" pitchFamily="2" charset="2"/>
              <a:buChar char="q"/>
            </a:pPr>
            <a:r>
              <a:rPr lang="en-US" dirty="0" smtClean="0">
                <a:latin typeface="Times New Roman" pitchFamily="18" charset="0"/>
                <a:cs typeface="Times New Roman" pitchFamily="18" charset="0"/>
              </a:rPr>
              <a:t>Conversion of energy from electrical to mechanical form or vice versa results from the following</a:t>
            </a:r>
          </a:p>
          <a:p>
            <a:pPr lvl="1">
              <a:buClr>
                <a:srgbClr val="0070C0"/>
              </a:buClr>
              <a:buFont typeface="Wingdings" pitchFamily="2" charset="2"/>
              <a:buChar char="Ø"/>
            </a:pPr>
            <a:r>
              <a:rPr lang="en-US" sz="1800" dirty="0" smtClean="0">
                <a:latin typeface="Times New Roman" pitchFamily="18" charset="0"/>
                <a:cs typeface="Times New Roman" pitchFamily="18" charset="0"/>
              </a:rPr>
              <a:t>When a </a:t>
            </a:r>
            <a:r>
              <a:rPr lang="en-US" sz="1800" dirty="0" smtClean="0">
                <a:solidFill>
                  <a:srgbClr val="FF0000"/>
                </a:solidFill>
                <a:latin typeface="Times New Roman" pitchFamily="18" charset="0"/>
                <a:cs typeface="Times New Roman" pitchFamily="18" charset="0"/>
              </a:rPr>
              <a:t>conductor moves</a:t>
            </a:r>
            <a:r>
              <a:rPr lang="en-US" sz="1800" dirty="0" smtClean="0">
                <a:latin typeface="Times New Roman" pitchFamily="18" charset="0"/>
                <a:cs typeface="Times New Roman" pitchFamily="18" charset="0"/>
              </a:rPr>
              <a:t> in a </a:t>
            </a:r>
            <a:r>
              <a:rPr lang="en-US" sz="1800" dirty="0" smtClean="0">
                <a:solidFill>
                  <a:srgbClr val="FF0000"/>
                </a:solidFill>
                <a:latin typeface="Times New Roman" pitchFamily="18" charset="0"/>
                <a:cs typeface="Times New Roman" pitchFamily="18" charset="0"/>
              </a:rPr>
              <a:t>magnetic field</a:t>
            </a:r>
            <a:r>
              <a:rPr lang="en-US" sz="1800" dirty="0" smtClean="0">
                <a:latin typeface="Times New Roman" pitchFamily="18" charset="0"/>
                <a:cs typeface="Times New Roman" pitchFamily="18" charset="0"/>
              </a:rPr>
              <a:t>, voltage is induced in the conductor. (Generator action)</a:t>
            </a:r>
          </a:p>
          <a:p>
            <a:pPr lvl="1">
              <a:buClr>
                <a:srgbClr val="0070C0"/>
              </a:buClr>
              <a:buFont typeface="Wingdings" pitchFamily="2" charset="2"/>
              <a:buChar char="Ø"/>
            </a:pPr>
            <a:r>
              <a:rPr lang="en-US" sz="1800" dirty="0" smtClean="0">
                <a:latin typeface="Times New Roman" pitchFamily="18" charset="0"/>
                <a:cs typeface="Times New Roman" pitchFamily="18" charset="0"/>
              </a:rPr>
              <a:t>When a </a:t>
            </a:r>
            <a:r>
              <a:rPr lang="en-US" sz="1800" dirty="0" smtClean="0">
                <a:solidFill>
                  <a:srgbClr val="FF0000"/>
                </a:solidFill>
                <a:latin typeface="Times New Roman" pitchFamily="18" charset="0"/>
                <a:cs typeface="Times New Roman" pitchFamily="18" charset="0"/>
              </a:rPr>
              <a:t>current carrying conductor </a:t>
            </a:r>
            <a:r>
              <a:rPr lang="en-US" sz="1800" dirty="0" smtClean="0">
                <a:latin typeface="Times New Roman" pitchFamily="18" charset="0"/>
                <a:cs typeface="Times New Roman" pitchFamily="18" charset="0"/>
              </a:rPr>
              <a:t>is placed in a </a:t>
            </a:r>
            <a:r>
              <a:rPr lang="en-US" sz="1800" dirty="0" smtClean="0">
                <a:solidFill>
                  <a:srgbClr val="FF0000"/>
                </a:solidFill>
                <a:latin typeface="Times New Roman" pitchFamily="18" charset="0"/>
                <a:cs typeface="Times New Roman" pitchFamily="18" charset="0"/>
              </a:rPr>
              <a:t>magnetic field</a:t>
            </a:r>
            <a:r>
              <a:rPr lang="en-US" sz="1800" dirty="0" smtClean="0">
                <a:latin typeface="Times New Roman" pitchFamily="18" charset="0"/>
                <a:cs typeface="Times New Roman" pitchFamily="18" charset="0"/>
              </a:rPr>
              <a:t>, the conductor experiences a mechanical force. (Motor </a:t>
            </a:r>
            <a:r>
              <a:rPr lang="en-US" dirty="0" smtClean="0">
                <a:latin typeface="Times New Roman" pitchFamily="18" charset="0"/>
                <a:cs typeface="Times New Roman" pitchFamily="18" charset="0"/>
              </a:rPr>
              <a:t>action)</a:t>
            </a:r>
          </a:p>
        </p:txBody>
      </p:sp>
      <p:sp>
        <p:nvSpPr>
          <p:cNvPr id="6" name="Slide Number Placeholder 5"/>
          <p:cNvSpPr>
            <a:spLocks noGrp="1"/>
          </p:cNvSpPr>
          <p:nvPr>
            <p:ph type="sldNum" sz="quarter" idx="12"/>
          </p:nvPr>
        </p:nvSpPr>
        <p:spPr>
          <a:xfrm>
            <a:off x="8610600" y="6324600"/>
            <a:ext cx="381000" cy="365125"/>
          </a:xfrm>
          <a:prstGeom prst="roundRect">
            <a:avLst/>
          </a:prstGeom>
        </p:spPr>
        <p:style>
          <a:lnRef idx="2">
            <a:schemeClr val="accent6"/>
          </a:lnRef>
          <a:fillRef idx="1">
            <a:schemeClr val="lt1"/>
          </a:fillRef>
          <a:effectRef idx="0">
            <a:schemeClr val="accent6"/>
          </a:effectRef>
          <a:fontRef idx="minor">
            <a:schemeClr val="dk1"/>
          </a:fontRef>
        </p:style>
        <p:txBody>
          <a:bodyPr/>
          <a:lstStyle/>
          <a:p>
            <a:fld id="{907D80F2-08EE-4FF1-86FA-192F2442B46F}" type="slidenum">
              <a:rPr lang="en-US" smtClean="0">
                <a:latin typeface="Times New Roman" pitchFamily="18" charset="0"/>
                <a:cs typeface="Times New Roman" pitchFamily="18" charset="0"/>
              </a:rPr>
              <a:pPr/>
              <a:t>4</a:t>
            </a:fld>
            <a:endParaRPr lang="en-US" dirty="0">
              <a:latin typeface="Times New Roman" pitchFamily="18" charset="0"/>
              <a:cs typeface="Times New Roman" pitchFamily="18" charset="0"/>
            </a:endParaRPr>
          </a:p>
        </p:txBody>
      </p:sp>
      <p:pic>
        <p:nvPicPr>
          <p:cNvPr id="67585" name="Picture 1"/>
          <p:cNvPicPr>
            <a:picLocks noChangeAspect="1" noChangeArrowheads="1"/>
          </p:cNvPicPr>
          <p:nvPr/>
        </p:nvPicPr>
        <p:blipFill>
          <a:blip r:embed="rId2"/>
          <a:srcRect/>
          <a:stretch>
            <a:fillRect/>
          </a:stretch>
        </p:blipFill>
        <p:spPr bwMode="auto">
          <a:xfrm>
            <a:off x="3429000" y="4191000"/>
            <a:ext cx="5219700" cy="221932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0"/>
            <a:ext cx="8686800" cy="1143000"/>
          </a:xfrm>
          <a:prstGeom prst="roundRect">
            <a:avLst/>
          </a:prstGeom>
        </p:spPr>
        <p:style>
          <a:lnRef idx="1">
            <a:schemeClr val="accent6"/>
          </a:lnRef>
          <a:fillRef idx="2">
            <a:schemeClr val="accent6"/>
          </a:fillRef>
          <a:effectRef idx="1">
            <a:schemeClr val="accent6"/>
          </a:effectRef>
          <a:fontRef idx="minor">
            <a:schemeClr val="dk1"/>
          </a:fontRef>
        </p:style>
        <p:txBody>
          <a:bodyPr/>
          <a:lstStyle/>
          <a:p>
            <a:r>
              <a:rPr lang="en-US" dirty="0" smtClean="0">
                <a:solidFill>
                  <a:schemeClr val="accent2">
                    <a:lumMod val="50000"/>
                  </a:schemeClr>
                </a:solidFill>
                <a:latin typeface="Times New Roman" pitchFamily="18" charset="0"/>
                <a:cs typeface="Times New Roman" pitchFamily="18" charset="0"/>
              </a:rPr>
              <a:t>The Induced Torque cont…</a:t>
            </a:r>
            <a:endParaRPr lang="en-US" dirty="0">
              <a:solidFill>
                <a:schemeClr val="accent2">
                  <a:lumMod val="50000"/>
                </a:schemeClr>
              </a:solidFill>
              <a:latin typeface="Times New Roman" pitchFamily="18" charset="0"/>
              <a:cs typeface="Times New Roman" pitchFamily="18" charset="0"/>
            </a:endParaRPr>
          </a:p>
        </p:txBody>
      </p:sp>
      <p:sp>
        <p:nvSpPr>
          <p:cNvPr id="3" name="Content Placeholder 2"/>
          <p:cNvSpPr>
            <a:spLocks noGrp="1"/>
          </p:cNvSpPr>
          <p:nvPr>
            <p:ph idx="1"/>
          </p:nvPr>
        </p:nvSpPr>
        <p:spPr>
          <a:xfrm>
            <a:off x="228600" y="1066800"/>
            <a:ext cx="8763000" cy="5410200"/>
          </a:xfrm>
          <a:prstGeom prst="roundRect">
            <a:avLst/>
          </a:prstGeom>
        </p:spPr>
        <p:style>
          <a:lnRef idx="2">
            <a:schemeClr val="accent1"/>
          </a:lnRef>
          <a:fillRef idx="1">
            <a:schemeClr val="lt1"/>
          </a:fillRef>
          <a:effectRef idx="0">
            <a:schemeClr val="accent1"/>
          </a:effectRef>
          <a:fontRef idx="minor">
            <a:schemeClr val="dk1"/>
          </a:fontRef>
        </p:style>
        <p:txBody>
          <a:bodyPr>
            <a:normAutofit fontScale="70000" lnSpcReduction="20000"/>
          </a:bodyPr>
          <a:lstStyle/>
          <a:p>
            <a:pPr algn="just">
              <a:buClr>
                <a:srgbClr val="0070C0"/>
              </a:buClr>
              <a:buFont typeface="Wingdings" pitchFamily="2" charset="2"/>
              <a:buChar char="q"/>
            </a:pPr>
            <a:r>
              <a:rPr lang="en-US" dirty="0" smtClean="0">
                <a:latin typeface="Times New Roman" pitchFamily="18" charset="0"/>
                <a:cs typeface="Times New Roman" pitchFamily="18" charset="0"/>
              </a:rPr>
              <a:t>By using the facts that </a:t>
            </a:r>
            <a:r>
              <a:rPr lang="en-US" dirty="0" err="1" smtClean="0">
                <a:latin typeface="Times New Roman" pitchFamily="18" charset="0"/>
                <a:cs typeface="Times New Roman" pitchFamily="18" charset="0"/>
              </a:rPr>
              <a:t>Ap</a:t>
            </a:r>
            <a:r>
              <a:rPr lang="en-US" dirty="0" smtClean="0">
                <a:latin typeface="Times New Roman" pitchFamily="18" charset="0"/>
                <a:cs typeface="Times New Roman" pitchFamily="18" charset="0"/>
              </a:rPr>
              <a:t>=</a:t>
            </a:r>
            <a:r>
              <a:rPr lang="el-GR" dirty="0" smtClean="0">
                <a:latin typeface="Times New Roman" pitchFamily="18" charset="0"/>
                <a:cs typeface="Times New Roman" pitchFamily="18" charset="0"/>
              </a:rPr>
              <a:t>π</a:t>
            </a:r>
            <a:r>
              <a:rPr lang="en-US" dirty="0" err="1" smtClean="0">
                <a:latin typeface="Times New Roman" pitchFamily="18" charset="0"/>
                <a:cs typeface="Times New Roman" pitchFamily="18" charset="0"/>
              </a:rPr>
              <a:t>rl</a:t>
            </a:r>
            <a:r>
              <a:rPr lang="en-US" dirty="0" smtClean="0">
                <a:latin typeface="Times New Roman" pitchFamily="18" charset="0"/>
                <a:cs typeface="Times New Roman" pitchFamily="18" charset="0"/>
              </a:rPr>
              <a:t> and </a:t>
            </a:r>
            <a:r>
              <a:rPr lang="el-GR" dirty="0" smtClean="0">
                <a:latin typeface="Times New Roman" pitchFamily="18" charset="0"/>
                <a:cs typeface="Times New Roman" pitchFamily="18" charset="0"/>
              </a:rPr>
              <a:t>ϕ</a:t>
            </a:r>
            <a:r>
              <a:rPr lang="en-US" dirty="0" smtClean="0">
                <a:latin typeface="Times New Roman" pitchFamily="18" charset="0"/>
                <a:cs typeface="Times New Roman" pitchFamily="18" charset="0"/>
              </a:rPr>
              <a:t> = </a:t>
            </a:r>
            <a:r>
              <a:rPr lang="en-US" dirty="0" err="1" smtClean="0">
                <a:latin typeface="Times New Roman" pitchFamily="18" charset="0"/>
                <a:cs typeface="Times New Roman" pitchFamily="18" charset="0"/>
              </a:rPr>
              <a:t>ApB</a:t>
            </a:r>
            <a:r>
              <a:rPr lang="en-US" dirty="0" smtClean="0">
                <a:latin typeface="Times New Roman" pitchFamily="18" charset="0"/>
                <a:cs typeface="Times New Roman" pitchFamily="18" charset="0"/>
              </a:rPr>
              <a:t>, the torque expression can </a:t>
            </a:r>
          </a:p>
          <a:p>
            <a:pPr algn="just">
              <a:buClr>
                <a:srgbClr val="0070C0"/>
              </a:buClr>
              <a:buNone/>
            </a:pPr>
            <a:r>
              <a:rPr lang="en-US" dirty="0" smtClean="0">
                <a:latin typeface="Times New Roman" pitchFamily="18" charset="0"/>
                <a:cs typeface="Times New Roman" pitchFamily="18" charset="0"/>
              </a:rPr>
              <a:t>be reduced to</a:t>
            </a:r>
          </a:p>
          <a:p>
            <a:pPr algn="just">
              <a:buClr>
                <a:srgbClr val="0070C0"/>
              </a:buClr>
              <a:buFont typeface="Wingdings" pitchFamily="2" charset="2"/>
              <a:buChar char="q"/>
            </a:pPr>
            <a:endParaRPr lang="en-US" dirty="0" smtClean="0">
              <a:latin typeface="Times New Roman" pitchFamily="18" charset="0"/>
              <a:cs typeface="Times New Roman" pitchFamily="18" charset="0"/>
            </a:endParaRPr>
          </a:p>
          <a:p>
            <a:pPr algn="just">
              <a:buClr>
                <a:srgbClr val="0070C0"/>
              </a:buClr>
              <a:buFont typeface="Wingdings" pitchFamily="2" charset="2"/>
              <a:buChar char="q"/>
            </a:pPr>
            <a:endParaRPr lang="en-US" dirty="0" smtClean="0">
              <a:latin typeface="Times New Roman" pitchFamily="18" charset="0"/>
              <a:cs typeface="Times New Roman" pitchFamily="18" charset="0"/>
            </a:endParaRPr>
          </a:p>
          <a:p>
            <a:pPr algn="just">
              <a:buClr>
                <a:srgbClr val="0070C0"/>
              </a:buClr>
              <a:buFont typeface="Wingdings" pitchFamily="2" charset="2"/>
              <a:buChar char="q"/>
            </a:pPr>
            <a:r>
              <a:rPr lang="en-US" dirty="0" smtClean="0">
                <a:latin typeface="Times New Roman" pitchFamily="18" charset="0"/>
                <a:cs typeface="Times New Roman" pitchFamily="18" charset="0"/>
              </a:rPr>
              <a:t>Thus, the torque produced in the machine is the product of the flux in the</a:t>
            </a:r>
          </a:p>
          <a:p>
            <a:pPr algn="just">
              <a:buClr>
                <a:srgbClr val="0070C0"/>
              </a:buClr>
              <a:buFont typeface="Wingdings" pitchFamily="2" charset="2"/>
              <a:buChar char="q"/>
            </a:pPr>
            <a:r>
              <a:rPr lang="en-US" dirty="0" smtClean="0">
                <a:latin typeface="Times New Roman" pitchFamily="18" charset="0"/>
                <a:cs typeface="Times New Roman" pitchFamily="18" charset="0"/>
              </a:rPr>
              <a:t>machine and the current in the machine, times some quantity representing the mechanical construction of the machine (the percentage of the rotor covered by pole faces). </a:t>
            </a:r>
          </a:p>
          <a:p>
            <a:pPr algn="just">
              <a:buClr>
                <a:srgbClr val="0070C0"/>
              </a:buClr>
              <a:buFont typeface="Wingdings" pitchFamily="2" charset="2"/>
              <a:buChar char="q"/>
            </a:pPr>
            <a:r>
              <a:rPr lang="en-US" dirty="0" smtClean="0">
                <a:latin typeface="Times New Roman" pitchFamily="18" charset="0"/>
                <a:cs typeface="Times New Roman" pitchFamily="18" charset="0"/>
              </a:rPr>
              <a:t>In general, the torque in any real machine will depend on the same three factors:</a:t>
            </a:r>
          </a:p>
          <a:p>
            <a:pPr marL="914400" lvl="1" indent="-514350" algn="just">
              <a:buClr>
                <a:srgbClr val="0070C0"/>
              </a:buClr>
              <a:buFont typeface="+mj-lt"/>
              <a:buAutoNum type="arabicPeriod"/>
            </a:pPr>
            <a:r>
              <a:rPr lang="en-US" dirty="0" smtClean="0">
                <a:latin typeface="Times New Roman" pitchFamily="18" charset="0"/>
                <a:cs typeface="Times New Roman" pitchFamily="18" charset="0"/>
              </a:rPr>
              <a:t>The flux in the machine</a:t>
            </a:r>
          </a:p>
          <a:p>
            <a:pPr marL="914400" lvl="1" indent="-514350" algn="just">
              <a:buClr>
                <a:srgbClr val="0070C0"/>
              </a:buClr>
              <a:buFont typeface="+mj-lt"/>
              <a:buAutoNum type="arabicPeriod"/>
            </a:pPr>
            <a:r>
              <a:rPr lang="en-US" dirty="0" smtClean="0">
                <a:latin typeface="Times New Roman" pitchFamily="18" charset="0"/>
                <a:cs typeface="Times New Roman" pitchFamily="18" charset="0"/>
              </a:rPr>
              <a:t>The current in the machine</a:t>
            </a:r>
          </a:p>
          <a:p>
            <a:pPr marL="914400" lvl="1" indent="-514350" algn="just">
              <a:buClr>
                <a:srgbClr val="0070C0"/>
              </a:buClr>
              <a:buFont typeface="+mj-lt"/>
              <a:buAutoNum type="arabicPeriod"/>
            </a:pPr>
            <a:r>
              <a:rPr lang="en-US" dirty="0" smtClean="0">
                <a:latin typeface="Times New Roman" pitchFamily="18" charset="0"/>
                <a:cs typeface="Times New Roman" pitchFamily="18" charset="0"/>
              </a:rPr>
              <a:t>A constant representing the construction of the machine</a:t>
            </a:r>
          </a:p>
        </p:txBody>
      </p:sp>
      <p:sp>
        <p:nvSpPr>
          <p:cNvPr id="6" name="Slide Number Placeholder 5"/>
          <p:cNvSpPr>
            <a:spLocks noGrp="1"/>
          </p:cNvSpPr>
          <p:nvPr>
            <p:ph type="sldNum" sz="quarter" idx="12"/>
          </p:nvPr>
        </p:nvSpPr>
        <p:spPr>
          <a:xfrm>
            <a:off x="8610600" y="6324600"/>
            <a:ext cx="381000" cy="365125"/>
          </a:xfrm>
          <a:prstGeom prst="roundRect">
            <a:avLst/>
          </a:prstGeom>
        </p:spPr>
        <p:style>
          <a:lnRef idx="2">
            <a:schemeClr val="accent6"/>
          </a:lnRef>
          <a:fillRef idx="1">
            <a:schemeClr val="lt1"/>
          </a:fillRef>
          <a:effectRef idx="0">
            <a:schemeClr val="accent6"/>
          </a:effectRef>
          <a:fontRef idx="minor">
            <a:schemeClr val="dk1"/>
          </a:fontRef>
        </p:style>
        <p:txBody>
          <a:bodyPr/>
          <a:lstStyle/>
          <a:p>
            <a:fld id="{907D80F2-08EE-4FF1-86FA-192F2442B46F}" type="slidenum">
              <a:rPr lang="en-US" smtClean="0">
                <a:latin typeface="Times New Roman" pitchFamily="18" charset="0"/>
                <a:cs typeface="Times New Roman" pitchFamily="18" charset="0"/>
              </a:rPr>
              <a:pPr/>
              <a:t>40</a:t>
            </a:fld>
            <a:endParaRPr lang="en-US" dirty="0">
              <a:latin typeface="Times New Roman" pitchFamily="18" charset="0"/>
              <a:cs typeface="Times New Roman" pitchFamily="18" charset="0"/>
            </a:endParaRPr>
          </a:p>
        </p:txBody>
      </p:sp>
      <p:pic>
        <p:nvPicPr>
          <p:cNvPr id="18434" name="Picture 2"/>
          <p:cNvPicPr>
            <a:picLocks noChangeAspect="1" noChangeArrowheads="1"/>
          </p:cNvPicPr>
          <p:nvPr/>
        </p:nvPicPr>
        <p:blipFill>
          <a:blip r:embed="rId2"/>
          <a:srcRect/>
          <a:stretch>
            <a:fillRect/>
          </a:stretch>
        </p:blipFill>
        <p:spPr bwMode="auto">
          <a:xfrm>
            <a:off x="2895600" y="1676400"/>
            <a:ext cx="4572000" cy="126694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0"/>
            <a:ext cx="8686800" cy="1143000"/>
          </a:xfrm>
          <a:prstGeom prst="roundRect">
            <a:avLst/>
          </a:prstGeom>
        </p:spPr>
        <p:style>
          <a:lnRef idx="1">
            <a:schemeClr val="accent6"/>
          </a:lnRef>
          <a:fillRef idx="2">
            <a:schemeClr val="accent6"/>
          </a:fillRef>
          <a:effectRef idx="1">
            <a:schemeClr val="accent6"/>
          </a:effectRef>
          <a:fontRef idx="minor">
            <a:schemeClr val="dk1"/>
          </a:fontRef>
        </p:style>
        <p:txBody>
          <a:bodyPr/>
          <a:lstStyle/>
          <a:p>
            <a:r>
              <a:rPr lang="en-US" dirty="0" smtClean="0">
                <a:solidFill>
                  <a:schemeClr val="accent2">
                    <a:lumMod val="50000"/>
                  </a:schemeClr>
                </a:solidFill>
                <a:latin typeface="Times New Roman" pitchFamily="18" charset="0"/>
                <a:cs typeface="Times New Roman" pitchFamily="18" charset="0"/>
              </a:rPr>
              <a:t>The Induced Torque cont…</a:t>
            </a:r>
            <a:endParaRPr lang="en-US" dirty="0">
              <a:solidFill>
                <a:schemeClr val="accent2">
                  <a:lumMod val="50000"/>
                </a:schemeClr>
              </a:solidFill>
              <a:latin typeface="Times New Roman" pitchFamily="18" charset="0"/>
              <a:cs typeface="Times New Roman" pitchFamily="18" charset="0"/>
            </a:endParaRPr>
          </a:p>
        </p:txBody>
      </p:sp>
      <p:sp>
        <p:nvSpPr>
          <p:cNvPr id="3" name="Content Placeholder 2"/>
          <p:cNvSpPr>
            <a:spLocks noGrp="1"/>
          </p:cNvSpPr>
          <p:nvPr>
            <p:ph idx="1"/>
          </p:nvPr>
        </p:nvSpPr>
        <p:spPr>
          <a:xfrm>
            <a:off x="228600" y="1066800"/>
            <a:ext cx="8763000" cy="5410200"/>
          </a:xfrm>
          <a:prstGeom prst="roundRect">
            <a:avLst/>
          </a:prstGeom>
        </p:spPr>
        <p:style>
          <a:lnRef idx="2">
            <a:schemeClr val="accent1"/>
          </a:lnRef>
          <a:fillRef idx="1">
            <a:schemeClr val="lt1"/>
          </a:fillRef>
          <a:effectRef idx="0">
            <a:schemeClr val="accent1"/>
          </a:effectRef>
          <a:fontRef idx="minor">
            <a:schemeClr val="dk1"/>
          </a:fontRef>
        </p:style>
        <p:txBody>
          <a:bodyPr>
            <a:normAutofit fontScale="85000" lnSpcReduction="20000"/>
          </a:bodyPr>
          <a:lstStyle/>
          <a:p>
            <a:pPr algn="just">
              <a:buClr>
                <a:srgbClr val="0070C0"/>
              </a:buClr>
              <a:buFont typeface="Wingdings" pitchFamily="2" charset="2"/>
              <a:buChar char="q"/>
            </a:pPr>
            <a:r>
              <a:rPr lang="en-US" b="1" i="1" dirty="0" smtClean="0">
                <a:latin typeface="Times New Roman" pitchFamily="18" charset="0"/>
                <a:cs typeface="Times New Roman" pitchFamily="18" charset="0"/>
              </a:rPr>
              <a:t>Example 1-1. (next figure)</a:t>
            </a:r>
          </a:p>
          <a:p>
            <a:pPr algn="just">
              <a:buClr>
                <a:srgbClr val="0070C0"/>
              </a:buClr>
              <a:buNone/>
            </a:pPr>
            <a:r>
              <a:rPr lang="en-US" dirty="0" smtClean="0">
                <a:latin typeface="Times New Roman" pitchFamily="18" charset="0"/>
                <a:cs typeface="Times New Roman" pitchFamily="18" charset="0"/>
              </a:rPr>
              <a:t>The next figure shows a simple rotating loop between curved pole faces connected to a battery and a resistor through a switch. The resistor shown models the total resistance of the battery and the wire in the machine. The physical dimensions and characteristics of this machine are:</a:t>
            </a:r>
          </a:p>
          <a:p>
            <a:pPr>
              <a:buClr>
                <a:srgbClr val="0070C0"/>
              </a:buClr>
              <a:buNone/>
            </a:pPr>
            <a:r>
              <a:rPr lang="en-US" dirty="0" smtClean="0">
                <a:latin typeface="Times New Roman" pitchFamily="18" charset="0"/>
                <a:cs typeface="Times New Roman" pitchFamily="18" charset="0"/>
              </a:rPr>
              <a:t>	r=0.5m,R=0.3</a:t>
            </a:r>
            <a:r>
              <a:rPr lang="el-GR" dirty="0" smtClean="0">
                <a:latin typeface="Times New Roman" pitchFamily="18" charset="0"/>
                <a:cs typeface="Times New Roman" pitchFamily="18" charset="0"/>
              </a:rPr>
              <a:t>Ω</a:t>
            </a:r>
            <a:r>
              <a:rPr lang="en-US" dirty="0" smtClean="0">
                <a:latin typeface="Times New Roman" pitchFamily="18" charset="0"/>
                <a:cs typeface="Times New Roman" pitchFamily="18" charset="0"/>
              </a:rPr>
              <a:t>,l=1.0m,V</a:t>
            </a:r>
            <a:r>
              <a:rPr lang="en-US" baseline="-25000" dirty="0" smtClean="0">
                <a:latin typeface="Times New Roman" pitchFamily="18" charset="0"/>
                <a:cs typeface="Times New Roman" pitchFamily="18" charset="0"/>
              </a:rPr>
              <a:t>B</a:t>
            </a:r>
            <a:r>
              <a:rPr lang="en-US" dirty="0" smtClean="0">
                <a:latin typeface="Times New Roman" pitchFamily="18" charset="0"/>
                <a:cs typeface="Times New Roman" pitchFamily="18" charset="0"/>
              </a:rPr>
              <a:t>=120v(battery voltage),B=0.25T</a:t>
            </a:r>
          </a:p>
          <a:p>
            <a:pPr marL="514350" indent="-514350" algn="just">
              <a:buClr>
                <a:srgbClr val="0070C0"/>
              </a:buClr>
              <a:buFont typeface="+mj-lt"/>
              <a:buAutoNum type="alphaLcParenR"/>
            </a:pPr>
            <a:r>
              <a:rPr lang="en-US" i="1" dirty="0" smtClean="0">
                <a:latin typeface="Times New Roman" pitchFamily="18" charset="0"/>
                <a:cs typeface="Times New Roman" pitchFamily="18" charset="0"/>
              </a:rPr>
              <a:t>What happens when the switch is closed?</a:t>
            </a:r>
          </a:p>
          <a:p>
            <a:pPr marL="514350" indent="-514350" algn="just">
              <a:buClr>
                <a:srgbClr val="0070C0"/>
              </a:buClr>
              <a:buFont typeface="+mj-lt"/>
              <a:buAutoNum type="alphaLcParenR"/>
            </a:pPr>
            <a:r>
              <a:rPr lang="en-US" i="1" dirty="0" smtClean="0">
                <a:latin typeface="Times New Roman" pitchFamily="18" charset="0"/>
                <a:cs typeface="Times New Roman" pitchFamily="18" charset="0"/>
              </a:rPr>
              <a:t>What is the machine's maximum starting current? What is its steady-state angular</a:t>
            </a:r>
          </a:p>
          <a:p>
            <a:pPr algn="just">
              <a:buClr>
                <a:srgbClr val="0070C0"/>
              </a:buClr>
              <a:buNone/>
            </a:pPr>
            <a:r>
              <a:rPr lang="en-US" i="1" dirty="0" smtClean="0">
                <a:latin typeface="Times New Roman" pitchFamily="18" charset="0"/>
                <a:cs typeface="Times New Roman" pitchFamily="18" charset="0"/>
              </a:rPr>
              <a:t>velocity at no load?</a:t>
            </a:r>
          </a:p>
        </p:txBody>
      </p:sp>
      <p:sp>
        <p:nvSpPr>
          <p:cNvPr id="6" name="Slide Number Placeholder 5"/>
          <p:cNvSpPr>
            <a:spLocks noGrp="1"/>
          </p:cNvSpPr>
          <p:nvPr>
            <p:ph type="sldNum" sz="quarter" idx="12"/>
          </p:nvPr>
        </p:nvSpPr>
        <p:spPr>
          <a:xfrm>
            <a:off x="8610600" y="6324600"/>
            <a:ext cx="381000" cy="365125"/>
          </a:xfrm>
          <a:prstGeom prst="roundRect">
            <a:avLst/>
          </a:prstGeom>
        </p:spPr>
        <p:style>
          <a:lnRef idx="2">
            <a:schemeClr val="accent6"/>
          </a:lnRef>
          <a:fillRef idx="1">
            <a:schemeClr val="lt1"/>
          </a:fillRef>
          <a:effectRef idx="0">
            <a:schemeClr val="accent6"/>
          </a:effectRef>
          <a:fontRef idx="minor">
            <a:schemeClr val="dk1"/>
          </a:fontRef>
        </p:style>
        <p:txBody>
          <a:bodyPr/>
          <a:lstStyle/>
          <a:p>
            <a:fld id="{907D80F2-08EE-4FF1-86FA-192F2442B46F}" type="slidenum">
              <a:rPr lang="en-US" smtClean="0">
                <a:latin typeface="Times New Roman" pitchFamily="18" charset="0"/>
                <a:cs typeface="Times New Roman" pitchFamily="18" charset="0"/>
              </a:rPr>
              <a:pPr/>
              <a:t>41</a:t>
            </a:fld>
            <a:endParaRPr lang="en-US"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0"/>
            <a:ext cx="8686800" cy="1143000"/>
          </a:xfrm>
          <a:prstGeom prst="roundRect">
            <a:avLst/>
          </a:prstGeom>
        </p:spPr>
        <p:style>
          <a:lnRef idx="1">
            <a:schemeClr val="accent6"/>
          </a:lnRef>
          <a:fillRef idx="2">
            <a:schemeClr val="accent6"/>
          </a:fillRef>
          <a:effectRef idx="1">
            <a:schemeClr val="accent6"/>
          </a:effectRef>
          <a:fontRef idx="minor">
            <a:schemeClr val="dk1"/>
          </a:fontRef>
        </p:style>
        <p:txBody>
          <a:bodyPr/>
          <a:lstStyle/>
          <a:p>
            <a:r>
              <a:rPr lang="en-US" dirty="0" smtClean="0">
                <a:solidFill>
                  <a:schemeClr val="accent2">
                    <a:lumMod val="50000"/>
                  </a:schemeClr>
                </a:solidFill>
                <a:latin typeface="Times New Roman" pitchFamily="18" charset="0"/>
                <a:cs typeface="Times New Roman" pitchFamily="18" charset="0"/>
              </a:rPr>
              <a:t>The Induced Torque cont…</a:t>
            </a:r>
            <a:endParaRPr lang="en-US" dirty="0">
              <a:solidFill>
                <a:schemeClr val="accent2">
                  <a:lumMod val="50000"/>
                </a:schemeClr>
              </a:solidFill>
              <a:latin typeface="Times New Roman" pitchFamily="18" charset="0"/>
              <a:cs typeface="Times New Roman" pitchFamily="18" charset="0"/>
            </a:endParaRPr>
          </a:p>
        </p:txBody>
      </p:sp>
      <p:sp>
        <p:nvSpPr>
          <p:cNvPr id="3" name="Content Placeholder 2"/>
          <p:cNvSpPr>
            <a:spLocks noGrp="1"/>
          </p:cNvSpPr>
          <p:nvPr>
            <p:ph idx="1"/>
          </p:nvPr>
        </p:nvSpPr>
        <p:spPr>
          <a:xfrm>
            <a:off x="228600" y="1066800"/>
            <a:ext cx="8763000" cy="5410200"/>
          </a:xfrm>
          <a:prstGeom prst="roundRect">
            <a:avLst/>
          </a:prstGeom>
        </p:spPr>
        <p:style>
          <a:lnRef idx="2">
            <a:schemeClr val="accent1"/>
          </a:lnRef>
          <a:fillRef idx="1">
            <a:schemeClr val="lt1"/>
          </a:fillRef>
          <a:effectRef idx="0">
            <a:schemeClr val="accent1"/>
          </a:effectRef>
          <a:fontRef idx="minor">
            <a:schemeClr val="dk1"/>
          </a:fontRef>
        </p:style>
        <p:txBody>
          <a:bodyPr>
            <a:normAutofit fontScale="70000" lnSpcReduction="20000"/>
          </a:bodyPr>
          <a:lstStyle/>
          <a:p>
            <a:pPr marL="514350" indent="-514350" algn="just">
              <a:buClr>
                <a:srgbClr val="0070C0"/>
              </a:buClr>
              <a:buFont typeface="+mj-lt"/>
              <a:buAutoNum type="alphaLcParenR" startAt="3"/>
            </a:pPr>
            <a:r>
              <a:rPr lang="en-US" i="1" dirty="0" smtClean="0">
                <a:latin typeface="Times New Roman" pitchFamily="18" charset="0"/>
                <a:cs typeface="Times New Roman" pitchFamily="18" charset="0"/>
              </a:rPr>
              <a:t>Suppose a load is attached to the loop, and the resulting load torque is 10 N· m.</a:t>
            </a:r>
          </a:p>
          <a:p>
            <a:pPr algn="just">
              <a:buClr>
                <a:srgbClr val="0070C0"/>
              </a:buClr>
              <a:buNone/>
            </a:pPr>
            <a:r>
              <a:rPr lang="en-US" i="1" dirty="0" smtClean="0">
                <a:latin typeface="Times New Roman" pitchFamily="18" charset="0"/>
                <a:cs typeface="Times New Roman" pitchFamily="18" charset="0"/>
              </a:rPr>
              <a:t>What would the new steady-state speed be? How much power is supplied to the</a:t>
            </a:r>
          </a:p>
          <a:p>
            <a:pPr algn="just">
              <a:buClr>
                <a:srgbClr val="0070C0"/>
              </a:buClr>
              <a:buNone/>
            </a:pPr>
            <a:r>
              <a:rPr lang="en-US" i="1" dirty="0" smtClean="0">
                <a:latin typeface="Times New Roman" pitchFamily="18" charset="0"/>
                <a:cs typeface="Times New Roman" pitchFamily="18" charset="0"/>
              </a:rPr>
              <a:t>shaft of the machine? How much power is being supplied by the battery? Is this</a:t>
            </a:r>
          </a:p>
          <a:p>
            <a:pPr algn="just">
              <a:buClr>
                <a:srgbClr val="0070C0"/>
              </a:buClr>
              <a:buNone/>
            </a:pPr>
            <a:r>
              <a:rPr lang="en-US" i="1" dirty="0" smtClean="0">
                <a:latin typeface="Times New Roman" pitchFamily="18" charset="0"/>
                <a:cs typeface="Times New Roman" pitchFamily="18" charset="0"/>
              </a:rPr>
              <a:t>machine a motor or a generator?</a:t>
            </a:r>
          </a:p>
          <a:p>
            <a:pPr marL="514350" indent="-514350" algn="just">
              <a:buClr>
                <a:srgbClr val="0070C0"/>
              </a:buClr>
              <a:buFont typeface="+mj-lt"/>
              <a:buAutoNum type="alphaLcParenR" startAt="4"/>
            </a:pPr>
            <a:r>
              <a:rPr lang="en-US" i="1" dirty="0" smtClean="0">
                <a:latin typeface="Times New Roman" pitchFamily="18" charset="0"/>
                <a:cs typeface="Times New Roman" pitchFamily="18" charset="0"/>
              </a:rPr>
              <a:t>Suppose the machine is again unloaded, and a torque of 7.5 N • m is applied to</a:t>
            </a:r>
          </a:p>
          <a:p>
            <a:pPr algn="just">
              <a:buClr>
                <a:srgbClr val="0070C0"/>
              </a:buClr>
              <a:buNone/>
            </a:pPr>
            <a:r>
              <a:rPr lang="en-US" i="1" dirty="0" smtClean="0">
                <a:latin typeface="Times New Roman" pitchFamily="18" charset="0"/>
                <a:cs typeface="Times New Roman" pitchFamily="18" charset="0"/>
              </a:rPr>
              <a:t>the shaft in the direction of rotation. What is the new steady-state speed? Is this</a:t>
            </a:r>
          </a:p>
          <a:p>
            <a:pPr algn="just">
              <a:buClr>
                <a:srgbClr val="0070C0"/>
              </a:buClr>
              <a:buNone/>
            </a:pPr>
            <a:r>
              <a:rPr lang="en-US" i="1" dirty="0" smtClean="0">
                <a:latin typeface="Times New Roman" pitchFamily="18" charset="0"/>
                <a:cs typeface="Times New Roman" pitchFamily="18" charset="0"/>
              </a:rPr>
              <a:t>machine now a motor or a generator?</a:t>
            </a:r>
          </a:p>
          <a:p>
            <a:pPr marL="514350" indent="-514350" algn="just">
              <a:buClr>
                <a:srgbClr val="0070C0"/>
              </a:buClr>
              <a:buFont typeface="+mj-lt"/>
              <a:buAutoNum type="alphaLcParenR" startAt="5"/>
            </a:pPr>
            <a:r>
              <a:rPr lang="en-US" i="1" dirty="0" smtClean="0">
                <a:latin typeface="Times New Roman" pitchFamily="18" charset="0"/>
                <a:cs typeface="Times New Roman" pitchFamily="18" charset="0"/>
              </a:rPr>
              <a:t> Suppose the machine is running unloaded. What would the final steady-state</a:t>
            </a:r>
          </a:p>
          <a:p>
            <a:pPr algn="just">
              <a:buClr>
                <a:srgbClr val="0070C0"/>
              </a:buClr>
              <a:buNone/>
            </a:pPr>
            <a:r>
              <a:rPr lang="en-US" i="1" dirty="0" smtClean="0">
                <a:latin typeface="Times New Roman" pitchFamily="18" charset="0"/>
                <a:cs typeface="Times New Roman" pitchFamily="18" charset="0"/>
              </a:rPr>
              <a:t>speed of the rotor be if the flux density were reduced to 0.20 T?</a:t>
            </a:r>
          </a:p>
        </p:txBody>
      </p:sp>
      <p:sp>
        <p:nvSpPr>
          <p:cNvPr id="6" name="Slide Number Placeholder 5"/>
          <p:cNvSpPr>
            <a:spLocks noGrp="1"/>
          </p:cNvSpPr>
          <p:nvPr>
            <p:ph type="sldNum" sz="quarter" idx="12"/>
          </p:nvPr>
        </p:nvSpPr>
        <p:spPr>
          <a:xfrm>
            <a:off x="8610600" y="6324600"/>
            <a:ext cx="381000" cy="365125"/>
          </a:xfrm>
          <a:prstGeom prst="roundRect">
            <a:avLst/>
          </a:prstGeom>
        </p:spPr>
        <p:style>
          <a:lnRef idx="2">
            <a:schemeClr val="accent6"/>
          </a:lnRef>
          <a:fillRef idx="1">
            <a:schemeClr val="lt1"/>
          </a:fillRef>
          <a:effectRef idx="0">
            <a:schemeClr val="accent6"/>
          </a:effectRef>
          <a:fontRef idx="minor">
            <a:schemeClr val="dk1"/>
          </a:fontRef>
        </p:style>
        <p:txBody>
          <a:bodyPr/>
          <a:lstStyle/>
          <a:p>
            <a:fld id="{907D80F2-08EE-4FF1-86FA-192F2442B46F}" type="slidenum">
              <a:rPr lang="en-US" smtClean="0">
                <a:latin typeface="Times New Roman" pitchFamily="18" charset="0"/>
                <a:cs typeface="Times New Roman" pitchFamily="18" charset="0"/>
              </a:rPr>
              <a:pPr/>
              <a:t>42</a:t>
            </a:fld>
            <a:endParaRPr lang="en-US"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0"/>
            <a:ext cx="8686800" cy="1143000"/>
          </a:xfrm>
          <a:prstGeom prst="roundRect">
            <a:avLst/>
          </a:prstGeom>
        </p:spPr>
        <p:style>
          <a:lnRef idx="1">
            <a:schemeClr val="accent6"/>
          </a:lnRef>
          <a:fillRef idx="2">
            <a:schemeClr val="accent6"/>
          </a:fillRef>
          <a:effectRef idx="1">
            <a:schemeClr val="accent6"/>
          </a:effectRef>
          <a:fontRef idx="minor">
            <a:schemeClr val="dk1"/>
          </a:fontRef>
        </p:style>
        <p:txBody>
          <a:bodyPr/>
          <a:lstStyle/>
          <a:p>
            <a:r>
              <a:rPr lang="en-US" dirty="0" smtClean="0">
                <a:solidFill>
                  <a:schemeClr val="accent2">
                    <a:lumMod val="50000"/>
                  </a:schemeClr>
                </a:solidFill>
                <a:latin typeface="Times New Roman" pitchFamily="18" charset="0"/>
                <a:cs typeface="Times New Roman" pitchFamily="18" charset="0"/>
              </a:rPr>
              <a:t>The Induced Torque cont…</a:t>
            </a:r>
            <a:endParaRPr lang="en-US" dirty="0">
              <a:solidFill>
                <a:schemeClr val="accent2">
                  <a:lumMod val="50000"/>
                </a:schemeClr>
              </a:solidFill>
              <a:latin typeface="Times New Roman" pitchFamily="18" charset="0"/>
              <a:cs typeface="Times New Roman" pitchFamily="18" charset="0"/>
            </a:endParaRPr>
          </a:p>
        </p:txBody>
      </p:sp>
      <p:sp>
        <p:nvSpPr>
          <p:cNvPr id="3" name="Content Placeholder 2"/>
          <p:cNvSpPr>
            <a:spLocks noGrp="1"/>
          </p:cNvSpPr>
          <p:nvPr>
            <p:ph idx="1"/>
          </p:nvPr>
        </p:nvSpPr>
        <p:spPr>
          <a:xfrm>
            <a:off x="228600" y="1066800"/>
            <a:ext cx="8763000" cy="5410200"/>
          </a:xfrm>
          <a:prstGeom prst="roundRect">
            <a:avLst/>
          </a:prstGeom>
        </p:spPr>
        <p:style>
          <a:lnRef idx="2">
            <a:schemeClr val="accent1"/>
          </a:lnRef>
          <a:fillRef idx="1">
            <a:schemeClr val="lt1"/>
          </a:fillRef>
          <a:effectRef idx="0">
            <a:schemeClr val="accent1"/>
          </a:effectRef>
          <a:fontRef idx="minor">
            <a:schemeClr val="dk1"/>
          </a:fontRef>
        </p:style>
        <p:txBody>
          <a:bodyPr>
            <a:normAutofit/>
          </a:bodyPr>
          <a:lstStyle/>
          <a:p>
            <a:pPr algn="just">
              <a:buClr>
                <a:srgbClr val="0070C0"/>
              </a:buClr>
              <a:buNone/>
            </a:pPr>
            <a:r>
              <a:rPr lang="en-US" i="1" dirty="0" smtClean="0">
                <a:latin typeface="Times New Roman" pitchFamily="18" charset="0"/>
                <a:cs typeface="Times New Roman" pitchFamily="18" charset="0"/>
              </a:rPr>
              <a:t> </a:t>
            </a:r>
          </a:p>
        </p:txBody>
      </p:sp>
      <p:sp>
        <p:nvSpPr>
          <p:cNvPr id="6" name="Slide Number Placeholder 5"/>
          <p:cNvSpPr>
            <a:spLocks noGrp="1"/>
          </p:cNvSpPr>
          <p:nvPr>
            <p:ph type="sldNum" sz="quarter" idx="12"/>
          </p:nvPr>
        </p:nvSpPr>
        <p:spPr>
          <a:xfrm>
            <a:off x="8610600" y="6324600"/>
            <a:ext cx="381000" cy="365125"/>
          </a:xfrm>
          <a:prstGeom prst="roundRect">
            <a:avLst/>
          </a:prstGeom>
        </p:spPr>
        <p:style>
          <a:lnRef idx="2">
            <a:schemeClr val="accent6"/>
          </a:lnRef>
          <a:fillRef idx="1">
            <a:schemeClr val="lt1"/>
          </a:fillRef>
          <a:effectRef idx="0">
            <a:schemeClr val="accent6"/>
          </a:effectRef>
          <a:fontRef idx="minor">
            <a:schemeClr val="dk1"/>
          </a:fontRef>
        </p:style>
        <p:txBody>
          <a:bodyPr/>
          <a:lstStyle/>
          <a:p>
            <a:fld id="{907D80F2-08EE-4FF1-86FA-192F2442B46F}" type="slidenum">
              <a:rPr lang="en-US" smtClean="0">
                <a:latin typeface="Times New Roman" pitchFamily="18" charset="0"/>
                <a:cs typeface="Times New Roman" pitchFamily="18" charset="0"/>
              </a:rPr>
              <a:pPr/>
              <a:t>43</a:t>
            </a:fld>
            <a:endParaRPr lang="en-US" dirty="0">
              <a:latin typeface="Times New Roman" pitchFamily="18" charset="0"/>
              <a:cs typeface="Times New Roman" pitchFamily="18" charset="0"/>
            </a:endParaRPr>
          </a:p>
        </p:txBody>
      </p:sp>
      <p:grpSp>
        <p:nvGrpSpPr>
          <p:cNvPr id="8" name="Group 7"/>
          <p:cNvGrpSpPr/>
          <p:nvPr/>
        </p:nvGrpSpPr>
        <p:grpSpPr>
          <a:xfrm>
            <a:off x="762000" y="1618446"/>
            <a:ext cx="8427658" cy="4415641"/>
            <a:chOff x="762000" y="1618446"/>
            <a:chExt cx="8427658" cy="4415641"/>
          </a:xfrm>
        </p:grpSpPr>
        <p:pic>
          <p:nvPicPr>
            <p:cNvPr id="80898" name="Picture 2"/>
            <p:cNvPicPr>
              <a:picLocks noChangeAspect="1" noChangeArrowheads="1"/>
            </p:cNvPicPr>
            <p:nvPr/>
          </p:nvPicPr>
          <p:blipFill>
            <a:blip r:embed="rId2"/>
            <a:srcRect/>
            <a:stretch>
              <a:fillRect/>
            </a:stretch>
          </p:blipFill>
          <p:spPr bwMode="auto">
            <a:xfrm>
              <a:off x="762000" y="1618446"/>
              <a:ext cx="8427658" cy="4415641"/>
            </a:xfrm>
            <a:prstGeom prst="rect">
              <a:avLst/>
            </a:prstGeom>
            <a:noFill/>
            <a:ln w="9525">
              <a:noFill/>
              <a:miter lim="800000"/>
              <a:headEnd/>
              <a:tailEnd/>
            </a:ln>
            <a:effectLst/>
          </p:spPr>
        </p:pic>
        <p:sp>
          <p:nvSpPr>
            <p:cNvPr id="7" name="Rectangle 6"/>
            <p:cNvSpPr/>
            <p:nvPr/>
          </p:nvSpPr>
          <p:spPr>
            <a:xfrm>
              <a:off x="4648200" y="5638800"/>
              <a:ext cx="1219200" cy="304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Fig 1.12</a:t>
              </a:r>
              <a:endParaRPr lang="en-US" dirty="0">
                <a:solidFill>
                  <a:schemeClr val="tx1"/>
                </a:solidFill>
              </a:endParaRPr>
            </a:p>
          </p:txBody>
        </p:sp>
      </p:gr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0"/>
            <a:ext cx="8686800" cy="1143000"/>
          </a:xfrm>
          <a:prstGeom prst="roundRect">
            <a:avLst/>
          </a:prstGeom>
        </p:spPr>
        <p:style>
          <a:lnRef idx="2">
            <a:schemeClr val="accent1"/>
          </a:lnRef>
          <a:fillRef idx="1">
            <a:schemeClr val="lt1"/>
          </a:fillRef>
          <a:effectRef idx="0">
            <a:schemeClr val="accent1"/>
          </a:effectRef>
          <a:fontRef idx="minor">
            <a:schemeClr val="dk1"/>
          </a:fontRef>
        </p:style>
        <p:txBody>
          <a:bodyPr/>
          <a:lstStyle/>
          <a:p>
            <a:r>
              <a:rPr lang="en-US" dirty="0" smtClean="0">
                <a:solidFill>
                  <a:schemeClr val="accent2">
                    <a:lumMod val="50000"/>
                  </a:schemeClr>
                </a:solidFill>
                <a:latin typeface="Times New Roman" pitchFamily="18" charset="0"/>
                <a:cs typeface="Times New Roman" pitchFamily="18" charset="0"/>
              </a:rPr>
              <a:t>Practical generator</a:t>
            </a:r>
          </a:p>
        </p:txBody>
      </p:sp>
      <p:sp>
        <p:nvSpPr>
          <p:cNvPr id="3" name="Content Placeholder 2"/>
          <p:cNvSpPr>
            <a:spLocks noGrp="1"/>
          </p:cNvSpPr>
          <p:nvPr>
            <p:ph idx="1"/>
          </p:nvPr>
        </p:nvSpPr>
        <p:spPr>
          <a:xfrm>
            <a:off x="228600" y="1143000"/>
            <a:ext cx="8763000" cy="5410200"/>
          </a:xfrm>
          <a:prstGeom prst="roundRect">
            <a:avLst/>
          </a:prstGeom>
        </p:spPr>
        <p:style>
          <a:lnRef idx="2">
            <a:schemeClr val="accent1"/>
          </a:lnRef>
          <a:fillRef idx="1">
            <a:schemeClr val="lt1"/>
          </a:fillRef>
          <a:effectRef idx="0">
            <a:schemeClr val="accent1"/>
          </a:effectRef>
          <a:fontRef idx="minor">
            <a:schemeClr val="dk1"/>
          </a:fontRef>
        </p:style>
        <p:txBody>
          <a:bodyPr>
            <a:normAutofit fontScale="70000" lnSpcReduction="20000"/>
          </a:bodyPr>
          <a:lstStyle/>
          <a:p>
            <a:pPr algn="just">
              <a:buClr>
                <a:srgbClr val="0070C0"/>
              </a:buClr>
              <a:buFont typeface="Wingdings" pitchFamily="2" charset="2"/>
              <a:buChar char="q"/>
            </a:pPr>
            <a:r>
              <a:rPr lang="en-US" dirty="0" smtClean="0">
                <a:latin typeface="Times New Roman" pitchFamily="18" charset="0"/>
                <a:cs typeface="Times New Roman" pitchFamily="18" charset="0"/>
              </a:rPr>
              <a:t>The simple loop generator has been considered in detail merely to bring out the basic principle underlying the construction and working of as actual generator illustrated in Fig.3.13 which consists of the following essential parts:</a:t>
            </a:r>
          </a:p>
          <a:p>
            <a:pPr marL="571500" indent="-571500" algn="just">
              <a:buClr>
                <a:srgbClr val="0070C0"/>
              </a:buClr>
              <a:buFont typeface="+mj-lt"/>
              <a:buAutoNum type="romanLcPeriod"/>
            </a:pPr>
            <a:r>
              <a:rPr lang="en-US" dirty="0" smtClean="0">
                <a:latin typeface="Times New Roman" pitchFamily="18" charset="0"/>
                <a:cs typeface="Times New Roman" pitchFamily="18" charset="0"/>
              </a:rPr>
              <a:t> Magnetic Frame or Yoke</a:t>
            </a:r>
          </a:p>
          <a:p>
            <a:pPr marL="571500" indent="-571500" algn="just">
              <a:buClr>
                <a:srgbClr val="0070C0"/>
              </a:buClr>
              <a:buFont typeface="+mj-lt"/>
              <a:buAutoNum type="romanLcPeriod"/>
            </a:pPr>
            <a:r>
              <a:rPr lang="en-US" dirty="0" smtClean="0">
                <a:latin typeface="Times New Roman" pitchFamily="18" charset="0"/>
                <a:cs typeface="Times New Roman" pitchFamily="18" charset="0"/>
              </a:rPr>
              <a:t>Pole-cores and Pole-shoes</a:t>
            </a:r>
          </a:p>
          <a:p>
            <a:pPr marL="571500" indent="-571500" algn="just">
              <a:buClr>
                <a:srgbClr val="0070C0"/>
              </a:buClr>
              <a:buFont typeface="+mj-lt"/>
              <a:buAutoNum type="romanLcPeriod"/>
            </a:pPr>
            <a:r>
              <a:rPr lang="en-US" dirty="0" smtClean="0">
                <a:latin typeface="Times New Roman" pitchFamily="18" charset="0"/>
                <a:cs typeface="Times New Roman" pitchFamily="18" charset="0"/>
              </a:rPr>
              <a:t>Pole Coils or Field Coils </a:t>
            </a:r>
          </a:p>
          <a:p>
            <a:pPr marL="571500" indent="-571500" algn="just">
              <a:buClr>
                <a:srgbClr val="0070C0"/>
              </a:buClr>
              <a:buFont typeface="+mj-lt"/>
              <a:buAutoNum type="romanLcPeriod"/>
            </a:pPr>
            <a:r>
              <a:rPr lang="en-US" dirty="0" smtClean="0">
                <a:latin typeface="Times New Roman" pitchFamily="18" charset="0"/>
                <a:cs typeface="Times New Roman" pitchFamily="18" charset="0"/>
              </a:rPr>
              <a:t>Armature Core</a:t>
            </a:r>
          </a:p>
          <a:p>
            <a:pPr marL="571500" indent="-571500" algn="just">
              <a:buClr>
                <a:srgbClr val="0070C0"/>
              </a:buClr>
              <a:buFont typeface="+mj-lt"/>
              <a:buAutoNum type="romanLcPeriod"/>
            </a:pPr>
            <a:r>
              <a:rPr lang="en-US" dirty="0" smtClean="0">
                <a:latin typeface="Times New Roman" pitchFamily="18" charset="0"/>
                <a:cs typeface="Times New Roman" pitchFamily="18" charset="0"/>
              </a:rPr>
              <a:t>Armature Windings or</a:t>
            </a:r>
          </a:p>
          <a:p>
            <a:pPr marL="571500" indent="-571500" algn="just">
              <a:buClr>
                <a:srgbClr val="0070C0"/>
              </a:buClr>
              <a:buFont typeface="+mj-lt"/>
              <a:buAutoNum type="romanLcPeriod"/>
            </a:pPr>
            <a:r>
              <a:rPr lang="en-US" dirty="0" smtClean="0">
                <a:latin typeface="Times New Roman" pitchFamily="18" charset="0"/>
                <a:cs typeface="Times New Roman" pitchFamily="18" charset="0"/>
              </a:rPr>
              <a:t>Commutator</a:t>
            </a:r>
          </a:p>
          <a:p>
            <a:pPr marL="571500" indent="-571500" algn="just">
              <a:buClr>
                <a:srgbClr val="0070C0"/>
              </a:buClr>
              <a:buFont typeface="+mj-lt"/>
              <a:buAutoNum type="romanLcPeriod"/>
            </a:pPr>
            <a:r>
              <a:rPr lang="en-US" dirty="0" smtClean="0">
                <a:latin typeface="Times New Roman" pitchFamily="18" charset="0"/>
                <a:cs typeface="Times New Roman" pitchFamily="18" charset="0"/>
              </a:rPr>
              <a:t>Brushes and Bearings</a:t>
            </a:r>
          </a:p>
          <a:p>
            <a:pPr marL="571500" indent="-571500" algn="just">
              <a:buClr>
                <a:srgbClr val="0070C0"/>
              </a:buClr>
              <a:buNone/>
            </a:pPr>
            <a:r>
              <a:rPr lang="en-US" dirty="0" smtClean="0">
                <a:latin typeface="Times New Roman" pitchFamily="18" charset="0"/>
                <a:cs typeface="Times New Roman" pitchFamily="18" charset="0"/>
              </a:rPr>
              <a:t>Of these, the yoke, the pole cores, the armature core and air gaps between the poles and the armature core form the magnetic circuit whereas the rest form the electrical circuit.</a:t>
            </a:r>
          </a:p>
          <a:p>
            <a:pPr marL="571500" indent="-571500" algn="just">
              <a:buClr>
                <a:srgbClr val="0070C0"/>
              </a:buClr>
              <a:buNone/>
            </a:pPr>
            <a:endParaRPr lang="en-US" dirty="0" smtClean="0">
              <a:latin typeface="Times New Roman" pitchFamily="18" charset="0"/>
              <a:cs typeface="Times New Roman" pitchFamily="18" charset="0"/>
            </a:endParaRPr>
          </a:p>
        </p:txBody>
      </p:sp>
      <p:sp>
        <p:nvSpPr>
          <p:cNvPr id="6" name="Slide Number Placeholder 5"/>
          <p:cNvSpPr>
            <a:spLocks noGrp="1"/>
          </p:cNvSpPr>
          <p:nvPr>
            <p:ph type="sldNum" sz="quarter" idx="12"/>
          </p:nvPr>
        </p:nvSpPr>
        <p:spPr>
          <a:xfrm>
            <a:off x="8610600" y="6324600"/>
            <a:ext cx="381000" cy="365125"/>
          </a:xfrm>
          <a:prstGeom prst="roundRect">
            <a:avLst/>
          </a:prstGeom>
        </p:spPr>
        <p:style>
          <a:lnRef idx="2">
            <a:schemeClr val="accent6"/>
          </a:lnRef>
          <a:fillRef idx="1">
            <a:schemeClr val="lt1"/>
          </a:fillRef>
          <a:effectRef idx="0">
            <a:schemeClr val="accent6"/>
          </a:effectRef>
          <a:fontRef idx="minor">
            <a:schemeClr val="dk1"/>
          </a:fontRef>
        </p:style>
        <p:txBody>
          <a:bodyPr/>
          <a:lstStyle/>
          <a:p>
            <a:fld id="{907D80F2-08EE-4FF1-86FA-192F2442B46F}" type="slidenum">
              <a:rPr lang="en-US" smtClean="0">
                <a:latin typeface="Times New Roman" pitchFamily="18" charset="0"/>
                <a:cs typeface="Times New Roman" pitchFamily="18" charset="0"/>
              </a:rPr>
              <a:pPr/>
              <a:t>44</a:t>
            </a:fld>
            <a:endParaRPr lang="en-US"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0"/>
            <a:ext cx="8686800" cy="1143000"/>
          </a:xfrm>
          <a:prstGeom prst="roundRect">
            <a:avLst/>
          </a:prstGeom>
        </p:spPr>
        <p:style>
          <a:lnRef idx="2">
            <a:schemeClr val="accent1"/>
          </a:lnRef>
          <a:fillRef idx="1">
            <a:schemeClr val="lt1"/>
          </a:fillRef>
          <a:effectRef idx="0">
            <a:schemeClr val="accent1"/>
          </a:effectRef>
          <a:fontRef idx="minor">
            <a:schemeClr val="dk1"/>
          </a:fontRef>
        </p:style>
        <p:txBody>
          <a:bodyPr/>
          <a:lstStyle/>
          <a:p>
            <a:r>
              <a:rPr lang="en-US" dirty="0" smtClean="0">
                <a:solidFill>
                  <a:schemeClr val="accent2">
                    <a:lumMod val="50000"/>
                  </a:schemeClr>
                </a:solidFill>
                <a:latin typeface="Times New Roman" pitchFamily="18" charset="0"/>
                <a:cs typeface="Times New Roman" pitchFamily="18" charset="0"/>
              </a:rPr>
              <a:t>Practical generator cont…</a:t>
            </a:r>
          </a:p>
        </p:txBody>
      </p:sp>
      <p:sp>
        <p:nvSpPr>
          <p:cNvPr id="3" name="Content Placeholder 2"/>
          <p:cNvSpPr>
            <a:spLocks noGrp="1"/>
          </p:cNvSpPr>
          <p:nvPr>
            <p:ph idx="1"/>
          </p:nvPr>
        </p:nvSpPr>
        <p:spPr>
          <a:xfrm>
            <a:off x="228600" y="1143000"/>
            <a:ext cx="8763000" cy="5410200"/>
          </a:xfrm>
          <a:prstGeom prst="roundRect">
            <a:avLst/>
          </a:prstGeom>
        </p:spPr>
        <p:style>
          <a:lnRef idx="2">
            <a:schemeClr val="accent1"/>
          </a:lnRef>
          <a:fillRef idx="1">
            <a:schemeClr val="lt1"/>
          </a:fillRef>
          <a:effectRef idx="0">
            <a:schemeClr val="accent1"/>
          </a:effectRef>
          <a:fontRef idx="minor">
            <a:schemeClr val="dk1"/>
          </a:fontRef>
        </p:style>
        <p:txBody>
          <a:bodyPr>
            <a:normAutofit/>
          </a:bodyPr>
          <a:lstStyle/>
          <a:p>
            <a:pPr algn="just">
              <a:buClr>
                <a:srgbClr val="0070C0"/>
              </a:buClr>
              <a:buNone/>
            </a:pPr>
            <a:r>
              <a:rPr lang="en-US" dirty="0" smtClean="0">
                <a:latin typeface="Times New Roman" pitchFamily="18" charset="0"/>
                <a:cs typeface="Times New Roman" pitchFamily="18" charset="0"/>
              </a:rPr>
              <a:t> </a:t>
            </a:r>
          </a:p>
        </p:txBody>
      </p:sp>
      <p:sp>
        <p:nvSpPr>
          <p:cNvPr id="6" name="Slide Number Placeholder 5"/>
          <p:cNvSpPr>
            <a:spLocks noGrp="1"/>
          </p:cNvSpPr>
          <p:nvPr>
            <p:ph type="sldNum" sz="quarter" idx="12"/>
          </p:nvPr>
        </p:nvSpPr>
        <p:spPr>
          <a:xfrm>
            <a:off x="8610600" y="6324600"/>
            <a:ext cx="381000" cy="365125"/>
          </a:xfrm>
          <a:prstGeom prst="roundRect">
            <a:avLst/>
          </a:prstGeom>
        </p:spPr>
        <p:style>
          <a:lnRef idx="2">
            <a:schemeClr val="accent6"/>
          </a:lnRef>
          <a:fillRef idx="1">
            <a:schemeClr val="lt1"/>
          </a:fillRef>
          <a:effectRef idx="0">
            <a:schemeClr val="accent6"/>
          </a:effectRef>
          <a:fontRef idx="minor">
            <a:schemeClr val="dk1"/>
          </a:fontRef>
        </p:style>
        <p:txBody>
          <a:bodyPr/>
          <a:lstStyle/>
          <a:p>
            <a:fld id="{907D80F2-08EE-4FF1-86FA-192F2442B46F}" type="slidenum">
              <a:rPr lang="en-US" smtClean="0">
                <a:latin typeface="Times New Roman" pitchFamily="18" charset="0"/>
                <a:cs typeface="Times New Roman" pitchFamily="18" charset="0"/>
              </a:rPr>
              <a:pPr/>
              <a:t>45</a:t>
            </a:fld>
            <a:endParaRPr lang="en-US" dirty="0">
              <a:latin typeface="Times New Roman" pitchFamily="18" charset="0"/>
              <a:cs typeface="Times New Roman" pitchFamily="18" charset="0"/>
            </a:endParaRPr>
          </a:p>
        </p:txBody>
      </p:sp>
      <p:grpSp>
        <p:nvGrpSpPr>
          <p:cNvPr id="9" name="Group 8"/>
          <p:cNvGrpSpPr/>
          <p:nvPr/>
        </p:nvGrpSpPr>
        <p:grpSpPr>
          <a:xfrm>
            <a:off x="990600" y="1676400"/>
            <a:ext cx="6710708" cy="4267200"/>
            <a:chOff x="990600" y="1676400"/>
            <a:chExt cx="6710708" cy="4267200"/>
          </a:xfrm>
        </p:grpSpPr>
        <p:pic>
          <p:nvPicPr>
            <p:cNvPr id="7" name="Picture 6"/>
            <p:cNvPicPr/>
            <p:nvPr/>
          </p:nvPicPr>
          <p:blipFill>
            <a:blip r:embed="rId2"/>
            <a:srcRect/>
            <a:stretch>
              <a:fillRect/>
            </a:stretch>
          </p:blipFill>
          <p:spPr bwMode="auto">
            <a:xfrm>
              <a:off x="990600" y="1676400"/>
              <a:ext cx="6710708" cy="4267200"/>
            </a:xfrm>
            <a:prstGeom prst="rect">
              <a:avLst/>
            </a:prstGeom>
            <a:noFill/>
            <a:ln w="9525">
              <a:noFill/>
              <a:miter lim="800000"/>
              <a:headEnd/>
              <a:tailEnd/>
            </a:ln>
          </p:spPr>
        </p:pic>
        <p:sp>
          <p:nvSpPr>
            <p:cNvPr id="8" name="Rectangle 7"/>
            <p:cNvSpPr/>
            <p:nvPr/>
          </p:nvSpPr>
          <p:spPr>
            <a:xfrm>
              <a:off x="3810000" y="5562600"/>
              <a:ext cx="1447800" cy="304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Fig 1.13</a:t>
              </a:r>
              <a:endParaRPr lang="en-US" dirty="0">
                <a:solidFill>
                  <a:schemeClr val="tx1"/>
                </a:solidFill>
              </a:endParaRPr>
            </a:p>
          </p:txBody>
        </p:sp>
      </p:gr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0"/>
            <a:ext cx="8686800" cy="1143000"/>
          </a:xfrm>
          <a:prstGeom prst="roundRect">
            <a:avLst/>
          </a:prstGeom>
        </p:spPr>
        <p:style>
          <a:lnRef idx="2">
            <a:schemeClr val="accent1"/>
          </a:lnRef>
          <a:fillRef idx="1">
            <a:schemeClr val="lt1"/>
          </a:fillRef>
          <a:effectRef idx="0">
            <a:schemeClr val="accent1"/>
          </a:effectRef>
          <a:fontRef idx="minor">
            <a:schemeClr val="dk1"/>
          </a:fontRef>
        </p:style>
        <p:txBody>
          <a:bodyPr/>
          <a:lstStyle/>
          <a:p>
            <a:r>
              <a:rPr lang="en-US" dirty="0" smtClean="0">
                <a:solidFill>
                  <a:schemeClr val="accent2">
                    <a:lumMod val="50000"/>
                  </a:schemeClr>
                </a:solidFill>
                <a:latin typeface="Times New Roman" pitchFamily="18" charset="0"/>
                <a:cs typeface="Times New Roman" pitchFamily="18" charset="0"/>
              </a:rPr>
              <a:t>Practical generator cont…</a:t>
            </a:r>
          </a:p>
        </p:txBody>
      </p:sp>
      <p:sp>
        <p:nvSpPr>
          <p:cNvPr id="3" name="Content Placeholder 2"/>
          <p:cNvSpPr>
            <a:spLocks noGrp="1"/>
          </p:cNvSpPr>
          <p:nvPr>
            <p:ph idx="1"/>
          </p:nvPr>
        </p:nvSpPr>
        <p:spPr>
          <a:xfrm>
            <a:off x="228600" y="1143000"/>
            <a:ext cx="8763000" cy="5410200"/>
          </a:xfrm>
          <a:prstGeom prst="roundRect">
            <a:avLst/>
          </a:prstGeom>
        </p:spPr>
        <p:style>
          <a:lnRef idx="2">
            <a:schemeClr val="accent1"/>
          </a:lnRef>
          <a:fillRef idx="1">
            <a:schemeClr val="lt1"/>
          </a:fillRef>
          <a:effectRef idx="0">
            <a:schemeClr val="accent1"/>
          </a:effectRef>
          <a:fontRef idx="minor">
            <a:schemeClr val="dk1"/>
          </a:fontRef>
        </p:style>
        <p:txBody>
          <a:bodyPr>
            <a:normAutofit fontScale="92500" lnSpcReduction="20000"/>
          </a:bodyPr>
          <a:lstStyle/>
          <a:p>
            <a:pPr marL="571500" indent="-571500" algn="just">
              <a:buClr>
                <a:srgbClr val="0070C0"/>
              </a:buClr>
              <a:buFont typeface="+mj-lt"/>
              <a:buAutoNum type="romanLcPeriod"/>
            </a:pPr>
            <a:r>
              <a:rPr lang="en-US" dirty="0" smtClean="0">
                <a:latin typeface="Times New Roman" pitchFamily="18" charset="0"/>
                <a:cs typeface="Times New Roman" pitchFamily="18" charset="0"/>
              </a:rPr>
              <a:t>Yoke</a:t>
            </a:r>
          </a:p>
          <a:p>
            <a:pPr marL="971550" lvl="1" indent="-571500" algn="just">
              <a:buClr>
                <a:srgbClr val="0070C0"/>
              </a:buClr>
              <a:buNone/>
            </a:pPr>
            <a:r>
              <a:rPr lang="en-US" dirty="0" smtClean="0">
                <a:latin typeface="Times New Roman" pitchFamily="18" charset="0"/>
                <a:cs typeface="Times New Roman" pitchFamily="18" charset="0"/>
              </a:rPr>
              <a:t>The outer frame or yoke serves</a:t>
            </a:r>
          </a:p>
          <a:p>
            <a:pPr marL="971550" lvl="1" indent="-571500" algn="just">
              <a:buClr>
                <a:srgbClr val="0070C0"/>
              </a:buClr>
              <a:buFont typeface="Wingdings" pitchFamily="2" charset="2"/>
              <a:buChar char="ü"/>
            </a:pPr>
            <a:r>
              <a:rPr lang="en-US" dirty="0" smtClean="0">
                <a:latin typeface="Times New Roman" pitchFamily="18" charset="0"/>
                <a:cs typeface="Times New Roman" pitchFamily="18" charset="0"/>
              </a:rPr>
              <a:t>Provides mechanical support for the poles and acts as a protecting cover for the whole machine</a:t>
            </a:r>
          </a:p>
          <a:p>
            <a:pPr marL="971550" lvl="1" indent="-571500" algn="just">
              <a:buClr>
                <a:srgbClr val="0070C0"/>
              </a:buClr>
              <a:buFont typeface="Wingdings" pitchFamily="2" charset="2"/>
              <a:buChar char="ü"/>
            </a:pPr>
            <a:r>
              <a:rPr lang="en-US" dirty="0" smtClean="0">
                <a:latin typeface="Times New Roman" pitchFamily="18" charset="0"/>
                <a:cs typeface="Times New Roman" pitchFamily="18" charset="0"/>
              </a:rPr>
              <a:t>Caries the magnetic flux produced by poles</a:t>
            </a:r>
          </a:p>
          <a:p>
            <a:pPr marL="571500" indent="-571500" algn="just">
              <a:buClr>
                <a:srgbClr val="0070C0"/>
              </a:buClr>
              <a:buFont typeface="+mj-lt"/>
              <a:buAutoNum type="romanLcPeriod"/>
            </a:pPr>
            <a:r>
              <a:rPr lang="en-US" dirty="0" smtClean="0">
                <a:latin typeface="Times New Roman" pitchFamily="18" charset="0"/>
                <a:cs typeface="Times New Roman" pitchFamily="18" charset="0"/>
              </a:rPr>
              <a:t>Pole cores and pole shoes</a:t>
            </a:r>
          </a:p>
          <a:p>
            <a:pPr marL="971550" lvl="1" indent="-571500" algn="just">
              <a:buClr>
                <a:srgbClr val="0070C0"/>
              </a:buClr>
              <a:buFont typeface="Wingdings" pitchFamily="2" charset="2"/>
              <a:buChar char="ü"/>
            </a:pPr>
            <a:r>
              <a:rPr lang="en-US" dirty="0" smtClean="0">
                <a:latin typeface="Times New Roman" pitchFamily="18" charset="0"/>
                <a:cs typeface="Times New Roman" pitchFamily="18" charset="0"/>
              </a:rPr>
              <a:t>The field magnets consist of pole cores and pole shoes.</a:t>
            </a:r>
          </a:p>
          <a:p>
            <a:pPr marL="971550" lvl="1" indent="-571500" algn="just">
              <a:buClr>
                <a:srgbClr val="0070C0"/>
              </a:buClr>
              <a:buFont typeface="Wingdings" pitchFamily="2" charset="2"/>
              <a:buChar char="ü"/>
            </a:pPr>
            <a:r>
              <a:rPr lang="en-US" dirty="0" smtClean="0">
                <a:latin typeface="Times New Roman" pitchFamily="18" charset="0"/>
                <a:cs typeface="Times New Roman" pitchFamily="18" charset="0"/>
              </a:rPr>
              <a:t>The pole shoes serve two purposes</a:t>
            </a:r>
          </a:p>
          <a:p>
            <a:pPr marL="1371600" lvl="2" indent="-571500" algn="just">
              <a:buClr>
                <a:srgbClr val="0070C0"/>
              </a:buClr>
              <a:buFont typeface="+mj-lt"/>
              <a:buAutoNum type="arabicPeriod"/>
            </a:pPr>
            <a:r>
              <a:rPr lang="en-US" dirty="0" smtClean="0">
                <a:latin typeface="Times New Roman" pitchFamily="18" charset="0"/>
                <a:cs typeface="Times New Roman" pitchFamily="18" charset="0"/>
              </a:rPr>
              <a:t>Spread out the flux in the air gap and being of larger </a:t>
            </a:r>
            <a:r>
              <a:rPr lang="en-US" dirty="0" err="1" smtClean="0">
                <a:latin typeface="Times New Roman" pitchFamily="18" charset="0"/>
                <a:cs typeface="Times New Roman" pitchFamily="18" charset="0"/>
              </a:rPr>
              <a:t>crossection</a:t>
            </a:r>
            <a:r>
              <a:rPr lang="en-US" dirty="0" smtClean="0">
                <a:latin typeface="Times New Roman" pitchFamily="18" charset="0"/>
                <a:cs typeface="Times New Roman" pitchFamily="18" charset="0"/>
              </a:rPr>
              <a:t> ,reduce the reluctance of the magnetic path</a:t>
            </a:r>
          </a:p>
          <a:p>
            <a:pPr marL="1371600" lvl="2" indent="-571500" algn="just">
              <a:buClr>
                <a:srgbClr val="0070C0"/>
              </a:buClr>
              <a:buFont typeface="+mj-lt"/>
              <a:buAutoNum type="arabicPeriod"/>
            </a:pPr>
            <a:r>
              <a:rPr lang="en-US" dirty="0" smtClean="0">
                <a:latin typeface="Times New Roman" pitchFamily="18" charset="0"/>
                <a:cs typeface="Times New Roman" pitchFamily="18" charset="0"/>
              </a:rPr>
              <a:t>Support field coils</a:t>
            </a:r>
          </a:p>
          <a:p>
            <a:pPr marL="971550" lvl="1" indent="-571500" algn="just">
              <a:buClr>
                <a:srgbClr val="0070C0"/>
              </a:buClr>
              <a:buFont typeface="Wingdings" pitchFamily="2" charset="2"/>
              <a:buChar char="ü"/>
            </a:pPr>
            <a:r>
              <a:rPr lang="en-US" dirty="0" smtClean="0">
                <a:latin typeface="Times New Roman" pitchFamily="18" charset="0"/>
                <a:cs typeface="Times New Roman" pitchFamily="18" charset="0"/>
              </a:rPr>
              <a:t>They are made of </a:t>
            </a:r>
            <a:r>
              <a:rPr lang="en-US" dirty="0" err="1" smtClean="0">
                <a:latin typeface="Times New Roman" pitchFamily="18" charset="0"/>
                <a:cs typeface="Times New Roman" pitchFamily="18" charset="0"/>
              </a:rPr>
              <a:t>lamminated</a:t>
            </a:r>
            <a:r>
              <a:rPr lang="en-US" dirty="0" smtClean="0">
                <a:latin typeface="Times New Roman" pitchFamily="18" charset="0"/>
                <a:cs typeface="Times New Roman" pitchFamily="18" charset="0"/>
              </a:rPr>
              <a:t> steel</a:t>
            </a:r>
          </a:p>
        </p:txBody>
      </p:sp>
      <p:sp>
        <p:nvSpPr>
          <p:cNvPr id="6" name="Slide Number Placeholder 5"/>
          <p:cNvSpPr>
            <a:spLocks noGrp="1"/>
          </p:cNvSpPr>
          <p:nvPr>
            <p:ph type="sldNum" sz="quarter" idx="12"/>
          </p:nvPr>
        </p:nvSpPr>
        <p:spPr>
          <a:xfrm>
            <a:off x="8610600" y="6324600"/>
            <a:ext cx="381000" cy="365125"/>
          </a:xfrm>
          <a:prstGeom prst="roundRect">
            <a:avLst/>
          </a:prstGeom>
        </p:spPr>
        <p:style>
          <a:lnRef idx="2">
            <a:schemeClr val="accent6"/>
          </a:lnRef>
          <a:fillRef idx="1">
            <a:schemeClr val="lt1"/>
          </a:fillRef>
          <a:effectRef idx="0">
            <a:schemeClr val="accent6"/>
          </a:effectRef>
          <a:fontRef idx="minor">
            <a:schemeClr val="dk1"/>
          </a:fontRef>
        </p:style>
        <p:txBody>
          <a:bodyPr/>
          <a:lstStyle/>
          <a:p>
            <a:fld id="{907D80F2-08EE-4FF1-86FA-192F2442B46F}" type="slidenum">
              <a:rPr lang="en-US" smtClean="0">
                <a:latin typeface="Times New Roman" pitchFamily="18" charset="0"/>
                <a:cs typeface="Times New Roman" pitchFamily="18" charset="0"/>
              </a:rPr>
              <a:pPr/>
              <a:t>46</a:t>
            </a:fld>
            <a:endParaRPr lang="en-US"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0"/>
            <a:ext cx="8686800" cy="1143000"/>
          </a:xfrm>
          <a:prstGeom prst="roundRect">
            <a:avLst/>
          </a:prstGeom>
        </p:spPr>
        <p:style>
          <a:lnRef idx="2">
            <a:schemeClr val="accent1"/>
          </a:lnRef>
          <a:fillRef idx="1">
            <a:schemeClr val="lt1"/>
          </a:fillRef>
          <a:effectRef idx="0">
            <a:schemeClr val="accent1"/>
          </a:effectRef>
          <a:fontRef idx="minor">
            <a:schemeClr val="dk1"/>
          </a:fontRef>
        </p:style>
        <p:txBody>
          <a:bodyPr/>
          <a:lstStyle/>
          <a:p>
            <a:r>
              <a:rPr lang="en-US" dirty="0" smtClean="0">
                <a:solidFill>
                  <a:schemeClr val="accent2">
                    <a:lumMod val="50000"/>
                  </a:schemeClr>
                </a:solidFill>
                <a:latin typeface="Times New Roman" pitchFamily="18" charset="0"/>
                <a:cs typeface="Times New Roman" pitchFamily="18" charset="0"/>
              </a:rPr>
              <a:t>Practical generator cont…</a:t>
            </a:r>
          </a:p>
        </p:txBody>
      </p:sp>
      <p:sp>
        <p:nvSpPr>
          <p:cNvPr id="3" name="Content Placeholder 2"/>
          <p:cNvSpPr>
            <a:spLocks noGrp="1"/>
          </p:cNvSpPr>
          <p:nvPr>
            <p:ph idx="1"/>
          </p:nvPr>
        </p:nvSpPr>
        <p:spPr>
          <a:xfrm>
            <a:off x="228600" y="1143000"/>
            <a:ext cx="8763000" cy="5410200"/>
          </a:xfrm>
          <a:prstGeom prst="roundRect">
            <a:avLst/>
          </a:prstGeom>
        </p:spPr>
        <p:style>
          <a:lnRef idx="2">
            <a:schemeClr val="accent1"/>
          </a:lnRef>
          <a:fillRef idx="1">
            <a:schemeClr val="lt1"/>
          </a:fillRef>
          <a:effectRef idx="0">
            <a:schemeClr val="accent1"/>
          </a:effectRef>
          <a:fontRef idx="minor">
            <a:schemeClr val="dk1"/>
          </a:fontRef>
        </p:style>
        <p:txBody>
          <a:bodyPr>
            <a:normAutofit/>
          </a:bodyPr>
          <a:lstStyle/>
          <a:p>
            <a:pPr marL="571500" indent="-571500" algn="just">
              <a:buClr>
                <a:srgbClr val="0070C0"/>
              </a:buClr>
              <a:buFont typeface="+mj-lt"/>
              <a:buAutoNum type="romanLcPeriod" startAt="3"/>
            </a:pPr>
            <a:r>
              <a:rPr lang="en-US" dirty="0" smtClean="0">
                <a:latin typeface="Times New Roman" pitchFamily="18" charset="0"/>
                <a:cs typeface="Times New Roman" pitchFamily="18" charset="0"/>
              </a:rPr>
              <a:t>Pole coils or field coils</a:t>
            </a:r>
          </a:p>
          <a:p>
            <a:pPr marL="971550" lvl="1" indent="-571500" algn="just">
              <a:buClr>
                <a:srgbClr val="0070C0"/>
              </a:buClr>
              <a:buFont typeface="Wingdings" pitchFamily="2" charset="2"/>
              <a:buChar char="ü"/>
            </a:pPr>
            <a:r>
              <a:rPr lang="en-US" dirty="0" smtClean="0">
                <a:latin typeface="Times New Roman" pitchFamily="18" charset="0"/>
                <a:cs typeface="Times New Roman" pitchFamily="18" charset="0"/>
              </a:rPr>
              <a:t>Consist of copper wires are former wound for correct dimension</a:t>
            </a:r>
          </a:p>
          <a:p>
            <a:pPr marL="971550" lvl="1" indent="-571500" algn="just">
              <a:buClr>
                <a:srgbClr val="0070C0"/>
              </a:buClr>
              <a:buFont typeface="Wingdings" pitchFamily="2" charset="2"/>
              <a:buChar char="ü"/>
            </a:pPr>
            <a:r>
              <a:rPr lang="en-US" dirty="0" smtClean="0">
                <a:latin typeface="Times New Roman" pitchFamily="18" charset="0"/>
                <a:cs typeface="Times New Roman" pitchFamily="18" charset="0"/>
              </a:rPr>
              <a:t>The former is removed and the wound coil is put in to place over the core</a:t>
            </a:r>
          </a:p>
          <a:p>
            <a:pPr marL="971550" lvl="1" indent="-571500" algn="just">
              <a:buClr>
                <a:srgbClr val="0070C0"/>
              </a:buClr>
              <a:buFont typeface="Wingdings" pitchFamily="2" charset="2"/>
              <a:buChar char="ü"/>
            </a:pPr>
            <a:r>
              <a:rPr lang="en-US" dirty="0" smtClean="0">
                <a:latin typeface="Times New Roman" pitchFamily="18" charset="0"/>
                <a:cs typeface="Times New Roman" pitchFamily="18" charset="0"/>
              </a:rPr>
              <a:t>When current passes through these coils, electromagnetic poles formed to produce flux to be cut by the armature conductors</a:t>
            </a:r>
          </a:p>
          <a:p>
            <a:pPr marL="571500" indent="-571500" algn="just">
              <a:buClr>
                <a:srgbClr val="0070C0"/>
              </a:buClr>
              <a:buFont typeface="Wingdings" pitchFamily="2" charset="2"/>
              <a:buChar char="ü"/>
            </a:pPr>
            <a:endParaRPr lang="en-US" dirty="0" smtClean="0">
              <a:latin typeface="Times New Roman" pitchFamily="18" charset="0"/>
              <a:cs typeface="Times New Roman" pitchFamily="18" charset="0"/>
            </a:endParaRPr>
          </a:p>
        </p:txBody>
      </p:sp>
      <p:sp>
        <p:nvSpPr>
          <p:cNvPr id="6" name="Slide Number Placeholder 5"/>
          <p:cNvSpPr>
            <a:spLocks noGrp="1"/>
          </p:cNvSpPr>
          <p:nvPr>
            <p:ph type="sldNum" sz="quarter" idx="12"/>
          </p:nvPr>
        </p:nvSpPr>
        <p:spPr>
          <a:xfrm>
            <a:off x="8610600" y="6324600"/>
            <a:ext cx="381000" cy="365125"/>
          </a:xfrm>
          <a:prstGeom prst="roundRect">
            <a:avLst/>
          </a:prstGeom>
        </p:spPr>
        <p:style>
          <a:lnRef idx="2">
            <a:schemeClr val="accent6"/>
          </a:lnRef>
          <a:fillRef idx="1">
            <a:schemeClr val="lt1"/>
          </a:fillRef>
          <a:effectRef idx="0">
            <a:schemeClr val="accent6"/>
          </a:effectRef>
          <a:fontRef idx="minor">
            <a:schemeClr val="dk1"/>
          </a:fontRef>
        </p:style>
        <p:txBody>
          <a:bodyPr/>
          <a:lstStyle/>
          <a:p>
            <a:fld id="{907D80F2-08EE-4FF1-86FA-192F2442B46F}" type="slidenum">
              <a:rPr lang="en-US" smtClean="0">
                <a:latin typeface="Times New Roman" pitchFamily="18" charset="0"/>
                <a:cs typeface="Times New Roman" pitchFamily="18" charset="0"/>
              </a:rPr>
              <a:pPr/>
              <a:t>47</a:t>
            </a:fld>
            <a:endParaRPr lang="en-US"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0"/>
            <a:ext cx="8686800" cy="1143000"/>
          </a:xfrm>
          <a:prstGeom prst="roundRect">
            <a:avLst/>
          </a:prstGeom>
        </p:spPr>
        <p:style>
          <a:lnRef idx="2">
            <a:schemeClr val="accent1"/>
          </a:lnRef>
          <a:fillRef idx="1">
            <a:schemeClr val="lt1"/>
          </a:fillRef>
          <a:effectRef idx="0">
            <a:schemeClr val="accent1"/>
          </a:effectRef>
          <a:fontRef idx="minor">
            <a:schemeClr val="dk1"/>
          </a:fontRef>
        </p:style>
        <p:txBody>
          <a:bodyPr/>
          <a:lstStyle/>
          <a:p>
            <a:r>
              <a:rPr lang="en-US" dirty="0" smtClean="0">
                <a:solidFill>
                  <a:schemeClr val="accent2">
                    <a:lumMod val="50000"/>
                  </a:schemeClr>
                </a:solidFill>
                <a:latin typeface="Times New Roman" pitchFamily="18" charset="0"/>
                <a:cs typeface="Times New Roman" pitchFamily="18" charset="0"/>
              </a:rPr>
              <a:t>Practical generator cont…</a:t>
            </a:r>
          </a:p>
        </p:txBody>
      </p:sp>
      <p:sp>
        <p:nvSpPr>
          <p:cNvPr id="3" name="Content Placeholder 2"/>
          <p:cNvSpPr>
            <a:spLocks noGrp="1"/>
          </p:cNvSpPr>
          <p:nvPr>
            <p:ph idx="1"/>
          </p:nvPr>
        </p:nvSpPr>
        <p:spPr>
          <a:xfrm>
            <a:off x="228600" y="1143000"/>
            <a:ext cx="8763000" cy="5410200"/>
          </a:xfrm>
          <a:prstGeom prst="roundRect">
            <a:avLst/>
          </a:prstGeom>
        </p:spPr>
        <p:style>
          <a:lnRef idx="2">
            <a:schemeClr val="accent1"/>
          </a:lnRef>
          <a:fillRef idx="1">
            <a:schemeClr val="lt1"/>
          </a:fillRef>
          <a:effectRef idx="0">
            <a:schemeClr val="accent1"/>
          </a:effectRef>
          <a:fontRef idx="minor">
            <a:schemeClr val="dk1"/>
          </a:fontRef>
        </p:style>
        <p:txBody>
          <a:bodyPr>
            <a:normAutofit/>
          </a:bodyPr>
          <a:lstStyle/>
          <a:p>
            <a:pPr marL="571500" indent="-571500" algn="just">
              <a:buClr>
                <a:srgbClr val="0070C0"/>
              </a:buClr>
              <a:buFont typeface="+mj-lt"/>
              <a:buAutoNum type="romanLcPeriod" startAt="4"/>
            </a:pPr>
            <a:r>
              <a:rPr lang="en-US" dirty="0" smtClean="0">
                <a:latin typeface="Times New Roman" pitchFamily="18" charset="0"/>
                <a:cs typeface="Times New Roman" pitchFamily="18" charset="0"/>
              </a:rPr>
              <a:t>Armature core</a:t>
            </a:r>
          </a:p>
          <a:p>
            <a:pPr marL="971550" lvl="1" indent="-571500" algn="just">
              <a:buClr>
                <a:srgbClr val="0070C0"/>
              </a:buClr>
              <a:buFont typeface="Wingdings" pitchFamily="2" charset="2"/>
              <a:buChar char="ü"/>
            </a:pPr>
            <a:r>
              <a:rPr lang="en-US" dirty="0" smtClean="0">
                <a:latin typeface="Times New Roman" pitchFamily="18" charset="0"/>
                <a:cs typeface="Times New Roman" pitchFamily="18" charset="0"/>
              </a:rPr>
              <a:t>Houses armature conductors(coils) and cause them to rotate and hence cut the magnetic flux produced by the poles.</a:t>
            </a:r>
          </a:p>
          <a:p>
            <a:pPr marL="971550" lvl="1" indent="-571500" algn="just">
              <a:buClr>
                <a:srgbClr val="0070C0"/>
              </a:buClr>
              <a:buFont typeface="Wingdings" pitchFamily="2" charset="2"/>
              <a:buChar char="ü"/>
            </a:pPr>
            <a:r>
              <a:rPr lang="en-US" dirty="0" smtClean="0">
                <a:latin typeface="Times New Roman" pitchFamily="18" charset="0"/>
                <a:cs typeface="Times New Roman" pitchFamily="18" charset="0"/>
              </a:rPr>
              <a:t>Slots to place armature coils</a:t>
            </a:r>
          </a:p>
          <a:p>
            <a:pPr marL="971550" lvl="1" indent="-571500" algn="just">
              <a:buClr>
                <a:srgbClr val="0070C0"/>
              </a:buClr>
              <a:buFont typeface="Wingdings" pitchFamily="2" charset="2"/>
              <a:buChar char="ü"/>
            </a:pPr>
            <a:r>
              <a:rPr lang="en-US" dirty="0" err="1" smtClean="0">
                <a:latin typeface="Times New Roman" pitchFamily="18" charset="0"/>
                <a:cs typeface="Times New Roman" pitchFamily="18" charset="0"/>
              </a:rPr>
              <a:t>Lamminated</a:t>
            </a:r>
            <a:r>
              <a:rPr lang="en-US" dirty="0" smtClean="0">
                <a:latin typeface="Times New Roman" pitchFamily="18" charset="0"/>
                <a:cs typeface="Times New Roman" pitchFamily="18" charset="0"/>
              </a:rPr>
              <a:t> steel discs(to reduce eddy current loss) and perforated (for cooling) </a:t>
            </a:r>
          </a:p>
        </p:txBody>
      </p:sp>
      <p:sp>
        <p:nvSpPr>
          <p:cNvPr id="6" name="Slide Number Placeholder 5"/>
          <p:cNvSpPr>
            <a:spLocks noGrp="1"/>
          </p:cNvSpPr>
          <p:nvPr>
            <p:ph type="sldNum" sz="quarter" idx="12"/>
          </p:nvPr>
        </p:nvSpPr>
        <p:spPr>
          <a:xfrm>
            <a:off x="8610600" y="6324600"/>
            <a:ext cx="381000" cy="365125"/>
          </a:xfrm>
          <a:prstGeom prst="roundRect">
            <a:avLst/>
          </a:prstGeom>
        </p:spPr>
        <p:style>
          <a:lnRef idx="2">
            <a:schemeClr val="accent6"/>
          </a:lnRef>
          <a:fillRef idx="1">
            <a:schemeClr val="lt1"/>
          </a:fillRef>
          <a:effectRef idx="0">
            <a:schemeClr val="accent6"/>
          </a:effectRef>
          <a:fontRef idx="minor">
            <a:schemeClr val="dk1"/>
          </a:fontRef>
        </p:style>
        <p:txBody>
          <a:bodyPr/>
          <a:lstStyle/>
          <a:p>
            <a:fld id="{907D80F2-08EE-4FF1-86FA-192F2442B46F}" type="slidenum">
              <a:rPr lang="en-US" smtClean="0">
                <a:latin typeface="Times New Roman" pitchFamily="18" charset="0"/>
                <a:cs typeface="Times New Roman" pitchFamily="18" charset="0"/>
              </a:rPr>
              <a:pPr/>
              <a:t>48</a:t>
            </a:fld>
            <a:endParaRPr lang="en-US"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0"/>
            <a:ext cx="8686800" cy="1143000"/>
          </a:xfrm>
          <a:prstGeom prst="roundRect">
            <a:avLst/>
          </a:prstGeom>
        </p:spPr>
        <p:style>
          <a:lnRef idx="2">
            <a:schemeClr val="accent1"/>
          </a:lnRef>
          <a:fillRef idx="1">
            <a:schemeClr val="lt1"/>
          </a:fillRef>
          <a:effectRef idx="0">
            <a:schemeClr val="accent1"/>
          </a:effectRef>
          <a:fontRef idx="minor">
            <a:schemeClr val="dk1"/>
          </a:fontRef>
        </p:style>
        <p:txBody>
          <a:bodyPr/>
          <a:lstStyle/>
          <a:p>
            <a:r>
              <a:rPr lang="en-US" dirty="0" smtClean="0">
                <a:solidFill>
                  <a:schemeClr val="accent2">
                    <a:lumMod val="50000"/>
                  </a:schemeClr>
                </a:solidFill>
                <a:latin typeface="Times New Roman" pitchFamily="18" charset="0"/>
                <a:cs typeface="Times New Roman" pitchFamily="18" charset="0"/>
              </a:rPr>
              <a:t>Practical generator cont…</a:t>
            </a:r>
          </a:p>
        </p:txBody>
      </p:sp>
      <p:sp>
        <p:nvSpPr>
          <p:cNvPr id="3" name="Content Placeholder 2"/>
          <p:cNvSpPr>
            <a:spLocks noGrp="1"/>
          </p:cNvSpPr>
          <p:nvPr>
            <p:ph idx="1"/>
          </p:nvPr>
        </p:nvSpPr>
        <p:spPr>
          <a:xfrm>
            <a:off x="228600" y="1143000"/>
            <a:ext cx="8763000" cy="5410200"/>
          </a:xfrm>
          <a:prstGeom prst="roundRect">
            <a:avLst/>
          </a:prstGeom>
        </p:spPr>
        <p:style>
          <a:lnRef idx="2">
            <a:schemeClr val="accent1"/>
          </a:lnRef>
          <a:fillRef idx="1">
            <a:schemeClr val="lt1"/>
          </a:fillRef>
          <a:effectRef idx="0">
            <a:schemeClr val="accent1"/>
          </a:effectRef>
          <a:fontRef idx="minor">
            <a:schemeClr val="dk1"/>
          </a:fontRef>
        </p:style>
        <p:txBody>
          <a:bodyPr>
            <a:normAutofit/>
          </a:bodyPr>
          <a:lstStyle/>
          <a:p>
            <a:pPr marL="571500" indent="-571500" algn="just">
              <a:buClr>
                <a:srgbClr val="0070C0"/>
              </a:buClr>
              <a:buFont typeface="+mj-lt"/>
              <a:buAutoNum type="romanLcPeriod" startAt="5"/>
            </a:pPr>
            <a:r>
              <a:rPr lang="en-US" dirty="0" smtClean="0">
                <a:latin typeface="Times New Roman" pitchFamily="18" charset="0"/>
                <a:cs typeface="Times New Roman" pitchFamily="18" charset="0"/>
              </a:rPr>
              <a:t>Armature windings</a:t>
            </a:r>
          </a:p>
          <a:p>
            <a:pPr marL="971550" lvl="1" indent="-571500" algn="just">
              <a:buClr>
                <a:srgbClr val="0070C0"/>
              </a:buClr>
              <a:buFont typeface="Wingdings" pitchFamily="2" charset="2"/>
              <a:buChar char="ü"/>
            </a:pPr>
            <a:r>
              <a:rPr lang="en-US" dirty="0" smtClean="0">
                <a:latin typeface="Times New Roman" pitchFamily="18" charset="0"/>
                <a:cs typeface="Times New Roman" pitchFamily="18" charset="0"/>
              </a:rPr>
              <a:t>Usually former wound</a:t>
            </a:r>
          </a:p>
          <a:p>
            <a:pPr marL="971550" lvl="1" indent="-571500" algn="just">
              <a:buClr>
                <a:srgbClr val="0070C0"/>
              </a:buClr>
              <a:buFont typeface="Wingdings" pitchFamily="2" charset="2"/>
              <a:buChar char="ü"/>
            </a:pPr>
            <a:r>
              <a:rPr lang="en-US" dirty="0" smtClean="0">
                <a:latin typeface="Times New Roman" pitchFamily="18" charset="0"/>
                <a:cs typeface="Times New Roman" pitchFamily="18" charset="0"/>
              </a:rPr>
              <a:t>Then put in the armature slots lined with tough insulating material</a:t>
            </a:r>
          </a:p>
          <a:p>
            <a:pPr marL="971550" lvl="1" indent="-571500" algn="just">
              <a:buClr>
                <a:srgbClr val="0070C0"/>
              </a:buClr>
              <a:buFont typeface="Wingdings" pitchFamily="2" charset="2"/>
              <a:buChar char="ü"/>
            </a:pPr>
            <a:r>
              <a:rPr lang="en-US" dirty="0" smtClean="0">
                <a:latin typeface="Times New Roman" pitchFamily="18" charset="0"/>
                <a:cs typeface="Times New Roman" pitchFamily="18" charset="0"/>
              </a:rPr>
              <a:t>The conductors of the coil insulated from each other</a:t>
            </a:r>
          </a:p>
          <a:p>
            <a:pPr marL="971550" lvl="1" indent="-571500" algn="just">
              <a:buClr>
                <a:srgbClr val="0070C0"/>
              </a:buClr>
              <a:buFont typeface="Wingdings" pitchFamily="2" charset="2"/>
              <a:buChar char="ü"/>
            </a:pPr>
            <a:endParaRPr lang="en-US" dirty="0" smtClean="0">
              <a:latin typeface="Times New Roman" pitchFamily="18" charset="0"/>
              <a:cs typeface="Times New Roman" pitchFamily="18" charset="0"/>
            </a:endParaRPr>
          </a:p>
          <a:p>
            <a:pPr marL="971550" lvl="1" indent="-571500" algn="just">
              <a:buClr>
                <a:srgbClr val="0070C0"/>
              </a:buClr>
              <a:buFont typeface="Wingdings" pitchFamily="2" charset="2"/>
              <a:buChar char="ü"/>
            </a:pPr>
            <a:endParaRPr lang="en-US" dirty="0" smtClean="0">
              <a:latin typeface="Times New Roman" pitchFamily="18" charset="0"/>
              <a:cs typeface="Times New Roman" pitchFamily="18" charset="0"/>
            </a:endParaRPr>
          </a:p>
        </p:txBody>
      </p:sp>
      <p:sp>
        <p:nvSpPr>
          <p:cNvPr id="6" name="Slide Number Placeholder 5"/>
          <p:cNvSpPr>
            <a:spLocks noGrp="1"/>
          </p:cNvSpPr>
          <p:nvPr>
            <p:ph type="sldNum" sz="quarter" idx="12"/>
          </p:nvPr>
        </p:nvSpPr>
        <p:spPr>
          <a:xfrm>
            <a:off x="8610600" y="6324600"/>
            <a:ext cx="381000" cy="365125"/>
          </a:xfrm>
          <a:prstGeom prst="roundRect">
            <a:avLst/>
          </a:prstGeom>
        </p:spPr>
        <p:style>
          <a:lnRef idx="2">
            <a:schemeClr val="accent6"/>
          </a:lnRef>
          <a:fillRef idx="1">
            <a:schemeClr val="lt1"/>
          </a:fillRef>
          <a:effectRef idx="0">
            <a:schemeClr val="accent6"/>
          </a:effectRef>
          <a:fontRef idx="minor">
            <a:schemeClr val="dk1"/>
          </a:fontRef>
        </p:style>
        <p:txBody>
          <a:bodyPr/>
          <a:lstStyle/>
          <a:p>
            <a:fld id="{907D80F2-08EE-4FF1-86FA-192F2442B46F}" type="slidenum">
              <a:rPr lang="en-US" smtClean="0">
                <a:latin typeface="Times New Roman" pitchFamily="18" charset="0"/>
                <a:cs typeface="Times New Roman" pitchFamily="18" charset="0"/>
              </a:rPr>
              <a:pPr/>
              <a:t>49</a:t>
            </a:fld>
            <a:endParaRPr lang="en-US"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0"/>
            <a:ext cx="8686800" cy="1143000"/>
          </a:xfrm>
          <a:prstGeom prst="roundRect">
            <a:avLst/>
          </a:prstGeom>
        </p:spPr>
        <p:style>
          <a:lnRef idx="1">
            <a:schemeClr val="accent6"/>
          </a:lnRef>
          <a:fillRef idx="2">
            <a:schemeClr val="accent6"/>
          </a:fillRef>
          <a:effectRef idx="1">
            <a:schemeClr val="accent6"/>
          </a:effectRef>
          <a:fontRef idx="minor">
            <a:schemeClr val="dk1"/>
          </a:fontRef>
        </p:style>
        <p:txBody>
          <a:bodyPr/>
          <a:lstStyle/>
          <a:p>
            <a:r>
              <a:rPr lang="en-US" dirty="0" smtClean="0">
                <a:solidFill>
                  <a:schemeClr val="accent2">
                    <a:lumMod val="50000"/>
                  </a:schemeClr>
                </a:solidFill>
                <a:latin typeface="Times New Roman" pitchFamily="18" charset="0"/>
                <a:cs typeface="Times New Roman" pitchFamily="18" charset="0"/>
              </a:rPr>
              <a:t>Introduction cont…</a:t>
            </a:r>
            <a:endParaRPr lang="en-US" dirty="0">
              <a:solidFill>
                <a:schemeClr val="accent2">
                  <a:lumMod val="50000"/>
                </a:schemeClr>
              </a:solidFill>
              <a:latin typeface="Times New Roman" pitchFamily="18" charset="0"/>
              <a:cs typeface="Times New Roman" pitchFamily="18" charset="0"/>
            </a:endParaRPr>
          </a:p>
        </p:txBody>
      </p:sp>
      <p:sp>
        <p:nvSpPr>
          <p:cNvPr id="3" name="Content Placeholder 2"/>
          <p:cNvSpPr>
            <a:spLocks noGrp="1"/>
          </p:cNvSpPr>
          <p:nvPr>
            <p:ph idx="1"/>
          </p:nvPr>
        </p:nvSpPr>
        <p:spPr>
          <a:xfrm>
            <a:off x="228600" y="1066800"/>
            <a:ext cx="8763000" cy="5410200"/>
          </a:xfrm>
          <a:prstGeom prst="roundRect">
            <a:avLst/>
          </a:prstGeom>
        </p:spPr>
        <p:style>
          <a:lnRef idx="1">
            <a:schemeClr val="accent6"/>
          </a:lnRef>
          <a:fillRef idx="2">
            <a:schemeClr val="accent6"/>
          </a:fillRef>
          <a:effectRef idx="1">
            <a:schemeClr val="accent6"/>
          </a:effectRef>
          <a:fontRef idx="minor">
            <a:schemeClr val="dk1"/>
          </a:fontRef>
        </p:style>
        <p:txBody>
          <a:bodyPr>
            <a:normAutofit fontScale="92500" lnSpcReduction="20000"/>
          </a:bodyPr>
          <a:lstStyle/>
          <a:p>
            <a:pPr algn="just">
              <a:buClr>
                <a:srgbClr val="0070C0"/>
              </a:buClr>
              <a:buFont typeface="Wingdings" pitchFamily="2" charset="2"/>
              <a:buChar char="q"/>
            </a:pPr>
            <a:r>
              <a:rPr lang="en-US" sz="2800" dirty="0" smtClean="0">
                <a:latin typeface="Times New Roman" pitchFamily="18" charset="0"/>
                <a:cs typeface="Times New Roman" pitchFamily="18" charset="0"/>
              </a:rPr>
              <a:t>These two effects occur simultaneously whenever energy conversion takes place from electrical to mechanical or vice versa.</a:t>
            </a:r>
          </a:p>
          <a:p>
            <a:pPr algn="just">
              <a:buClr>
                <a:srgbClr val="0070C0"/>
              </a:buClr>
              <a:buFont typeface="Wingdings" pitchFamily="2" charset="2"/>
              <a:buChar char="q"/>
            </a:pPr>
            <a:r>
              <a:rPr lang="en-US" sz="2800" dirty="0" smtClean="0">
                <a:latin typeface="Times New Roman" pitchFamily="18" charset="0"/>
                <a:cs typeface="Times New Roman" pitchFamily="18" charset="0"/>
              </a:rPr>
              <a:t> In motoring action</a:t>
            </a:r>
          </a:p>
          <a:p>
            <a:pPr lvl="1" algn="just">
              <a:buClr>
                <a:srgbClr val="0070C0"/>
              </a:buClr>
              <a:buFont typeface="Wingdings" pitchFamily="2" charset="2"/>
              <a:buChar char="Ø"/>
            </a:pPr>
            <a:r>
              <a:rPr lang="en-US" sz="2400" dirty="0" smtClean="0">
                <a:latin typeface="Times New Roman" pitchFamily="18" charset="0"/>
                <a:cs typeface="Times New Roman" pitchFamily="18" charset="0"/>
              </a:rPr>
              <a:t> the electrical system makes current flow </a:t>
            </a:r>
            <a:r>
              <a:rPr lang="en-US" sz="2800" dirty="0" smtClean="0">
                <a:latin typeface="Times New Roman" pitchFamily="18" charset="0"/>
                <a:cs typeface="Times New Roman" pitchFamily="18" charset="0"/>
              </a:rPr>
              <a:t>through conductors that are placed in the magnetic field. </a:t>
            </a:r>
          </a:p>
          <a:p>
            <a:pPr lvl="1" algn="just">
              <a:buClr>
                <a:srgbClr val="0070C0"/>
              </a:buClr>
              <a:buFont typeface="Wingdings" pitchFamily="2" charset="2"/>
              <a:buChar char="Ø"/>
            </a:pPr>
            <a:r>
              <a:rPr lang="en-US" sz="2800" dirty="0" smtClean="0">
                <a:latin typeface="Times New Roman" pitchFamily="18" charset="0"/>
                <a:cs typeface="Times New Roman" pitchFamily="18" charset="0"/>
              </a:rPr>
              <a:t>A force is produced on each conductor. </a:t>
            </a:r>
          </a:p>
          <a:p>
            <a:pPr lvl="1" algn="just">
              <a:buClr>
                <a:srgbClr val="0070C0"/>
              </a:buClr>
              <a:buFont typeface="Wingdings" pitchFamily="2" charset="2"/>
              <a:buChar char="Ø"/>
            </a:pPr>
            <a:r>
              <a:rPr lang="en-US" sz="2800" dirty="0" smtClean="0">
                <a:latin typeface="Times New Roman" pitchFamily="18" charset="0"/>
                <a:cs typeface="Times New Roman" pitchFamily="18" charset="0"/>
              </a:rPr>
              <a:t>If the conductors are placed on a structure free to rotate, an electromagnetic torque will be produced, tending to make the rotating structure rotate at some speed. </a:t>
            </a:r>
          </a:p>
          <a:p>
            <a:pPr lvl="1" algn="just">
              <a:buClr>
                <a:srgbClr val="0070C0"/>
              </a:buClr>
              <a:buFont typeface="Wingdings" pitchFamily="2" charset="2"/>
              <a:buChar char="Ø"/>
            </a:pPr>
            <a:r>
              <a:rPr lang="en-US" sz="2800" dirty="0" smtClean="0">
                <a:latin typeface="Times New Roman" pitchFamily="18" charset="0"/>
                <a:cs typeface="Times New Roman" pitchFamily="18" charset="0"/>
              </a:rPr>
              <a:t>If the conductors rotate in a magnetic field, a voltage will also be induced in each conductor.</a:t>
            </a:r>
          </a:p>
          <a:p>
            <a:pPr algn="just">
              <a:buClr>
                <a:srgbClr val="0070C0"/>
              </a:buClr>
              <a:buFont typeface="Wingdings" pitchFamily="2" charset="2"/>
              <a:buChar char="Ø"/>
            </a:pPr>
            <a:endParaRPr lang="en-US" sz="3200" dirty="0" smtClean="0">
              <a:latin typeface="Times New Roman" pitchFamily="18" charset="0"/>
              <a:cs typeface="Times New Roman" pitchFamily="18" charset="0"/>
            </a:endParaRPr>
          </a:p>
        </p:txBody>
      </p:sp>
      <p:sp>
        <p:nvSpPr>
          <p:cNvPr id="6" name="Slide Number Placeholder 5"/>
          <p:cNvSpPr>
            <a:spLocks noGrp="1"/>
          </p:cNvSpPr>
          <p:nvPr>
            <p:ph type="sldNum" sz="quarter" idx="12"/>
          </p:nvPr>
        </p:nvSpPr>
        <p:spPr>
          <a:xfrm>
            <a:off x="8610600" y="6324600"/>
            <a:ext cx="381000" cy="365125"/>
          </a:xfrm>
          <a:prstGeom prst="roundRect">
            <a:avLst/>
          </a:prstGeom>
        </p:spPr>
        <p:style>
          <a:lnRef idx="2">
            <a:schemeClr val="accent6"/>
          </a:lnRef>
          <a:fillRef idx="1">
            <a:schemeClr val="lt1"/>
          </a:fillRef>
          <a:effectRef idx="0">
            <a:schemeClr val="accent6"/>
          </a:effectRef>
          <a:fontRef idx="minor">
            <a:schemeClr val="dk1"/>
          </a:fontRef>
        </p:style>
        <p:txBody>
          <a:bodyPr/>
          <a:lstStyle/>
          <a:p>
            <a:fld id="{907D80F2-08EE-4FF1-86FA-192F2442B46F}" type="slidenum">
              <a:rPr lang="en-US" smtClean="0">
                <a:latin typeface="Times New Roman" pitchFamily="18" charset="0"/>
                <a:cs typeface="Times New Roman" pitchFamily="18" charset="0"/>
              </a:rPr>
              <a:pPr/>
              <a:t>5</a:t>
            </a:fld>
            <a:endParaRPr lang="en-US"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0"/>
            <a:ext cx="8686800" cy="1143000"/>
          </a:xfrm>
          <a:prstGeom prst="roundRect">
            <a:avLst/>
          </a:prstGeom>
        </p:spPr>
        <p:style>
          <a:lnRef idx="2">
            <a:schemeClr val="accent1"/>
          </a:lnRef>
          <a:fillRef idx="1">
            <a:schemeClr val="lt1"/>
          </a:fillRef>
          <a:effectRef idx="0">
            <a:schemeClr val="accent1"/>
          </a:effectRef>
          <a:fontRef idx="minor">
            <a:schemeClr val="dk1"/>
          </a:fontRef>
        </p:style>
        <p:txBody>
          <a:bodyPr/>
          <a:lstStyle/>
          <a:p>
            <a:r>
              <a:rPr lang="en-US" dirty="0" smtClean="0">
                <a:solidFill>
                  <a:schemeClr val="accent2">
                    <a:lumMod val="50000"/>
                  </a:schemeClr>
                </a:solidFill>
                <a:latin typeface="Times New Roman" pitchFamily="18" charset="0"/>
                <a:cs typeface="Times New Roman" pitchFamily="18" charset="0"/>
              </a:rPr>
              <a:t>Practical generator cont…</a:t>
            </a:r>
          </a:p>
        </p:txBody>
      </p:sp>
      <p:sp>
        <p:nvSpPr>
          <p:cNvPr id="3" name="Content Placeholder 2"/>
          <p:cNvSpPr>
            <a:spLocks noGrp="1"/>
          </p:cNvSpPr>
          <p:nvPr>
            <p:ph idx="1"/>
          </p:nvPr>
        </p:nvSpPr>
        <p:spPr>
          <a:xfrm>
            <a:off x="228600" y="1143000"/>
            <a:ext cx="8763000" cy="5410200"/>
          </a:xfrm>
          <a:prstGeom prst="roundRect">
            <a:avLst/>
          </a:prstGeom>
        </p:spPr>
        <p:style>
          <a:lnRef idx="2">
            <a:schemeClr val="accent1"/>
          </a:lnRef>
          <a:fillRef idx="1">
            <a:schemeClr val="lt1"/>
          </a:fillRef>
          <a:effectRef idx="0">
            <a:schemeClr val="accent1"/>
          </a:effectRef>
          <a:fontRef idx="minor">
            <a:schemeClr val="dk1"/>
          </a:fontRef>
        </p:style>
        <p:txBody>
          <a:bodyPr>
            <a:normAutofit/>
          </a:bodyPr>
          <a:lstStyle/>
          <a:p>
            <a:pPr marL="571500" indent="-571500" algn="just">
              <a:buClr>
                <a:srgbClr val="0070C0"/>
              </a:buClr>
              <a:buFont typeface="+mj-lt"/>
              <a:buAutoNum type="romanLcPeriod" startAt="6"/>
            </a:pPr>
            <a:r>
              <a:rPr lang="en-US" dirty="0" err="1" smtClean="0">
                <a:latin typeface="Times New Roman" pitchFamily="18" charset="0"/>
                <a:cs typeface="Times New Roman" pitchFamily="18" charset="0"/>
              </a:rPr>
              <a:t>Commutator</a:t>
            </a:r>
            <a:endParaRPr lang="en-US" dirty="0" smtClean="0">
              <a:latin typeface="Times New Roman" pitchFamily="18" charset="0"/>
              <a:cs typeface="Times New Roman" pitchFamily="18" charset="0"/>
            </a:endParaRPr>
          </a:p>
          <a:p>
            <a:pPr marL="971550" lvl="1" indent="-571500" algn="just">
              <a:buClr>
                <a:srgbClr val="0070C0"/>
              </a:buClr>
              <a:buFont typeface="Wingdings" pitchFamily="2" charset="2"/>
              <a:buChar char="ü"/>
            </a:pPr>
            <a:r>
              <a:rPr lang="en-US" dirty="0" smtClean="0">
                <a:latin typeface="Times New Roman" pitchFamily="18" charset="0"/>
                <a:cs typeface="Times New Roman" pitchFamily="18" charset="0"/>
              </a:rPr>
              <a:t>The function of the </a:t>
            </a:r>
            <a:r>
              <a:rPr lang="en-US" dirty="0" err="1" smtClean="0">
                <a:latin typeface="Times New Roman" pitchFamily="18" charset="0"/>
                <a:cs typeface="Times New Roman" pitchFamily="18" charset="0"/>
              </a:rPr>
              <a:t>commutator</a:t>
            </a:r>
            <a:r>
              <a:rPr lang="en-US" dirty="0" smtClean="0">
                <a:latin typeface="Times New Roman" pitchFamily="18" charset="0"/>
                <a:cs typeface="Times New Roman" pitchFamily="18" charset="0"/>
              </a:rPr>
              <a:t> is to facilitate collection of current from the armature conductors i.e. converts the alternating current induced in the armature conductors into unidirectional current in the external load circuit.</a:t>
            </a:r>
          </a:p>
          <a:p>
            <a:pPr marL="971550" lvl="1" indent="-571500" algn="just">
              <a:buClr>
                <a:srgbClr val="0070C0"/>
              </a:buClr>
              <a:buFont typeface="Wingdings" pitchFamily="2" charset="2"/>
              <a:buChar char="ü"/>
            </a:pPr>
            <a:r>
              <a:rPr lang="en-US" dirty="0" smtClean="0">
                <a:latin typeface="Times New Roman" pitchFamily="18" charset="0"/>
                <a:cs typeface="Times New Roman" pitchFamily="18" charset="0"/>
              </a:rPr>
              <a:t>It is of cylindrical structure and is built up of wedge-shaped segments of high conductivity hard-drawn or drop-forged</a:t>
            </a:r>
          </a:p>
          <a:p>
            <a:pPr marL="971550" lvl="1" indent="-571500" algn="just">
              <a:buClr>
                <a:srgbClr val="0070C0"/>
              </a:buClr>
              <a:buFont typeface="Wingdings" pitchFamily="2" charset="2"/>
              <a:buChar char="ü"/>
            </a:pPr>
            <a:endParaRPr lang="en-US" dirty="0" smtClean="0">
              <a:latin typeface="Times New Roman" pitchFamily="18" charset="0"/>
              <a:cs typeface="Times New Roman" pitchFamily="18" charset="0"/>
            </a:endParaRPr>
          </a:p>
        </p:txBody>
      </p:sp>
      <p:sp>
        <p:nvSpPr>
          <p:cNvPr id="6" name="Slide Number Placeholder 5"/>
          <p:cNvSpPr>
            <a:spLocks noGrp="1"/>
          </p:cNvSpPr>
          <p:nvPr>
            <p:ph type="sldNum" sz="quarter" idx="12"/>
          </p:nvPr>
        </p:nvSpPr>
        <p:spPr>
          <a:xfrm>
            <a:off x="8610600" y="6324600"/>
            <a:ext cx="381000" cy="365125"/>
          </a:xfrm>
          <a:prstGeom prst="roundRect">
            <a:avLst/>
          </a:prstGeom>
        </p:spPr>
        <p:style>
          <a:lnRef idx="2">
            <a:schemeClr val="accent6"/>
          </a:lnRef>
          <a:fillRef idx="1">
            <a:schemeClr val="lt1"/>
          </a:fillRef>
          <a:effectRef idx="0">
            <a:schemeClr val="accent6"/>
          </a:effectRef>
          <a:fontRef idx="minor">
            <a:schemeClr val="dk1"/>
          </a:fontRef>
        </p:style>
        <p:txBody>
          <a:bodyPr/>
          <a:lstStyle/>
          <a:p>
            <a:fld id="{907D80F2-08EE-4FF1-86FA-192F2442B46F}" type="slidenum">
              <a:rPr lang="en-US" smtClean="0">
                <a:latin typeface="Times New Roman" pitchFamily="18" charset="0"/>
                <a:cs typeface="Times New Roman" pitchFamily="18" charset="0"/>
              </a:rPr>
              <a:pPr/>
              <a:t>50</a:t>
            </a:fld>
            <a:endParaRPr lang="en-US"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0"/>
            <a:ext cx="8686800" cy="1143000"/>
          </a:xfrm>
          <a:prstGeom prst="roundRect">
            <a:avLst/>
          </a:prstGeom>
        </p:spPr>
        <p:style>
          <a:lnRef idx="2">
            <a:schemeClr val="accent1"/>
          </a:lnRef>
          <a:fillRef idx="1">
            <a:schemeClr val="lt1"/>
          </a:fillRef>
          <a:effectRef idx="0">
            <a:schemeClr val="accent1"/>
          </a:effectRef>
          <a:fontRef idx="minor">
            <a:schemeClr val="dk1"/>
          </a:fontRef>
        </p:style>
        <p:txBody>
          <a:bodyPr/>
          <a:lstStyle/>
          <a:p>
            <a:r>
              <a:rPr lang="en-US" dirty="0" smtClean="0">
                <a:solidFill>
                  <a:schemeClr val="accent2">
                    <a:lumMod val="50000"/>
                  </a:schemeClr>
                </a:solidFill>
                <a:latin typeface="Times New Roman" pitchFamily="18" charset="0"/>
                <a:cs typeface="Times New Roman" pitchFamily="18" charset="0"/>
              </a:rPr>
              <a:t>Practical generator cont…</a:t>
            </a:r>
          </a:p>
        </p:txBody>
      </p:sp>
      <p:sp>
        <p:nvSpPr>
          <p:cNvPr id="3" name="Content Placeholder 2"/>
          <p:cNvSpPr>
            <a:spLocks noGrp="1"/>
          </p:cNvSpPr>
          <p:nvPr>
            <p:ph idx="1"/>
          </p:nvPr>
        </p:nvSpPr>
        <p:spPr>
          <a:xfrm>
            <a:off x="228600" y="1143000"/>
            <a:ext cx="8763000" cy="5410200"/>
          </a:xfrm>
          <a:prstGeom prst="roundRect">
            <a:avLst/>
          </a:prstGeom>
        </p:spPr>
        <p:style>
          <a:lnRef idx="2">
            <a:schemeClr val="accent1"/>
          </a:lnRef>
          <a:fillRef idx="1">
            <a:schemeClr val="lt1"/>
          </a:fillRef>
          <a:effectRef idx="0">
            <a:schemeClr val="accent1"/>
          </a:effectRef>
          <a:fontRef idx="minor">
            <a:schemeClr val="dk1"/>
          </a:fontRef>
        </p:style>
        <p:txBody>
          <a:bodyPr>
            <a:normAutofit fontScale="92500" lnSpcReduction="20000"/>
          </a:bodyPr>
          <a:lstStyle/>
          <a:p>
            <a:pPr marL="571500" indent="-571500" algn="just">
              <a:buClr>
                <a:srgbClr val="0070C0"/>
              </a:buClr>
              <a:buFont typeface="+mj-lt"/>
              <a:buAutoNum type="romanLcPeriod" startAt="7"/>
            </a:pPr>
            <a:r>
              <a:rPr lang="en-US" dirty="0" smtClean="0">
                <a:latin typeface="Times New Roman" pitchFamily="18" charset="0"/>
                <a:cs typeface="Times New Roman" pitchFamily="18" charset="0"/>
              </a:rPr>
              <a:t>Brushes and bearings</a:t>
            </a:r>
          </a:p>
          <a:p>
            <a:pPr marL="971550" lvl="1" indent="-571500" algn="just">
              <a:buClr>
                <a:srgbClr val="0070C0"/>
              </a:buClr>
              <a:buFont typeface="Wingdings" pitchFamily="2" charset="2"/>
              <a:buChar char="ü"/>
            </a:pPr>
            <a:r>
              <a:rPr lang="en-US" dirty="0" smtClean="0">
                <a:latin typeface="Times New Roman" pitchFamily="18" charset="0"/>
                <a:cs typeface="Times New Roman" pitchFamily="18" charset="0"/>
              </a:rPr>
              <a:t>Brush:</a:t>
            </a:r>
          </a:p>
          <a:p>
            <a:pPr marL="1371600" lvl="2" indent="-571500" algn="just">
              <a:buClr>
                <a:srgbClr val="0070C0"/>
              </a:buClr>
              <a:buFont typeface="Wingdings" pitchFamily="2" charset="2"/>
              <a:buChar char="Ø"/>
            </a:pPr>
            <a:r>
              <a:rPr lang="en-US" dirty="0" smtClean="0">
                <a:latin typeface="Times New Roman" pitchFamily="18" charset="0"/>
                <a:cs typeface="Times New Roman" pitchFamily="18" charset="0"/>
              </a:rPr>
              <a:t>Function to collect current from </a:t>
            </a:r>
            <a:r>
              <a:rPr lang="en-US" dirty="0" err="1" smtClean="0">
                <a:latin typeface="Times New Roman" pitchFamily="18" charset="0"/>
                <a:cs typeface="Times New Roman" pitchFamily="18" charset="0"/>
              </a:rPr>
              <a:t>commutator</a:t>
            </a:r>
            <a:endParaRPr lang="en-US" dirty="0" smtClean="0">
              <a:latin typeface="Times New Roman" pitchFamily="18" charset="0"/>
              <a:cs typeface="Times New Roman" pitchFamily="18" charset="0"/>
            </a:endParaRPr>
          </a:p>
          <a:p>
            <a:pPr marL="1371600" lvl="2" indent="-571500" algn="just">
              <a:buClr>
                <a:srgbClr val="0070C0"/>
              </a:buClr>
              <a:buFont typeface="Wingdings" pitchFamily="2" charset="2"/>
              <a:buChar char="Ø"/>
            </a:pPr>
            <a:r>
              <a:rPr lang="en-US" dirty="0" smtClean="0">
                <a:latin typeface="Times New Roman" pitchFamily="18" charset="0"/>
                <a:cs typeface="Times New Roman" pitchFamily="18" charset="0"/>
              </a:rPr>
              <a:t>Made of carbon or graphite</a:t>
            </a:r>
          </a:p>
          <a:p>
            <a:pPr marL="1371600" lvl="2" indent="-571500" algn="just">
              <a:buClr>
                <a:srgbClr val="0070C0"/>
              </a:buClr>
              <a:buFont typeface="Wingdings" pitchFamily="2" charset="2"/>
              <a:buChar char="Ø"/>
            </a:pPr>
            <a:r>
              <a:rPr lang="en-US" dirty="0" smtClean="0">
                <a:latin typeface="Times New Roman" pitchFamily="18" charset="0"/>
                <a:cs typeface="Times New Roman" pitchFamily="18" charset="0"/>
              </a:rPr>
              <a:t>In the shape of rectangular box</a:t>
            </a:r>
          </a:p>
          <a:p>
            <a:pPr marL="1371600" lvl="2" indent="-571500" algn="just">
              <a:buClr>
                <a:srgbClr val="0070C0"/>
              </a:buClr>
              <a:buFont typeface="Wingdings" pitchFamily="2" charset="2"/>
              <a:buChar char="Ø"/>
            </a:pPr>
            <a:r>
              <a:rPr lang="en-US" dirty="0" smtClean="0">
                <a:latin typeface="Times New Roman" pitchFamily="18" charset="0"/>
                <a:cs typeface="Times New Roman" pitchFamily="18" charset="0"/>
              </a:rPr>
              <a:t>Adjustable spring tension to press it against the </a:t>
            </a:r>
            <a:r>
              <a:rPr lang="en-US" dirty="0" err="1" smtClean="0">
                <a:latin typeface="Times New Roman" pitchFamily="18" charset="0"/>
                <a:cs typeface="Times New Roman" pitchFamily="18" charset="0"/>
              </a:rPr>
              <a:t>commutator</a:t>
            </a:r>
            <a:endParaRPr lang="en-US" dirty="0" smtClean="0">
              <a:latin typeface="Times New Roman" pitchFamily="18" charset="0"/>
              <a:cs typeface="Times New Roman" pitchFamily="18" charset="0"/>
            </a:endParaRPr>
          </a:p>
          <a:p>
            <a:pPr marL="1371600" lvl="2" indent="-571500" algn="just">
              <a:buClr>
                <a:srgbClr val="0070C0"/>
              </a:buClr>
              <a:buFont typeface="Wingdings" pitchFamily="2" charset="2"/>
              <a:buChar char="Ø"/>
            </a:pPr>
            <a:r>
              <a:rPr lang="en-US" dirty="0" smtClean="0">
                <a:latin typeface="Times New Roman" pitchFamily="18" charset="0"/>
                <a:cs typeface="Times New Roman" pitchFamily="18" charset="0"/>
              </a:rPr>
              <a:t>Flexible copper at the top to carry current from brushes to holder</a:t>
            </a:r>
          </a:p>
          <a:p>
            <a:pPr marL="1371600" lvl="2" indent="-571500" algn="just">
              <a:buClr>
                <a:srgbClr val="0070C0"/>
              </a:buClr>
              <a:buFont typeface="Wingdings" pitchFamily="2" charset="2"/>
              <a:buChar char="Ø"/>
            </a:pPr>
            <a:r>
              <a:rPr lang="en-US" dirty="0" smtClean="0">
                <a:latin typeface="Times New Roman" pitchFamily="18" charset="0"/>
                <a:cs typeface="Times New Roman" pitchFamily="18" charset="0"/>
              </a:rPr>
              <a:t>Number of brushes per spindle is according to amount of current to be collected</a:t>
            </a:r>
          </a:p>
          <a:p>
            <a:pPr marL="971550" lvl="1" indent="-571500" algn="just">
              <a:buClr>
                <a:srgbClr val="0070C0"/>
              </a:buClr>
              <a:buFont typeface="Wingdings" pitchFamily="2" charset="2"/>
              <a:buChar char="ü"/>
            </a:pPr>
            <a:r>
              <a:rPr lang="en-US" dirty="0" smtClean="0">
                <a:latin typeface="Times New Roman" pitchFamily="18" charset="0"/>
                <a:cs typeface="Times New Roman" pitchFamily="18" charset="0"/>
              </a:rPr>
              <a:t>Bearing</a:t>
            </a:r>
          </a:p>
          <a:p>
            <a:pPr marL="1371600" lvl="2" indent="-571500" algn="just">
              <a:buClr>
                <a:srgbClr val="0070C0"/>
              </a:buClr>
              <a:buFont typeface="Wingdings" pitchFamily="2" charset="2"/>
              <a:buChar char="ü"/>
            </a:pPr>
            <a:r>
              <a:rPr lang="en-US" dirty="0" smtClean="0">
                <a:latin typeface="Times New Roman" pitchFamily="18" charset="0"/>
                <a:cs typeface="Times New Roman" pitchFamily="18" charset="0"/>
              </a:rPr>
              <a:t>To couple the moving part(armature) and stationary part(stator)</a:t>
            </a:r>
          </a:p>
          <a:p>
            <a:pPr marL="1828800" lvl="3" indent="-571500" algn="just">
              <a:buClr>
                <a:srgbClr val="0070C0"/>
              </a:buClr>
              <a:buFont typeface="+mj-lt"/>
              <a:buAutoNum type="romanLcPeriod" startAt="7"/>
            </a:pPr>
            <a:endParaRPr lang="en-US" dirty="0" smtClean="0">
              <a:latin typeface="Times New Roman" pitchFamily="18" charset="0"/>
              <a:cs typeface="Times New Roman" pitchFamily="18" charset="0"/>
            </a:endParaRPr>
          </a:p>
          <a:p>
            <a:pPr marL="1371600" lvl="2" indent="-571500" algn="just">
              <a:buClr>
                <a:srgbClr val="0070C0"/>
              </a:buClr>
              <a:buFont typeface="Wingdings" pitchFamily="2" charset="2"/>
              <a:buChar char="ü"/>
            </a:pPr>
            <a:endParaRPr lang="en-US" dirty="0" smtClean="0">
              <a:latin typeface="Times New Roman" pitchFamily="18" charset="0"/>
              <a:cs typeface="Times New Roman" pitchFamily="18" charset="0"/>
            </a:endParaRPr>
          </a:p>
        </p:txBody>
      </p:sp>
      <p:sp>
        <p:nvSpPr>
          <p:cNvPr id="6" name="Slide Number Placeholder 5"/>
          <p:cNvSpPr>
            <a:spLocks noGrp="1"/>
          </p:cNvSpPr>
          <p:nvPr>
            <p:ph type="sldNum" sz="quarter" idx="12"/>
          </p:nvPr>
        </p:nvSpPr>
        <p:spPr>
          <a:xfrm>
            <a:off x="8610600" y="6324600"/>
            <a:ext cx="381000" cy="365125"/>
          </a:xfrm>
          <a:prstGeom prst="roundRect">
            <a:avLst/>
          </a:prstGeom>
        </p:spPr>
        <p:style>
          <a:lnRef idx="2">
            <a:schemeClr val="accent6"/>
          </a:lnRef>
          <a:fillRef idx="1">
            <a:schemeClr val="lt1"/>
          </a:fillRef>
          <a:effectRef idx="0">
            <a:schemeClr val="accent6"/>
          </a:effectRef>
          <a:fontRef idx="minor">
            <a:schemeClr val="dk1"/>
          </a:fontRef>
        </p:style>
        <p:txBody>
          <a:bodyPr/>
          <a:lstStyle/>
          <a:p>
            <a:fld id="{907D80F2-08EE-4FF1-86FA-192F2442B46F}" type="slidenum">
              <a:rPr lang="en-US" smtClean="0">
                <a:latin typeface="Times New Roman" pitchFamily="18" charset="0"/>
                <a:cs typeface="Times New Roman" pitchFamily="18" charset="0"/>
              </a:rPr>
              <a:pPr/>
              <a:t>51</a:t>
            </a:fld>
            <a:endParaRPr lang="en-US"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0"/>
            <a:ext cx="8686800" cy="1143000"/>
          </a:xfrm>
          <a:prstGeom prst="roundRect">
            <a:avLst/>
          </a:prstGeom>
        </p:spPr>
        <p:style>
          <a:lnRef idx="2">
            <a:schemeClr val="accent1"/>
          </a:lnRef>
          <a:fillRef idx="1">
            <a:schemeClr val="lt1"/>
          </a:fillRef>
          <a:effectRef idx="0">
            <a:schemeClr val="accent1"/>
          </a:effectRef>
          <a:fontRef idx="minor">
            <a:schemeClr val="dk1"/>
          </a:fontRef>
        </p:style>
        <p:txBody>
          <a:bodyPr/>
          <a:lstStyle/>
          <a:p>
            <a:r>
              <a:rPr lang="en-US" dirty="0" smtClean="0">
                <a:solidFill>
                  <a:schemeClr val="accent2">
                    <a:lumMod val="50000"/>
                  </a:schemeClr>
                </a:solidFill>
                <a:latin typeface="Times New Roman" pitchFamily="18" charset="0"/>
                <a:cs typeface="Times New Roman" pitchFamily="18" charset="0"/>
              </a:rPr>
              <a:t>Armature winding</a:t>
            </a:r>
          </a:p>
        </p:txBody>
      </p:sp>
      <p:sp>
        <p:nvSpPr>
          <p:cNvPr id="3" name="Content Placeholder 2"/>
          <p:cNvSpPr>
            <a:spLocks noGrp="1"/>
          </p:cNvSpPr>
          <p:nvPr>
            <p:ph idx="1"/>
          </p:nvPr>
        </p:nvSpPr>
        <p:spPr>
          <a:xfrm>
            <a:off x="228600" y="1143000"/>
            <a:ext cx="8763000" cy="5410200"/>
          </a:xfrm>
          <a:prstGeom prst="roundRect">
            <a:avLst/>
          </a:prstGeom>
        </p:spPr>
        <p:style>
          <a:lnRef idx="2">
            <a:schemeClr val="accent1"/>
          </a:lnRef>
          <a:fillRef idx="1">
            <a:schemeClr val="lt1"/>
          </a:fillRef>
          <a:effectRef idx="0">
            <a:schemeClr val="accent1"/>
          </a:effectRef>
          <a:fontRef idx="minor">
            <a:schemeClr val="dk1"/>
          </a:fontRef>
        </p:style>
        <p:txBody>
          <a:bodyPr>
            <a:normAutofit/>
          </a:bodyPr>
          <a:lstStyle/>
          <a:p>
            <a:pPr marL="971550" lvl="1" indent="-571500" algn="just">
              <a:buClr>
                <a:srgbClr val="0070C0"/>
              </a:buClr>
              <a:buFont typeface="Wingdings" pitchFamily="2" charset="2"/>
              <a:buChar char="q"/>
            </a:pPr>
            <a:r>
              <a:rPr lang="en-US" dirty="0" smtClean="0">
                <a:latin typeface="Times New Roman" pitchFamily="18" charset="0"/>
                <a:cs typeface="Times New Roman" pitchFamily="18" charset="0"/>
              </a:rPr>
              <a:t>Two types of windings mostly employed for the armatures of DC machines are known as </a:t>
            </a:r>
            <a:r>
              <a:rPr lang="en-US" b="1" i="1" dirty="0" smtClean="0">
                <a:latin typeface="Times New Roman" pitchFamily="18" charset="0"/>
                <a:cs typeface="Times New Roman" pitchFamily="18" charset="0"/>
              </a:rPr>
              <a:t>Lap Winding and Wave Winding. </a:t>
            </a:r>
          </a:p>
          <a:p>
            <a:pPr marL="971550" lvl="1" indent="-571500" algn="just">
              <a:buClr>
                <a:srgbClr val="0070C0"/>
              </a:buClr>
              <a:buFont typeface="Wingdings" pitchFamily="2" charset="2"/>
              <a:buChar char="q"/>
            </a:pPr>
            <a:r>
              <a:rPr lang="en-US" dirty="0" smtClean="0">
                <a:latin typeface="Times New Roman" pitchFamily="18" charset="0"/>
                <a:cs typeface="Times New Roman" pitchFamily="18" charset="0"/>
              </a:rPr>
              <a:t>The difference between the two is merely due to the different arrangement of the end connections at the front or </a:t>
            </a:r>
            <a:r>
              <a:rPr lang="en-US" dirty="0" err="1" smtClean="0">
                <a:latin typeface="Times New Roman" pitchFamily="18" charset="0"/>
                <a:cs typeface="Times New Roman" pitchFamily="18" charset="0"/>
              </a:rPr>
              <a:t>commutator</a:t>
            </a:r>
            <a:r>
              <a:rPr lang="en-US" dirty="0" smtClean="0">
                <a:latin typeface="Times New Roman" pitchFamily="18" charset="0"/>
                <a:cs typeface="Times New Roman" pitchFamily="18" charset="0"/>
              </a:rPr>
              <a:t> end of armature.</a:t>
            </a:r>
          </a:p>
          <a:p>
            <a:pPr marL="971550" lvl="1" indent="-571500" algn="just">
              <a:buClr>
                <a:srgbClr val="0070C0"/>
              </a:buClr>
              <a:buFont typeface="Wingdings" pitchFamily="2" charset="2"/>
              <a:buChar char="q"/>
            </a:pPr>
            <a:r>
              <a:rPr lang="en-US" dirty="0" smtClean="0">
                <a:latin typeface="Times New Roman" pitchFamily="18" charset="0"/>
                <a:cs typeface="Times New Roman" pitchFamily="18" charset="0"/>
              </a:rPr>
              <a:t> The coils of rotor part or armature are arranged in many options which influence the performance of DC machines. </a:t>
            </a:r>
          </a:p>
          <a:p>
            <a:pPr marL="971550" lvl="1" indent="-571500" algn="just">
              <a:buClr>
                <a:srgbClr val="0070C0"/>
              </a:buClr>
              <a:buFont typeface="Wingdings" pitchFamily="2" charset="2"/>
              <a:buChar char="q"/>
            </a:pPr>
            <a:endParaRPr lang="en-US" dirty="0" smtClean="0">
              <a:latin typeface="Times New Roman" pitchFamily="18" charset="0"/>
              <a:cs typeface="Times New Roman" pitchFamily="18" charset="0"/>
            </a:endParaRPr>
          </a:p>
        </p:txBody>
      </p:sp>
      <p:sp>
        <p:nvSpPr>
          <p:cNvPr id="6" name="Slide Number Placeholder 5"/>
          <p:cNvSpPr>
            <a:spLocks noGrp="1"/>
          </p:cNvSpPr>
          <p:nvPr>
            <p:ph type="sldNum" sz="quarter" idx="12"/>
          </p:nvPr>
        </p:nvSpPr>
        <p:spPr>
          <a:xfrm>
            <a:off x="8610600" y="6324600"/>
            <a:ext cx="381000" cy="365125"/>
          </a:xfrm>
          <a:prstGeom prst="roundRect">
            <a:avLst/>
          </a:prstGeom>
        </p:spPr>
        <p:style>
          <a:lnRef idx="2">
            <a:schemeClr val="accent6"/>
          </a:lnRef>
          <a:fillRef idx="1">
            <a:schemeClr val="lt1"/>
          </a:fillRef>
          <a:effectRef idx="0">
            <a:schemeClr val="accent6"/>
          </a:effectRef>
          <a:fontRef idx="minor">
            <a:schemeClr val="dk1"/>
          </a:fontRef>
        </p:style>
        <p:txBody>
          <a:bodyPr/>
          <a:lstStyle/>
          <a:p>
            <a:fld id="{907D80F2-08EE-4FF1-86FA-192F2442B46F}" type="slidenum">
              <a:rPr lang="en-US" smtClean="0">
                <a:latin typeface="Times New Roman" pitchFamily="18" charset="0"/>
                <a:cs typeface="Times New Roman" pitchFamily="18" charset="0"/>
              </a:rPr>
              <a:pPr/>
              <a:t>52</a:t>
            </a:fld>
            <a:endParaRPr lang="en-US"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0"/>
            <a:ext cx="8686800" cy="1143000"/>
          </a:xfrm>
          <a:prstGeom prst="roundRect">
            <a:avLst/>
          </a:prstGeom>
        </p:spPr>
        <p:style>
          <a:lnRef idx="2">
            <a:schemeClr val="accent1"/>
          </a:lnRef>
          <a:fillRef idx="1">
            <a:schemeClr val="lt1"/>
          </a:fillRef>
          <a:effectRef idx="0">
            <a:schemeClr val="accent1"/>
          </a:effectRef>
          <a:fontRef idx="minor">
            <a:schemeClr val="dk1"/>
          </a:fontRef>
        </p:style>
        <p:txBody>
          <a:bodyPr/>
          <a:lstStyle/>
          <a:p>
            <a:r>
              <a:rPr lang="en-US" dirty="0" smtClean="0">
                <a:solidFill>
                  <a:schemeClr val="accent2">
                    <a:lumMod val="50000"/>
                  </a:schemeClr>
                </a:solidFill>
                <a:latin typeface="Times New Roman" pitchFamily="18" charset="0"/>
                <a:cs typeface="Times New Roman" pitchFamily="18" charset="0"/>
              </a:rPr>
              <a:t>Armature Windings cont…</a:t>
            </a:r>
          </a:p>
        </p:txBody>
      </p:sp>
      <p:sp>
        <p:nvSpPr>
          <p:cNvPr id="3" name="Content Placeholder 2"/>
          <p:cNvSpPr>
            <a:spLocks noGrp="1"/>
          </p:cNvSpPr>
          <p:nvPr>
            <p:ph idx="1"/>
          </p:nvPr>
        </p:nvSpPr>
        <p:spPr>
          <a:xfrm>
            <a:off x="228600" y="1143000"/>
            <a:ext cx="8763000" cy="5410200"/>
          </a:xfrm>
          <a:prstGeom prst="roundRect">
            <a:avLst/>
          </a:prstGeom>
        </p:spPr>
        <p:style>
          <a:lnRef idx="2">
            <a:schemeClr val="accent1"/>
          </a:lnRef>
          <a:fillRef idx="1">
            <a:schemeClr val="lt1"/>
          </a:fillRef>
          <a:effectRef idx="0">
            <a:schemeClr val="accent1"/>
          </a:effectRef>
          <a:fontRef idx="minor">
            <a:schemeClr val="dk1"/>
          </a:fontRef>
        </p:style>
        <p:txBody>
          <a:bodyPr>
            <a:normAutofit/>
          </a:bodyPr>
          <a:lstStyle/>
          <a:p>
            <a:pPr marL="971550" lvl="1" indent="-571500" algn="just">
              <a:buClr>
                <a:srgbClr val="0070C0"/>
              </a:buClr>
              <a:buFont typeface="Wingdings" pitchFamily="2" charset="2"/>
              <a:buChar char="q"/>
            </a:pPr>
            <a:r>
              <a:rPr lang="en-US" dirty="0" smtClean="0">
                <a:latin typeface="Times New Roman" pitchFamily="18" charset="0"/>
                <a:cs typeface="Times New Roman" pitchFamily="18" charset="0"/>
              </a:rPr>
              <a:t>But before doing this, we have to explain many terms as shown in the following items</a:t>
            </a:r>
          </a:p>
          <a:p>
            <a:pPr marL="571500" indent="-571500" algn="just">
              <a:buClr>
                <a:srgbClr val="0070C0"/>
              </a:buClr>
              <a:buFont typeface="Wingdings" pitchFamily="2" charset="2"/>
              <a:buChar char="q"/>
            </a:pPr>
            <a:r>
              <a:rPr lang="en-US" b="1" dirty="0" smtClean="0">
                <a:latin typeface="Times New Roman" pitchFamily="18" charset="0"/>
                <a:cs typeface="Times New Roman" pitchFamily="18" charset="0"/>
              </a:rPr>
              <a:t>Pole-pitch</a:t>
            </a:r>
          </a:p>
          <a:p>
            <a:pPr marL="971550" lvl="1" indent="-571500" algn="just">
              <a:buClr>
                <a:srgbClr val="0070C0"/>
              </a:buClr>
              <a:buFont typeface="Wingdings" pitchFamily="2" charset="2"/>
              <a:buChar char="q"/>
            </a:pPr>
            <a:r>
              <a:rPr lang="en-US" dirty="0" smtClean="0">
                <a:latin typeface="Times New Roman" pitchFamily="18" charset="0"/>
                <a:cs typeface="Times New Roman" pitchFamily="18" charset="0"/>
              </a:rPr>
              <a:t>The periphery of the armature divided by the number of poles of the generate.</a:t>
            </a:r>
          </a:p>
          <a:p>
            <a:pPr marL="971550" lvl="1" indent="-571500" algn="just">
              <a:buClr>
                <a:srgbClr val="0070C0"/>
              </a:buClr>
              <a:buFont typeface="Wingdings" pitchFamily="2" charset="2"/>
              <a:buChar char="q"/>
            </a:pPr>
            <a:r>
              <a:rPr lang="en-US" dirty="0" smtClean="0">
                <a:latin typeface="Times New Roman" pitchFamily="18" charset="0"/>
                <a:cs typeface="Times New Roman" pitchFamily="18" charset="0"/>
              </a:rPr>
              <a:t>i.e. the distance between two adjacent poles.</a:t>
            </a:r>
          </a:p>
          <a:p>
            <a:pPr marL="971550" lvl="1" indent="-571500" algn="just">
              <a:buClr>
                <a:srgbClr val="0070C0"/>
              </a:buClr>
              <a:buFont typeface="Wingdings" pitchFamily="2" charset="2"/>
              <a:buChar char="q"/>
            </a:pPr>
            <a:r>
              <a:rPr lang="en-US" dirty="0" smtClean="0">
                <a:latin typeface="Times New Roman" pitchFamily="18" charset="0"/>
                <a:cs typeface="Times New Roman" pitchFamily="18" charset="0"/>
              </a:rPr>
              <a:t> It is equal to the number of armature conductors (or armature slots) per pole. </a:t>
            </a:r>
          </a:p>
          <a:p>
            <a:pPr marL="971550" lvl="1" indent="-571500" algn="just">
              <a:buClr>
                <a:srgbClr val="0070C0"/>
              </a:buClr>
              <a:buFont typeface="Wingdings" pitchFamily="2" charset="2"/>
              <a:buChar char="q"/>
            </a:pPr>
            <a:r>
              <a:rPr lang="en-US" b="1" i="1" dirty="0" err="1" smtClean="0">
                <a:latin typeface="Times New Roman" pitchFamily="18" charset="0"/>
                <a:cs typeface="Times New Roman" pitchFamily="18" charset="0"/>
              </a:rPr>
              <a:t>Example:</a:t>
            </a:r>
            <a:r>
              <a:rPr lang="en-US" dirty="0" err="1" smtClean="0">
                <a:latin typeface="Times New Roman" pitchFamily="18" charset="0"/>
                <a:cs typeface="Times New Roman" pitchFamily="18" charset="0"/>
              </a:rPr>
              <a:t>If</a:t>
            </a:r>
            <a:r>
              <a:rPr lang="en-US" dirty="0" smtClean="0">
                <a:latin typeface="Times New Roman" pitchFamily="18" charset="0"/>
                <a:cs typeface="Times New Roman" pitchFamily="18" charset="0"/>
              </a:rPr>
              <a:t> there are 400 conductors and 4 poles, then pole pitch is 400/4= 100 conductor</a:t>
            </a:r>
          </a:p>
        </p:txBody>
      </p:sp>
      <p:sp>
        <p:nvSpPr>
          <p:cNvPr id="6" name="Slide Number Placeholder 5"/>
          <p:cNvSpPr>
            <a:spLocks noGrp="1"/>
          </p:cNvSpPr>
          <p:nvPr>
            <p:ph type="sldNum" sz="quarter" idx="12"/>
          </p:nvPr>
        </p:nvSpPr>
        <p:spPr>
          <a:xfrm>
            <a:off x="8610600" y="6324600"/>
            <a:ext cx="381000" cy="365125"/>
          </a:xfrm>
          <a:prstGeom prst="roundRect">
            <a:avLst/>
          </a:prstGeom>
        </p:spPr>
        <p:style>
          <a:lnRef idx="2">
            <a:schemeClr val="accent6"/>
          </a:lnRef>
          <a:fillRef idx="1">
            <a:schemeClr val="lt1"/>
          </a:fillRef>
          <a:effectRef idx="0">
            <a:schemeClr val="accent6"/>
          </a:effectRef>
          <a:fontRef idx="minor">
            <a:schemeClr val="dk1"/>
          </a:fontRef>
        </p:style>
        <p:txBody>
          <a:bodyPr/>
          <a:lstStyle/>
          <a:p>
            <a:fld id="{907D80F2-08EE-4FF1-86FA-192F2442B46F}" type="slidenum">
              <a:rPr lang="en-US" smtClean="0">
                <a:latin typeface="Times New Roman" pitchFamily="18" charset="0"/>
                <a:cs typeface="Times New Roman" pitchFamily="18" charset="0"/>
              </a:rPr>
              <a:pPr/>
              <a:t>53</a:t>
            </a:fld>
            <a:endParaRPr lang="en-US"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0"/>
            <a:ext cx="8686800" cy="1143000"/>
          </a:xfrm>
          <a:prstGeom prst="roundRect">
            <a:avLst/>
          </a:prstGeom>
        </p:spPr>
        <p:style>
          <a:lnRef idx="2">
            <a:schemeClr val="accent1"/>
          </a:lnRef>
          <a:fillRef idx="1">
            <a:schemeClr val="lt1"/>
          </a:fillRef>
          <a:effectRef idx="0">
            <a:schemeClr val="accent1"/>
          </a:effectRef>
          <a:fontRef idx="minor">
            <a:schemeClr val="dk1"/>
          </a:fontRef>
        </p:style>
        <p:txBody>
          <a:bodyPr/>
          <a:lstStyle/>
          <a:p>
            <a:r>
              <a:rPr lang="en-US" dirty="0" smtClean="0">
                <a:solidFill>
                  <a:schemeClr val="accent2">
                    <a:lumMod val="50000"/>
                  </a:schemeClr>
                </a:solidFill>
                <a:latin typeface="Times New Roman" pitchFamily="18" charset="0"/>
                <a:cs typeface="Times New Roman" pitchFamily="18" charset="0"/>
              </a:rPr>
              <a:t>Armature Windings cont…</a:t>
            </a:r>
          </a:p>
        </p:txBody>
      </p:sp>
      <p:sp>
        <p:nvSpPr>
          <p:cNvPr id="3" name="Content Placeholder 2"/>
          <p:cNvSpPr>
            <a:spLocks noGrp="1"/>
          </p:cNvSpPr>
          <p:nvPr>
            <p:ph idx="1"/>
          </p:nvPr>
        </p:nvSpPr>
        <p:spPr>
          <a:xfrm>
            <a:off x="228600" y="1143000"/>
            <a:ext cx="8763000" cy="5410200"/>
          </a:xfrm>
          <a:prstGeom prst="roundRect">
            <a:avLst/>
          </a:prstGeom>
        </p:spPr>
        <p:style>
          <a:lnRef idx="2">
            <a:schemeClr val="accent1"/>
          </a:lnRef>
          <a:fillRef idx="1">
            <a:schemeClr val="lt1"/>
          </a:fillRef>
          <a:effectRef idx="0">
            <a:schemeClr val="accent1"/>
          </a:effectRef>
          <a:fontRef idx="minor">
            <a:schemeClr val="dk1"/>
          </a:fontRef>
        </p:style>
        <p:txBody>
          <a:bodyPr>
            <a:normAutofit fontScale="85000" lnSpcReduction="20000"/>
          </a:bodyPr>
          <a:lstStyle/>
          <a:p>
            <a:pPr marL="571500" indent="-571500" algn="just">
              <a:buClr>
                <a:srgbClr val="0070C0"/>
              </a:buClr>
              <a:buFont typeface="Wingdings" pitchFamily="2" charset="2"/>
              <a:buChar char="q"/>
            </a:pPr>
            <a:r>
              <a:rPr lang="en-US" dirty="0" smtClean="0">
                <a:latin typeface="Times New Roman" pitchFamily="18" charset="0"/>
                <a:cs typeface="Times New Roman" pitchFamily="18" charset="0"/>
              </a:rPr>
              <a:t>Conductors:</a:t>
            </a:r>
          </a:p>
          <a:p>
            <a:pPr marL="971550" lvl="1" indent="-571500" algn="just">
              <a:buClr>
                <a:srgbClr val="0070C0"/>
              </a:buClr>
              <a:buFont typeface="Wingdings" pitchFamily="2" charset="2"/>
              <a:buChar char="ü"/>
            </a:pPr>
            <a:r>
              <a:rPr lang="en-US" dirty="0" smtClean="0">
                <a:latin typeface="Times New Roman" pitchFamily="18" charset="0"/>
                <a:cs typeface="Times New Roman" pitchFamily="18" charset="0"/>
              </a:rPr>
              <a:t>The conductors AB and CD along with their ends constitute one coil of the winding</a:t>
            </a:r>
          </a:p>
          <a:p>
            <a:pPr marL="971550" lvl="1" indent="-571500" algn="just">
              <a:buClr>
                <a:srgbClr val="0070C0"/>
              </a:buClr>
              <a:buFont typeface="Wingdings" pitchFamily="2" charset="2"/>
              <a:buChar char="ü"/>
            </a:pPr>
            <a:r>
              <a:rPr lang="en-US" dirty="0" smtClean="0">
                <a:latin typeface="Times New Roman" pitchFamily="18" charset="0"/>
                <a:cs typeface="Times New Roman" pitchFamily="18" charset="0"/>
              </a:rPr>
              <a:t>The coil maybe single turn(fig 1.13 a) or multi turn(fig 1.13b)</a:t>
            </a:r>
          </a:p>
          <a:p>
            <a:pPr marL="971550" lvl="1" indent="-571500" algn="just">
              <a:buClr>
                <a:srgbClr val="0070C0"/>
              </a:buClr>
              <a:buFont typeface="Wingdings" pitchFamily="2" charset="2"/>
              <a:buChar char="ü"/>
            </a:pPr>
            <a:r>
              <a:rPr lang="en-US" dirty="0" smtClean="0">
                <a:latin typeface="Times New Roman" pitchFamily="18" charset="0"/>
                <a:cs typeface="Times New Roman" pitchFamily="18" charset="0"/>
              </a:rPr>
              <a:t>Single turn coil has two conductors per coil</a:t>
            </a:r>
          </a:p>
          <a:p>
            <a:pPr marL="971550" lvl="1" indent="-571500" algn="just">
              <a:buClr>
                <a:srgbClr val="0070C0"/>
              </a:buClr>
              <a:buFont typeface="Wingdings" pitchFamily="2" charset="2"/>
              <a:buChar char="ü"/>
            </a:pPr>
            <a:r>
              <a:rPr lang="en-US" dirty="0" smtClean="0">
                <a:latin typeface="Times New Roman" pitchFamily="18" charset="0"/>
                <a:cs typeface="Times New Roman" pitchFamily="18" charset="0"/>
              </a:rPr>
              <a:t>Multi turn coil has </a:t>
            </a:r>
            <a:r>
              <a:rPr lang="en-US" dirty="0" smtClean="0">
                <a:solidFill>
                  <a:srgbClr val="FF0000"/>
                </a:solidFill>
                <a:latin typeface="Times New Roman" pitchFamily="18" charset="0"/>
                <a:cs typeface="Times New Roman" pitchFamily="18" charset="0"/>
              </a:rPr>
              <a:t>many conductors </a:t>
            </a:r>
            <a:r>
              <a:rPr lang="en-US" dirty="0" smtClean="0">
                <a:latin typeface="Times New Roman" pitchFamily="18" charset="0"/>
                <a:cs typeface="Times New Roman" pitchFamily="18" charset="0"/>
              </a:rPr>
              <a:t>per </a:t>
            </a:r>
            <a:r>
              <a:rPr lang="en-US" dirty="0" smtClean="0">
                <a:solidFill>
                  <a:srgbClr val="FF0000"/>
                </a:solidFill>
                <a:latin typeface="Times New Roman" pitchFamily="18" charset="0"/>
                <a:cs typeface="Times New Roman" pitchFamily="18" charset="0"/>
              </a:rPr>
              <a:t>coil side</a:t>
            </a:r>
          </a:p>
          <a:p>
            <a:pPr marL="971550" lvl="1" indent="-571500" algn="just">
              <a:buClr>
                <a:srgbClr val="0070C0"/>
              </a:buClr>
              <a:buFont typeface="Wingdings" pitchFamily="2" charset="2"/>
              <a:buChar char="ü"/>
            </a:pPr>
            <a:r>
              <a:rPr lang="en-US" dirty="0" smtClean="0">
                <a:latin typeface="Times New Roman" pitchFamily="18" charset="0"/>
                <a:cs typeface="Times New Roman" pitchFamily="18" charset="0"/>
              </a:rPr>
              <a:t>In multi turn conductors are wrapped with a tape as a single unit(coil side) and placed in armature slot</a:t>
            </a:r>
          </a:p>
          <a:p>
            <a:pPr marL="971550" lvl="1" indent="-571500" algn="just">
              <a:buClr>
                <a:srgbClr val="0070C0"/>
              </a:buClr>
              <a:buFont typeface="Wingdings" pitchFamily="2" charset="2"/>
              <a:buChar char="ü"/>
            </a:pPr>
            <a:r>
              <a:rPr lang="en-US" dirty="0" smtClean="0">
                <a:latin typeface="Times New Roman" pitchFamily="18" charset="0"/>
                <a:cs typeface="Times New Roman" pitchFamily="18" charset="0"/>
              </a:rPr>
              <a:t>Number of </a:t>
            </a:r>
            <a:r>
              <a:rPr lang="en-US" dirty="0" err="1" smtClean="0">
                <a:latin typeface="Times New Roman" pitchFamily="18" charset="0"/>
                <a:cs typeface="Times New Roman" pitchFamily="18" charset="0"/>
              </a:rPr>
              <a:t>commutator</a:t>
            </a:r>
            <a:r>
              <a:rPr lang="en-US" dirty="0" smtClean="0">
                <a:latin typeface="Times New Roman" pitchFamily="18" charset="0"/>
                <a:cs typeface="Times New Roman" pitchFamily="18" charset="0"/>
              </a:rPr>
              <a:t> bars = </a:t>
            </a:r>
            <a:r>
              <a:rPr lang="en-US" dirty="0" err="1" smtClean="0">
                <a:latin typeface="Times New Roman" pitchFamily="18" charset="0"/>
                <a:cs typeface="Times New Roman" pitchFamily="18" charset="0"/>
              </a:rPr>
              <a:t>nuber</a:t>
            </a:r>
            <a:r>
              <a:rPr lang="en-US" dirty="0" smtClean="0">
                <a:latin typeface="Times New Roman" pitchFamily="18" charset="0"/>
                <a:cs typeface="Times New Roman" pitchFamily="18" charset="0"/>
              </a:rPr>
              <a:t> of coils for both lap and wave windings</a:t>
            </a:r>
          </a:p>
          <a:p>
            <a:pPr marL="971550" lvl="1" indent="-571500" algn="just">
              <a:buClr>
                <a:srgbClr val="0070C0"/>
              </a:buClr>
              <a:buFont typeface="Wingdings" pitchFamily="2" charset="2"/>
              <a:buChar char="ü"/>
            </a:pPr>
            <a:r>
              <a:rPr lang="en-US" dirty="0" smtClean="0">
                <a:latin typeface="Times New Roman" pitchFamily="18" charset="0"/>
                <a:cs typeface="Times New Roman" pitchFamily="18" charset="0"/>
              </a:rPr>
              <a:t>Coil side of a coil(1-turn or multi) is called winding element</a:t>
            </a:r>
          </a:p>
          <a:p>
            <a:pPr marL="971550" lvl="1" indent="-571500" algn="just">
              <a:buClr>
                <a:srgbClr val="0070C0"/>
              </a:buClr>
              <a:buFont typeface="Wingdings" pitchFamily="2" charset="2"/>
              <a:buChar char="ü"/>
            </a:pPr>
            <a:r>
              <a:rPr lang="en-US" dirty="0" smtClean="0">
                <a:latin typeface="Times New Roman" pitchFamily="18" charset="0"/>
                <a:cs typeface="Times New Roman" pitchFamily="18" charset="0"/>
              </a:rPr>
              <a:t>Number </a:t>
            </a:r>
            <a:r>
              <a:rPr lang="en-US" dirty="0" err="1" smtClean="0">
                <a:latin typeface="Times New Roman" pitchFamily="18" charset="0"/>
                <a:cs typeface="Times New Roman" pitchFamily="18" charset="0"/>
              </a:rPr>
              <a:t>coilside</a:t>
            </a:r>
            <a:r>
              <a:rPr lang="en-US" dirty="0" smtClean="0">
                <a:latin typeface="Times New Roman" pitchFamily="18" charset="0"/>
                <a:cs typeface="Times New Roman" pitchFamily="18" charset="0"/>
              </a:rPr>
              <a:t>=twice number of coils </a:t>
            </a:r>
          </a:p>
          <a:p>
            <a:pPr marL="971550" lvl="1" indent="-571500" algn="just">
              <a:buClr>
                <a:srgbClr val="0070C0"/>
              </a:buClr>
              <a:buFont typeface="Wingdings" pitchFamily="2" charset="2"/>
              <a:buChar char="q"/>
            </a:pPr>
            <a:endParaRPr lang="en-US" dirty="0" smtClean="0">
              <a:latin typeface="Times New Roman" pitchFamily="18" charset="0"/>
              <a:cs typeface="Times New Roman" pitchFamily="18" charset="0"/>
            </a:endParaRPr>
          </a:p>
        </p:txBody>
      </p:sp>
      <p:sp>
        <p:nvSpPr>
          <p:cNvPr id="6" name="Slide Number Placeholder 5"/>
          <p:cNvSpPr>
            <a:spLocks noGrp="1"/>
          </p:cNvSpPr>
          <p:nvPr>
            <p:ph type="sldNum" sz="quarter" idx="12"/>
          </p:nvPr>
        </p:nvSpPr>
        <p:spPr>
          <a:xfrm>
            <a:off x="8610600" y="6324600"/>
            <a:ext cx="381000" cy="365125"/>
          </a:xfrm>
          <a:prstGeom prst="roundRect">
            <a:avLst/>
          </a:prstGeom>
        </p:spPr>
        <p:style>
          <a:lnRef idx="2">
            <a:schemeClr val="accent6"/>
          </a:lnRef>
          <a:fillRef idx="1">
            <a:schemeClr val="lt1"/>
          </a:fillRef>
          <a:effectRef idx="0">
            <a:schemeClr val="accent6"/>
          </a:effectRef>
          <a:fontRef idx="minor">
            <a:schemeClr val="dk1"/>
          </a:fontRef>
        </p:style>
        <p:txBody>
          <a:bodyPr/>
          <a:lstStyle/>
          <a:p>
            <a:fld id="{907D80F2-08EE-4FF1-86FA-192F2442B46F}" type="slidenum">
              <a:rPr lang="en-US" smtClean="0">
                <a:latin typeface="Times New Roman" pitchFamily="18" charset="0"/>
                <a:cs typeface="Times New Roman" pitchFamily="18" charset="0"/>
              </a:rPr>
              <a:pPr/>
              <a:t>54</a:t>
            </a:fld>
            <a:endParaRPr lang="en-US" dirty="0">
              <a:latin typeface="Times New Roman" pitchFamily="18" charset="0"/>
              <a:cs typeface="Times New Roman" pitchFamily="18" charset="0"/>
            </a:endParaRPr>
          </a:p>
        </p:txBody>
      </p:sp>
      <p:sp>
        <p:nvSpPr>
          <p:cNvPr id="8" name="TextBox 7">
            <a:hlinkClick r:id="rId2" action="ppaction://hlinksldjump"/>
          </p:cNvPr>
          <p:cNvSpPr txBox="1"/>
          <p:nvPr/>
        </p:nvSpPr>
        <p:spPr>
          <a:xfrm>
            <a:off x="4114800" y="1219200"/>
            <a:ext cx="2971800" cy="369332"/>
          </a:xfrm>
          <a:prstGeom prst="rect">
            <a:avLst/>
          </a:prstGeom>
          <a:noFill/>
        </p:spPr>
        <p:txBody>
          <a:bodyPr wrap="square" rtlCol="0">
            <a:spAutoFit/>
          </a:bodyPr>
          <a:lstStyle/>
          <a:p>
            <a:r>
              <a:rPr lang="en-US" b="1" i="1" u="sng" dirty="0" smtClean="0">
                <a:solidFill>
                  <a:schemeClr val="tx2">
                    <a:lumMod val="60000"/>
                    <a:lumOff val="40000"/>
                  </a:schemeClr>
                </a:solidFill>
                <a:latin typeface="Times New Roman" pitchFamily="18" charset="0"/>
                <a:cs typeface="Times New Roman" pitchFamily="18" charset="0"/>
              </a:rPr>
              <a:t>See fig 1.13</a:t>
            </a:r>
            <a:endParaRPr lang="en-US" b="1" i="1" u="sng" dirty="0">
              <a:solidFill>
                <a:schemeClr val="tx2">
                  <a:lumMod val="60000"/>
                  <a:lumOff val="40000"/>
                </a:schemeClr>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0"/>
            <a:ext cx="8686800" cy="1143000"/>
          </a:xfrm>
          <a:prstGeom prst="roundRect">
            <a:avLst/>
          </a:prstGeom>
        </p:spPr>
        <p:style>
          <a:lnRef idx="2">
            <a:schemeClr val="accent1"/>
          </a:lnRef>
          <a:fillRef idx="1">
            <a:schemeClr val="lt1"/>
          </a:fillRef>
          <a:effectRef idx="0">
            <a:schemeClr val="accent1"/>
          </a:effectRef>
          <a:fontRef idx="minor">
            <a:schemeClr val="dk1"/>
          </a:fontRef>
        </p:style>
        <p:txBody>
          <a:bodyPr/>
          <a:lstStyle/>
          <a:p>
            <a:r>
              <a:rPr lang="en-US" dirty="0" smtClean="0">
                <a:solidFill>
                  <a:schemeClr val="accent2">
                    <a:lumMod val="50000"/>
                  </a:schemeClr>
                </a:solidFill>
                <a:latin typeface="Times New Roman" pitchFamily="18" charset="0"/>
                <a:cs typeface="Times New Roman" pitchFamily="18" charset="0"/>
              </a:rPr>
              <a:t>Armature Windings cont…</a:t>
            </a:r>
          </a:p>
        </p:txBody>
      </p:sp>
      <p:sp>
        <p:nvSpPr>
          <p:cNvPr id="3" name="Content Placeholder 2"/>
          <p:cNvSpPr>
            <a:spLocks noGrp="1"/>
          </p:cNvSpPr>
          <p:nvPr>
            <p:ph idx="1"/>
          </p:nvPr>
        </p:nvSpPr>
        <p:spPr>
          <a:xfrm>
            <a:off x="228600" y="1143000"/>
            <a:ext cx="8763000" cy="5410200"/>
          </a:xfrm>
          <a:prstGeom prst="roundRect">
            <a:avLst/>
          </a:prstGeom>
        </p:spPr>
        <p:style>
          <a:lnRef idx="2">
            <a:schemeClr val="accent1"/>
          </a:lnRef>
          <a:fillRef idx="1">
            <a:schemeClr val="lt1"/>
          </a:fillRef>
          <a:effectRef idx="0">
            <a:schemeClr val="accent1"/>
          </a:effectRef>
          <a:fontRef idx="minor">
            <a:schemeClr val="dk1"/>
          </a:fontRef>
        </p:style>
        <p:txBody>
          <a:bodyPr>
            <a:normAutofit/>
          </a:bodyPr>
          <a:lstStyle/>
          <a:p>
            <a:pPr marL="571500" indent="-571500" algn="just">
              <a:buClr>
                <a:srgbClr val="0070C0"/>
              </a:buClr>
              <a:buFont typeface="Wingdings" pitchFamily="2" charset="2"/>
              <a:buChar char="q"/>
            </a:pPr>
            <a:r>
              <a:rPr lang="en-US" b="1" i="1" u="sng" dirty="0" smtClean="0">
                <a:solidFill>
                  <a:schemeClr val="tx2">
                    <a:lumMod val="60000"/>
                    <a:lumOff val="40000"/>
                  </a:schemeClr>
                </a:solidFill>
                <a:latin typeface="Times New Roman" pitchFamily="18" charset="0"/>
                <a:cs typeface="Times New Roman" pitchFamily="18" charset="0"/>
              </a:rPr>
              <a:t>fig 1.14</a:t>
            </a:r>
            <a:endParaRPr lang="en-US" dirty="0" smtClean="0">
              <a:latin typeface="Times New Roman" pitchFamily="18" charset="0"/>
              <a:cs typeface="Times New Roman" pitchFamily="18" charset="0"/>
            </a:endParaRPr>
          </a:p>
        </p:txBody>
      </p:sp>
      <p:sp>
        <p:nvSpPr>
          <p:cNvPr id="6" name="Slide Number Placeholder 5"/>
          <p:cNvSpPr>
            <a:spLocks noGrp="1"/>
          </p:cNvSpPr>
          <p:nvPr>
            <p:ph type="sldNum" sz="quarter" idx="12"/>
          </p:nvPr>
        </p:nvSpPr>
        <p:spPr>
          <a:xfrm>
            <a:off x="8610600" y="6324600"/>
            <a:ext cx="381000" cy="365125"/>
          </a:xfrm>
          <a:prstGeom prst="roundRect">
            <a:avLst/>
          </a:prstGeom>
        </p:spPr>
        <p:style>
          <a:lnRef idx="2">
            <a:schemeClr val="accent6"/>
          </a:lnRef>
          <a:fillRef idx="1">
            <a:schemeClr val="lt1"/>
          </a:fillRef>
          <a:effectRef idx="0">
            <a:schemeClr val="accent6"/>
          </a:effectRef>
          <a:fontRef idx="minor">
            <a:schemeClr val="dk1"/>
          </a:fontRef>
        </p:style>
        <p:txBody>
          <a:bodyPr/>
          <a:lstStyle/>
          <a:p>
            <a:fld id="{907D80F2-08EE-4FF1-86FA-192F2442B46F}" type="slidenum">
              <a:rPr lang="en-US" smtClean="0">
                <a:latin typeface="Times New Roman" pitchFamily="18" charset="0"/>
                <a:cs typeface="Times New Roman" pitchFamily="18" charset="0"/>
              </a:rPr>
              <a:pPr/>
              <a:t>55</a:t>
            </a:fld>
            <a:endParaRPr lang="en-US" dirty="0">
              <a:latin typeface="Times New Roman" pitchFamily="18" charset="0"/>
              <a:cs typeface="Times New Roman" pitchFamily="18" charset="0"/>
            </a:endParaRPr>
          </a:p>
        </p:txBody>
      </p:sp>
      <p:grpSp>
        <p:nvGrpSpPr>
          <p:cNvPr id="7" name="Group 6"/>
          <p:cNvGrpSpPr/>
          <p:nvPr/>
        </p:nvGrpSpPr>
        <p:grpSpPr>
          <a:xfrm>
            <a:off x="1219200" y="2209800"/>
            <a:ext cx="7086600" cy="4038600"/>
            <a:chOff x="2209800" y="2971800"/>
            <a:chExt cx="5562600" cy="2960132"/>
          </a:xfrm>
        </p:grpSpPr>
        <p:pic>
          <p:nvPicPr>
            <p:cNvPr id="8" name="Picture 7"/>
            <p:cNvPicPr/>
            <p:nvPr/>
          </p:nvPicPr>
          <p:blipFill>
            <a:blip r:embed="rId2"/>
            <a:srcRect r="511" b="9334"/>
            <a:stretch>
              <a:fillRect/>
            </a:stretch>
          </p:blipFill>
          <p:spPr bwMode="auto">
            <a:xfrm>
              <a:off x="2209800" y="2971800"/>
              <a:ext cx="5562600" cy="2590800"/>
            </a:xfrm>
            <a:prstGeom prst="rect">
              <a:avLst/>
            </a:prstGeom>
            <a:noFill/>
            <a:ln w="9525">
              <a:noFill/>
              <a:miter lim="800000"/>
              <a:headEnd/>
              <a:tailEnd/>
            </a:ln>
          </p:spPr>
        </p:pic>
        <p:sp>
          <p:nvSpPr>
            <p:cNvPr id="9" name="TextBox 8"/>
            <p:cNvSpPr txBox="1"/>
            <p:nvPr/>
          </p:nvSpPr>
          <p:spPr>
            <a:xfrm>
              <a:off x="2590800" y="5562600"/>
              <a:ext cx="4495800" cy="369332"/>
            </a:xfrm>
            <a:prstGeom prst="rect">
              <a:avLst/>
            </a:prstGeom>
            <a:noFill/>
          </p:spPr>
          <p:txBody>
            <a:bodyPr wrap="square" rtlCol="0">
              <a:spAutoFit/>
            </a:bodyPr>
            <a:lstStyle/>
            <a:p>
              <a:r>
                <a:rPr lang="en-US" dirty="0" smtClean="0"/>
                <a:t>A                               b                               c</a:t>
              </a:r>
              <a:endParaRPr lang="en-US" dirty="0"/>
            </a:p>
          </p:txBody>
        </p:sp>
      </p:gr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0"/>
            <a:ext cx="8686800" cy="1143000"/>
          </a:xfrm>
          <a:prstGeom prst="roundRect">
            <a:avLst/>
          </a:prstGeom>
        </p:spPr>
        <p:style>
          <a:lnRef idx="2">
            <a:schemeClr val="accent1"/>
          </a:lnRef>
          <a:fillRef idx="1">
            <a:schemeClr val="lt1"/>
          </a:fillRef>
          <a:effectRef idx="0">
            <a:schemeClr val="accent1"/>
          </a:effectRef>
          <a:fontRef idx="minor">
            <a:schemeClr val="dk1"/>
          </a:fontRef>
        </p:style>
        <p:txBody>
          <a:bodyPr/>
          <a:lstStyle/>
          <a:p>
            <a:r>
              <a:rPr lang="en-US" dirty="0" smtClean="0">
                <a:solidFill>
                  <a:schemeClr val="accent2">
                    <a:lumMod val="50000"/>
                  </a:schemeClr>
                </a:solidFill>
                <a:latin typeface="Times New Roman" pitchFamily="18" charset="0"/>
                <a:cs typeface="Times New Roman" pitchFamily="18" charset="0"/>
              </a:rPr>
              <a:t>Armature Windings cont…</a:t>
            </a:r>
          </a:p>
        </p:txBody>
      </p:sp>
      <p:sp>
        <p:nvSpPr>
          <p:cNvPr id="3" name="Content Placeholder 2"/>
          <p:cNvSpPr>
            <a:spLocks noGrp="1"/>
          </p:cNvSpPr>
          <p:nvPr>
            <p:ph idx="1"/>
          </p:nvPr>
        </p:nvSpPr>
        <p:spPr>
          <a:xfrm>
            <a:off x="228600" y="1143000"/>
            <a:ext cx="8763000" cy="5410200"/>
          </a:xfrm>
          <a:prstGeom prst="roundRect">
            <a:avLst/>
          </a:prstGeom>
        </p:spPr>
        <p:style>
          <a:lnRef idx="2">
            <a:schemeClr val="accent1"/>
          </a:lnRef>
          <a:fillRef idx="1">
            <a:schemeClr val="lt1"/>
          </a:fillRef>
          <a:effectRef idx="0">
            <a:schemeClr val="accent1"/>
          </a:effectRef>
          <a:fontRef idx="minor">
            <a:schemeClr val="dk1"/>
          </a:fontRef>
        </p:style>
        <p:txBody>
          <a:bodyPr>
            <a:normAutofit fontScale="77500" lnSpcReduction="20000"/>
          </a:bodyPr>
          <a:lstStyle/>
          <a:p>
            <a:pPr marL="571500" indent="-571500" algn="just">
              <a:buClr>
                <a:srgbClr val="0070C0"/>
              </a:buClr>
              <a:buFont typeface="Wingdings" pitchFamily="2" charset="2"/>
              <a:buChar char="q"/>
            </a:pPr>
            <a:r>
              <a:rPr lang="en-US" b="1" dirty="0" smtClean="0">
                <a:latin typeface="Times New Roman" pitchFamily="18" charset="0"/>
                <a:cs typeface="Times New Roman" pitchFamily="18" charset="0"/>
              </a:rPr>
              <a:t>Coil span or Coil pitch(Ys)</a:t>
            </a:r>
          </a:p>
          <a:p>
            <a:pPr marL="971550" lvl="1" indent="-571500" algn="just">
              <a:buClr>
                <a:srgbClr val="0070C0"/>
              </a:buClr>
              <a:buFont typeface="Wingdings" pitchFamily="2" charset="2"/>
              <a:buChar char="ü"/>
            </a:pPr>
            <a:r>
              <a:rPr lang="en-US" dirty="0" smtClean="0">
                <a:latin typeface="Times New Roman" pitchFamily="18" charset="0"/>
                <a:cs typeface="Times New Roman" pitchFamily="18" charset="0"/>
              </a:rPr>
              <a:t>It is the distance, measured in terms of armature slots (or armature conductors), between two sides of a coil. </a:t>
            </a:r>
          </a:p>
          <a:p>
            <a:pPr marL="971550" lvl="1" indent="-571500" algn="just">
              <a:buClr>
                <a:srgbClr val="0070C0"/>
              </a:buClr>
              <a:buFont typeface="Wingdings" pitchFamily="2" charset="2"/>
              <a:buChar char="ü"/>
            </a:pPr>
            <a:r>
              <a:rPr lang="en-US" dirty="0" smtClean="0">
                <a:latin typeface="Times New Roman" pitchFamily="18" charset="0"/>
                <a:cs typeface="Times New Roman" pitchFamily="18" charset="0"/>
              </a:rPr>
              <a:t>It is, in fact, the periphery of the armature spanned by the two sides of the coil as shown in </a:t>
            </a:r>
            <a:r>
              <a:rPr lang="en-US" dirty="0" smtClean="0">
                <a:solidFill>
                  <a:schemeClr val="tx2">
                    <a:lumMod val="60000"/>
                    <a:lumOff val="40000"/>
                  </a:schemeClr>
                </a:solidFill>
                <a:latin typeface="Times New Roman" pitchFamily="18" charset="0"/>
                <a:cs typeface="Times New Roman" pitchFamily="18" charset="0"/>
              </a:rPr>
              <a:t>Fig.3.15.</a:t>
            </a:r>
          </a:p>
          <a:p>
            <a:pPr marL="971550" lvl="1" indent="-571500" algn="just">
              <a:buClr>
                <a:srgbClr val="0070C0"/>
              </a:buClr>
              <a:buFont typeface="Wingdings" pitchFamily="2" charset="2"/>
              <a:buChar char="ü"/>
            </a:pPr>
            <a:r>
              <a:rPr lang="en-US" dirty="0" smtClean="0">
                <a:latin typeface="Times New Roman" pitchFamily="18" charset="0"/>
                <a:cs typeface="Times New Roman" pitchFamily="18" charset="0"/>
              </a:rPr>
              <a:t>If coil span = pole pitch then full pitch winding</a:t>
            </a:r>
          </a:p>
          <a:p>
            <a:pPr marL="971550" lvl="1" indent="-571500" algn="just">
              <a:buClr>
                <a:srgbClr val="0070C0"/>
              </a:buClr>
              <a:buFont typeface="Wingdings" pitchFamily="2" charset="2"/>
              <a:buChar char="ü"/>
            </a:pPr>
            <a:r>
              <a:rPr lang="en-US" dirty="0" smtClean="0">
                <a:latin typeface="Times New Roman" pitchFamily="18" charset="0"/>
                <a:cs typeface="Times New Roman" pitchFamily="18" charset="0"/>
              </a:rPr>
              <a:t>Full pitch means coil span is 180</a:t>
            </a:r>
            <a:r>
              <a:rPr lang="en-US" baseline="30000" dirty="0" smtClean="0">
                <a:latin typeface="Times New Roman" pitchFamily="18" charset="0"/>
                <a:cs typeface="Times New Roman" pitchFamily="18" charset="0"/>
              </a:rPr>
              <a:t>0</a:t>
            </a:r>
            <a:r>
              <a:rPr lang="en-US" dirty="0" smtClean="0">
                <a:latin typeface="Times New Roman" pitchFamily="18" charset="0"/>
                <a:cs typeface="Times New Roman" pitchFamily="18" charset="0"/>
              </a:rPr>
              <a:t> electrical degrees</a:t>
            </a:r>
          </a:p>
          <a:p>
            <a:pPr marL="971550" lvl="1" indent="-571500" algn="just">
              <a:buClr>
                <a:srgbClr val="0070C0"/>
              </a:buClr>
              <a:buFont typeface="Wingdings" pitchFamily="2" charset="2"/>
              <a:buChar char="ü"/>
            </a:pPr>
            <a:r>
              <a:rPr lang="en-US" dirty="0" smtClean="0">
                <a:latin typeface="Times New Roman" pitchFamily="18" charset="0"/>
                <a:cs typeface="Times New Roman" pitchFamily="18" charset="0"/>
              </a:rPr>
              <a:t>In full pitch, coil sides lie under opposite poles and their induced </a:t>
            </a:r>
            <a:r>
              <a:rPr lang="en-US" dirty="0" err="1" smtClean="0">
                <a:latin typeface="Times New Roman" pitchFamily="18" charset="0"/>
                <a:cs typeface="Times New Roman" pitchFamily="18" charset="0"/>
              </a:rPr>
              <a:t>emf</a:t>
            </a:r>
            <a:r>
              <a:rPr lang="en-US" dirty="0" smtClean="0">
                <a:latin typeface="Times New Roman" pitchFamily="18" charset="0"/>
                <a:cs typeface="Times New Roman" pitchFamily="18" charset="0"/>
              </a:rPr>
              <a:t> is scalar sum</a:t>
            </a:r>
          </a:p>
          <a:p>
            <a:pPr marL="971550" lvl="1" indent="-571500" algn="just">
              <a:buClr>
                <a:srgbClr val="0070C0"/>
              </a:buClr>
              <a:buFont typeface="Wingdings" pitchFamily="2" charset="2"/>
              <a:buChar char="ü"/>
            </a:pPr>
            <a:r>
              <a:rPr lang="en-US" dirty="0" smtClean="0">
                <a:latin typeface="Times New Roman" pitchFamily="18" charset="0"/>
                <a:cs typeface="Times New Roman" pitchFamily="18" charset="0"/>
              </a:rPr>
              <a:t>So maximum </a:t>
            </a:r>
            <a:r>
              <a:rPr lang="en-US" dirty="0" err="1" smtClean="0">
                <a:latin typeface="Times New Roman" pitchFamily="18" charset="0"/>
                <a:cs typeface="Times New Roman" pitchFamily="18" charset="0"/>
              </a:rPr>
              <a:t>emf</a:t>
            </a:r>
            <a:r>
              <a:rPr lang="en-US" dirty="0" smtClean="0">
                <a:latin typeface="Times New Roman" pitchFamily="18" charset="0"/>
                <a:cs typeface="Times New Roman" pitchFamily="18" charset="0"/>
              </a:rPr>
              <a:t> is induced in full </a:t>
            </a:r>
            <a:r>
              <a:rPr lang="en-US" dirty="0" err="1" smtClean="0">
                <a:latin typeface="Times New Roman" pitchFamily="18" charset="0"/>
                <a:cs typeface="Times New Roman" pitchFamily="18" charset="0"/>
              </a:rPr>
              <a:t>pitche</a:t>
            </a:r>
            <a:r>
              <a:rPr lang="en-US" dirty="0" smtClean="0">
                <a:latin typeface="Times New Roman" pitchFamily="18" charset="0"/>
                <a:cs typeface="Times New Roman" pitchFamily="18" charset="0"/>
              </a:rPr>
              <a:t> winding</a:t>
            </a:r>
          </a:p>
          <a:p>
            <a:pPr marL="971550" lvl="1" indent="-571500" algn="just">
              <a:buClr>
                <a:srgbClr val="0070C0"/>
              </a:buClr>
              <a:buFont typeface="Wingdings" pitchFamily="2" charset="2"/>
              <a:buChar char="ü"/>
            </a:pPr>
            <a:r>
              <a:rPr lang="en-US" dirty="0" smtClean="0">
                <a:latin typeface="Times New Roman" pitchFamily="18" charset="0"/>
                <a:cs typeface="Times New Roman" pitchFamily="18" charset="0"/>
              </a:rPr>
              <a:t>If coil span is less than pole pitch, fractional pitched winding</a:t>
            </a:r>
          </a:p>
          <a:p>
            <a:pPr marL="971550" lvl="1" indent="-571500" algn="just">
              <a:buClr>
                <a:srgbClr val="0070C0"/>
              </a:buClr>
              <a:buFont typeface="Wingdings" pitchFamily="2" charset="2"/>
              <a:buChar char="ü"/>
            </a:pPr>
            <a:r>
              <a:rPr lang="en-US" dirty="0" smtClean="0">
                <a:latin typeface="Times New Roman" pitchFamily="18" charset="0"/>
                <a:cs typeface="Times New Roman" pitchFamily="18" charset="0"/>
              </a:rPr>
              <a:t>In fractional pitched winding, induced voltage around the coil is vector sum of the </a:t>
            </a:r>
            <a:r>
              <a:rPr lang="en-US" dirty="0" err="1" smtClean="0">
                <a:latin typeface="Times New Roman" pitchFamily="18" charset="0"/>
                <a:cs typeface="Times New Roman" pitchFamily="18" charset="0"/>
              </a:rPr>
              <a:t>coilside</a:t>
            </a:r>
            <a:r>
              <a:rPr lang="en-US" dirty="0" smtClean="0">
                <a:latin typeface="Times New Roman" pitchFamily="18" charset="0"/>
                <a:cs typeface="Times New Roman" pitchFamily="18" charset="0"/>
              </a:rPr>
              <a:t> voltage so less than full pitched </a:t>
            </a:r>
          </a:p>
        </p:txBody>
      </p:sp>
      <p:sp>
        <p:nvSpPr>
          <p:cNvPr id="6" name="Slide Number Placeholder 5"/>
          <p:cNvSpPr>
            <a:spLocks noGrp="1"/>
          </p:cNvSpPr>
          <p:nvPr>
            <p:ph type="sldNum" sz="quarter" idx="12"/>
          </p:nvPr>
        </p:nvSpPr>
        <p:spPr>
          <a:xfrm>
            <a:off x="8610600" y="6324600"/>
            <a:ext cx="381000" cy="365125"/>
          </a:xfrm>
          <a:prstGeom prst="roundRect">
            <a:avLst/>
          </a:prstGeom>
        </p:spPr>
        <p:style>
          <a:lnRef idx="2">
            <a:schemeClr val="accent6"/>
          </a:lnRef>
          <a:fillRef idx="1">
            <a:schemeClr val="lt1"/>
          </a:fillRef>
          <a:effectRef idx="0">
            <a:schemeClr val="accent6"/>
          </a:effectRef>
          <a:fontRef idx="minor">
            <a:schemeClr val="dk1"/>
          </a:fontRef>
        </p:style>
        <p:txBody>
          <a:bodyPr/>
          <a:lstStyle/>
          <a:p>
            <a:fld id="{907D80F2-08EE-4FF1-86FA-192F2442B46F}" type="slidenum">
              <a:rPr lang="en-US" smtClean="0">
                <a:latin typeface="Times New Roman" pitchFamily="18" charset="0"/>
                <a:cs typeface="Times New Roman" pitchFamily="18" charset="0"/>
              </a:rPr>
              <a:pPr/>
              <a:t>56</a:t>
            </a:fld>
            <a:endParaRPr lang="en-US"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0"/>
            <a:ext cx="8686800" cy="1143000"/>
          </a:xfrm>
          <a:prstGeom prst="roundRect">
            <a:avLst/>
          </a:prstGeom>
        </p:spPr>
        <p:style>
          <a:lnRef idx="2">
            <a:schemeClr val="accent1"/>
          </a:lnRef>
          <a:fillRef idx="1">
            <a:schemeClr val="lt1"/>
          </a:fillRef>
          <a:effectRef idx="0">
            <a:schemeClr val="accent1"/>
          </a:effectRef>
          <a:fontRef idx="minor">
            <a:schemeClr val="dk1"/>
          </a:fontRef>
        </p:style>
        <p:txBody>
          <a:bodyPr/>
          <a:lstStyle/>
          <a:p>
            <a:r>
              <a:rPr lang="en-US" dirty="0" smtClean="0">
                <a:solidFill>
                  <a:schemeClr val="accent2">
                    <a:lumMod val="50000"/>
                  </a:schemeClr>
                </a:solidFill>
                <a:latin typeface="Times New Roman" pitchFamily="18" charset="0"/>
                <a:cs typeface="Times New Roman" pitchFamily="18" charset="0"/>
              </a:rPr>
              <a:t>Armature Windings cont…</a:t>
            </a:r>
          </a:p>
        </p:txBody>
      </p:sp>
      <p:sp>
        <p:nvSpPr>
          <p:cNvPr id="3" name="Content Placeholder 2"/>
          <p:cNvSpPr>
            <a:spLocks noGrp="1"/>
          </p:cNvSpPr>
          <p:nvPr>
            <p:ph idx="1"/>
          </p:nvPr>
        </p:nvSpPr>
        <p:spPr>
          <a:xfrm>
            <a:off x="228600" y="1143000"/>
            <a:ext cx="8763000" cy="5410200"/>
          </a:xfrm>
          <a:prstGeom prst="roundRect">
            <a:avLst/>
          </a:prstGeom>
        </p:spPr>
        <p:style>
          <a:lnRef idx="2">
            <a:schemeClr val="accent1"/>
          </a:lnRef>
          <a:fillRef idx="1">
            <a:schemeClr val="lt1"/>
          </a:fillRef>
          <a:effectRef idx="0">
            <a:schemeClr val="accent1"/>
          </a:effectRef>
          <a:fontRef idx="minor">
            <a:schemeClr val="dk1"/>
          </a:fontRef>
        </p:style>
        <p:txBody>
          <a:bodyPr>
            <a:normAutofit lnSpcReduction="10000"/>
          </a:bodyPr>
          <a:lstStyle/>
          <a:p>
            <a:pPr marL="971550" lvl="1" indent="-571500" algn="just">
              <a:buClr>
                <a:srgbClr val="0070C0"/>
              </a:buClr>
              <a:buNone/>
            </a:pPr>
            <a:r>
              <a:rPr lang="en-US" dirty="0" smtClean="0">
                <a:latin typeface="Times New Roman" pitchFamily="18" charset="0"/>
                <a:cs typeface="Times New Roman" pitchFamily="18" charset="0"/>
              </a:rPr>
              <a:t> Coil-pitch/coil span </a:t>
            </a:r>
          </a:p>
          <a:p>
            <a:pPr marL="971550" lvl="1" indent="-571500" algn="just">
              <a:buClr>
                <a:srgbClr val="0070C0"/>
              </a:buClr>
              <a:buNone/>
            </a:pPr>
            <a:r>
              <a:rPr lang="en-US" dirty="0" smtClean="0">
                <a:latin typeface="Times New Roman" pitchFamily="18" charset="0"/>
                <a:cs typeface="Times New Roman" pitchFamily="18" charset="0"/>
              </a:rPr>
              <a:t>		Ys =integer(no of slots/no of poles)</a:t>
            </a:r>
          </a:p>
          <a:p>
            <a:pPr marL="971550" lvl="1" indent="-571500" algn="just">
              <a:buClr>
                <a:srgbClr val="0070C0"/>
              </a:buClr>
              <a:buNone/>
            </a:pPr>
            <a:r>
              <a:rPr lang="en-US" dirty="0" smtClean="0">
                <a:latin typeface="Times New Roman" pitchFamily="18" charset="0"/>
                <a:cs typeface="Times New Roman" pitchFamily="18" charset="0"/>
              </a:rPr>
              <a:t>If  no of slots/no of poles is integer, full pitch</a:t>
            </a:r>
          </a:p>
          <a:p>
            <a:pPr marL="971550" lvl="1" indent="-571500" algn="just">
              <a:buClr>
                <a:srgbClr val="0070C0"/>
              </a:buClr>
              <a:buNone/>
            </a:pPr>
            <a:endParaRPr lang="en-US" dirty="0" smtClean="0">
              <a:latin typeface="Times New Roman" pitchFamily="18" charset="0"/>
              <a:cs typeface="Times New Roman" pitchFamily="18" charset="0"/>
            </a:endParaRPr>
          </a:p>
          <a:p>
            <a:pPr marL="971550" lvl="1" indent="-571500" algn="just">
              <a:buClr>
                <a:srgbClr val="0070C0"/>
              </a:buClr>
              <a:buNone/>
            </a:pPr>
            <a:r>
              <a:rPr lang="en-US" dirty="0" smtClean="0">
                <a:latin typeface="Times New Roman" pitchFamily="18" charset="0"/>
                <a:cs typeface="Times New Roman" pitchFamily="18" charset="0"/>
              </a:rPr>
              <a:t>Example:</a:t>
            </a:r>
          </a:p>
          <a:p>
            <a:pPr marL="971550" lvl="1" indent="-571500" algn="just">
              <a:buClr>
                <a:srgbClr val="0070C0"/>
              </a:buClr>
              <a:buNone/>
            </a:pPr>
            <a:r>
              <a:rPr lang="en-US" dirty="0" smtClean="0">
                <a:latin typeface="Times New Roman" pitchFamily="18" charset="0"/>
                <a:cs typeface="Times New Roman" pitchFamily="18" charset="0"/>
              </a:rPr>
              <a:t>If 36 slot and 4 </a:t>
            </a:r>
            <a:r>
              <a:rPr lang="en-US" dirty="0" err="1" smtClean="0">
                <a:latin typeface="Times New Roman" pitchFamily="18" charset="0"/>
                <a:cs typeface="Times New Roman" pitchFamily="18" charset="0"/>
              </a:rPr>
              <a:t>poles,Ys</a:t>
            </a:r>
            <a:r>
              <a:rPr lang="en-US" dirty="0" smtClean="0">
                <a:latin typeface="Times New Roman" pitchFamily="18" charset="0"/>
                <a:cs typeface="Times New Roman" pitchFamily="18" charset="0"/>
              </a:rPr>
              <a:t>=36/4=9 </a:t>
            </a:r>
          </a:p>
          <a:p>
            <a:pPr marL="971550" lvl="1" indent="-571500" algn="just">
              <a:buClr>
                <a:srgbClr val="0070C0"/>
              </a:buClr>
              <a:buNone/>
            </a:pPr>
            <a:r>
              <a:rPr lang="en-US" dirty="0" smtClean="0">
                <a:latin typeface="Times New Roman" pitchFamily="18" charset="0"/>
                <a:cs typeface="Times New Roman" pitchFamily="18" charset="0"/>
              </a:rPr>
              <a:t>				full pitch </a:t>
            </a:r>
          </a:p>
          <a:p>
            <a:pPr marL="971550" lvl="1" indent="-571500" algn="just">
              <a:buClr>
                <a:srgbClr val="0070C0"/>
              </a:buClr>
              <a:buNone/>
            </a:pPr>
            <a:r>
              <a:rPr lang="en-US" dirty="0" smtClean="0">
                <a:latin typeface="Times New Roman" pitchFamily="18" charset="0"/>
                <a:cs typeface="Times New Roman" pitchFamily="18" charset="0"/>
              </a:rPr>
              <a:t>If 35 slot and 4 </a:t>
            </a:r>
            <a:r>
              <a:rPr lang="en-US" dirty="0" err="1" smtClean="0">
                <a:latin typeface="Times New Roman" pitchFamily="18" charset="0"/>
                <a:cs typeface="Times New Roman" pitchFamily="18" charset="0"/>
              </a:rPr>
              <a:t>poles,Ys</a:t>
            </a:r>
            <a:r>
              <a:rPr lang="en-US" dirty="0" smtClean="0">
                <a:latin typeface="Times New Roman" pitchFamily="18" charset="0"/>
                <a:cs typeface="Times New Roman" pitchFamily="18" charset="0"/>
              </a:rPr>
              <a:t>=</a:t>
            </a:r>
            <a:r>
              <a:rPr lang="en-US" dirty="0" err="1" smtClean="0">
                <a:latin typeface="Times New Roman" pitchFamily="18" charset="0"/>
                <a:cs typeface="Times New Roman" pitchFamily="18" charset="0"/>
              </a:rPr>
              <a:t>int</a:t>
            </a:r>
            <a:r>
              <a:rPr lang="en-US" dirty="0" smtClean="0">
                <a:latin typeface="Times New Roman" pitchFamily="18" charset="0"/>
                <a:cs typeface="Times New Roman" pitchFamily="18" charset="0"/>
              </a:rPr>
              <a:t>(35/4)</a:t>
            </a:r>
          </a:p>
          <a:p>
            <a:pPr marL="971550" lvl="1" indent="-571500" algn="just">
              <a:buClr>
                <a:srgbClr val="0070C0"/>
              </a:buClr>
              <a:buNone/>
            </a:pP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int</a:t>
            </a:r>
            <a:r>
              <a:rPr lang="en-US" dirty="0" smtClean="0">
                <a:latin typeface="Times New Roman" pitchFamily="18" charset="0"/>
                <a:cs typeface="Times New Roman" pitchFamily="18" charset="0"/>
              </a:rPr>
              <a:t>(8+3/4)=8 </a:t>
            </a:r>
          </a:p>
          <a:p>
            <a:pPr marL="971550" lvl="1" indent="-571500" algn="just">
              <a:buClr>
                <a:srgbClr val="0070C0"/>
              </a:buClr>
              <a:buNone/>
            </a:pPr>
            <a:r>
              <a:rPr lang="en-US" dirty="0" smtClean="0">
                <a:latin typeface="Times New Roman" pitchFamily="18" charset="0"/>
                <a:cs typeface="Times New Roman" pitchFamily="18" charset="0"/>
              </a:rPr>
              <a:t>			fractional pitch </a:t>
            </a:r>
          </a:p>
          <a:p>
            <a:pPr marL="971550" lvl="1" indent="-571500" algn="just">
              <a:buClr>
                <a:srgbClr val="0070C0"/>
              </a:buClr>
              <a:buNone/>
            </a:pPr>
            <a:endParaRPr lang="en-US" dirty="0" smtClean="0">
              <a:latin typeface="Times New Roman" pitchFamily="18" charset="0"/>
              <a:cs typeface="Times New Roman" pitchFamily="18" charset="0"/>
            </a:endParaRPr>
          </a:p>
        </p:txBody>
      </p:sp>
      <p:sp>
        <p:nvSpPr>
          <p:cNvPr id="6" name="Slide Number Placeholder 5"/>
          <p:cNvSpPr>
            <a:spLocks noGrp="1"/>
          </p:cNvSpPr>
          <p:nvPr>
            <p:ph type="sldNum" sz="quarter" idx="12"/>
          </p:nvPr>
        </p:nvSpPr>
        <p:spPr>
          <a:xfrm>
            <a:off x="8610600" y="6324600"/>
            <a:ext cx="381000" cy="365125"/>
          </a:xfrm>
          <a:prstGeom prst="roundRect">
            <a:avLst/>
          </a:prstGeom>
        </p:spPr>
        <p:style>
          <a:lnRef idx="2">
            <a:schemeClr val="accent6"/>
          </a:lnRef>
          <a:fillRef idx="1">
            <a:schemeClr val="lt1"/>
          </a:fillRef>
          <a:effectRef idx="0">
            <a:schemeClr val="accent6"/>
          </a:effectRef>
          <a:fontRef idx="minor">
            <a:schemeClr val="dk1"/>
          </a:fontRef>
        </p:style>
        <p:txBody>
          <a:bodyPr/>
          <a:lstStyle/>
          <a:p>
            <a:fld id="{907D80F2-08EE-4FF1-86FA-192F2442B46F}" type="slidenum">
              <a:rPr lang="en-US" smtClean="0">
                <a:latin typeface="Times New Roman" pitchFamily="18" charset="0"/>
                <a:cs typeface="Times New Roman" pitchFamily="18" charset="0"/>
              </a:rPr>
              <a:pPr/>
              <a:t>57</a:t>
            </a:fld>
            <a:endParaRPr lang="en-US" dirty="0">
              <a:latin typeface="Times New Roman" pitchFamily="18" charset="0"/>
              <a:cs typeface="Times New Roman" pitchFamily="18" charset="0"/>
            </a:endParaRPr>
          </a:p>
        </p:txBody>
      </p:sp>
      <p:grpSp>
        <p:nvGrpSpPr>
          <p:cNvPr id="8" name="Group 7"/>
          <p:cNvGrpSpPr/>
          <p:nvPr/>
        </p:nvGrpSpPr>
        <p:grpSpPr>
          <a:xfrm>
            <a:off x="6172200" y="2964024"/>
            <a:ext cx="2590800" cy="3436776"/>
            <a:chOff x="6172200" y="2964024"/>
            <a:chExt cx="2590800" cy="3436776"/>
          </a:xfrm>
        </p:grpSpPr>
        <p:pic>
          <p:nvPicPr>
            <p:cNvPr id="3074" name="Picture 2"/>
            <p:cNvPicPr>
              <a:picLocks noChangeAspect="1" noChangeArrowheads="1"/>
            </p:cNvPicPr>
            <p:nvPr/>
          </p:nvPicPr>
          <p:blipFill>
            <a:blip r:embed="rId2"/>
            <a:srcRect/>
            <a:stretch>
              <a:fillRect/>
            </a:stretch>
          </p:blipFill>
          <p:spPr bwMode="auto">
            <a:xfrm>
              <a:off x="6172200" y="2964024"/>
              <a:ext cx="2590800" cy="3436776"/>
            </a:xfrm>
            <a:prstGeom prst="rect">
              <a:avLst/>
            </a:prstGeom>
            <a:noFill/>
            <a:ln w="9525">
              <a:noFill/>
              <a:miter lim="800000"/>
              <a:headEnd/>
              <a:tailEnd/>
            </a:ln>
            <a:effectLst/>
          </p:spPr>
        </p:pic>
        <p:sp>
          <p:nvSpPr>
            <p:cNvPr id="7" name="Rectangle 6"/>
            <p:cNvSpPr/>
            <p:nvPr/>
          </p:nvSpPr>
          <p:spPr>
            <a:xfrm>
              <a:off x="6248400" y="6096000"/>
              <a:ext cx="1066800" cy="304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Fig 1.15</a:t>
              </a:r>
              <a:endParaRPr lang="en-US" dirty="0">
                <a:solidFill>
                  <a:schemeClr val="tx1"/>
                </a:solidFill>
              </a:endParaRPr>
            </a:p>
          </p:txBody>
        </p:sp>
      </p:gr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0"/>
            <a:ext cx="8686800" cy="1143000"/>
          </a:xfrm>
          <a:prstGeom prst="roundRect">
            <a:avLst/>
          </a:prstGeom>
        </p:spPr>
        <p:style>
          <a:lnRef idx="2">
            <a:schemeClr val="accent1"/>
          </a:lnRef>
          <a:fillRef idx="1">
            <a:schemeClr val="lt1"/>
          </a:fillRef>
          <a:effectRef idx="0">
            <a:schemeClr val="accent1"/>
          </a:effectRef>
          <a:fontRef idx="minor">
            <a:schemeClr val="dk1"/>
          </a:fontRef>
        </p:style>
        <p:txBody>
          <a:bodyPr/>
          <a:lstStyle/>
          <a:p>
            <a:r>
              <a:rPr lang="en-US" dirty="0" smtClean="0">
                <a:solidFill>
                  <a:schemeClr val="accent2">
                    <a:lumMod val="50000"/>
                  </a:schemeClr>
                </a:solidFill>
                <a:latin typeface="Times New Roman" pitchFamily="18" charset="0"/>
                <a:cs typeface="Times New Roman" pitchFamily="18" charset="0"/>
              </a:rPr>
              <a:t>Armature Windings cont…</a:t>
            </a:r>
          </a:p>
        </p:txBody>
      </p:sp>
      <p:sp>
        <p:nvSpPr>
          <p:cNvPr id="3" name="Content Placeholder 2"/>
          <p:cNvSpPr>
            <a:spLocks noGrp="1"/>
          </p:cNvSpPr>
          <p:nvPr>
            <p:ph idx="1"/>
          </p:nvPr>
        </p:nvSpPr>
        <p:spPr>
          <a:xfrm>
            <a:off x="228600" y="1143000"/>
            <a:ext cx="8763000" cy="5410200"/>
          </a:xfrm>
          <a:prstGeom prst="roundRect">
            <a:avLst/>
          </a:prstGeom>
        </p:spPr>
        <p:style>
          <a:lnRef idx="2">
            <a:schemeClr val="accent1"/>
          </a:lnRef>
          <a:fillRef idx="1">
            <a:schemeClr val="lt1"/>
          </a:fillRef>
          <a:effectRef idx="0">
            <a:schemeClr val="accent1"/>
          </a:effectRef>
          <a:fontRef idx="minor">
            <a:schemeClr val="dk1"/>
          </a:fontRef>
        </p:style>
        <p:txBody>
          <a:bodyPr>
            <a:normAutofit/>
          </a:bodyPr>
          <a:lstStyle/>
          <a:p>
            <a:pPr marL="571500" indent="-571500" algn="just">
              <a:buClr>
                <a:srgbClr val="0070C0"/>
              </a:buClr>
              <a:buFont typeface="Wingdings" pitchFamily="2" charset="2"/>
              <a:buChar char="q"/>
            </a:pPr>
            <a:r>
              <a:rPr lang="en-US" b="1" dirty="0" smtClean="0">
                <a:latin typeface="Times New Roman" pitchFamily="18" charset="0"/>
                <a:cs typeface="Times New Roman" pitchFamily="18" charset="0"/>
              </a:rPr>
              <a:t>Back Pitch</a:t>
            </a:r>
          </a:p>
          <a:p>
            <a:pPr marL="971550" lvl="1" indent="-571500" algn="just">
              <a:buClr>
                <a:srgbClr val="0070C0"/>
              </a:buClr>
              <a:buFont typeface="Wingdings" pitchFamily="2" charset="2"/>
              <a:buChar char="ü"/>
            </a:pPr>
            <a:r>
              <a:rPr lang="en-US" dirty="0" smtClean="0">
                <a:latin typeface="Times New Roman" pitchFamily="18" charset="0"/>
                <a:cs typeface="Times New Roman" pitchFamily="18" charset="0"/>
              </a:rPr>
              <a:t>The distance, measured in terms of the armature conductors(slots) which a coil advances on the back of the armature is called back pitch and is denoted by </a:t>
            </a:r>
            <a:r>
              <a:rPr lang="en-US" dirty="0" err="1" smtClean="0">
                <a:latin typeface="Times New Roman" pitchFamily="18" charset="0"/>
                <a:cs typeface="Times New Roman" pitchFamily="18" charset="0"/>
              </a:rPr>
              <a:t>Y</a:t>
            </a:r>
            <a:r>
              <a:rPr lang="en-US" baseline="-25000" dirty="0" err="1" smtClean="0">
                <a:latin typeface="Times New Roman" pitchFamily="18" charset="0"/>
                <a:cs typeface="Times New Roman" pitchFamily="18" charset="0"/>
              </a:rPr>
              <a:t>b</a:t>
            </a:r>
            <a:r>
              <a:rPr lang="en-US" dirty="0" smtClean="0">
                <a:latin typeface="Times New Roman" pitchFamily="18" charset="0"/>
                <a:cs typeface="Times New Roman" pitchFamily="18" charset="0"/>
              </a:rPr>
              <a:t>. </a:t>
            </a:r>
          </a:p>
          <a:p>
            <a:pPr marL="971550" lvl="1" indent="-571500" algn="just">
              <a:buClr>
                <a:srgbClr val="0070C0"/>
              </a:buClr>
              <a:buFont typeface="Wingdings" pitchFamily="2" charset="2"/>
              <a:buChar char="ü"/>
            </a:pPr>
            <a:r>
              <a:rPr lang="en-US" dirty="0" smtClean="0">
                <a:latin typeface="Times New Roman" pitchFamily="18" charset="0"/>
                <a:cs typeface="Times New Roman" pitchFamily="18" charset="0"/>
              </a:rPr>
              <a:t>In other words, it is the number difference of the conductors connected together at the back end of the armature.</a:t>
            </a:r>
          </a:p>
        </p:txBody>
      </p:sp>
      <p:sp>
        <p:nvSpPr>
          <p:cNvPr id="6" name="Slide Number Placeholder 5"/>
          <p:cNvSpPr>
            <a:spLocks noGrp="1"/>
          </p:cNvSpPr>
          <p:nvPr>
            <p:ph type="sldNum" sz="quarter" idx="12"/>
          </p:nvPr>
        </p:nvSpPr>
        <p:spPr>
          <a:xfrm>
            <a:off x="8610600" y="6324600"/>
            <a:ext cx="381000" cy="365125"/>
          </a:xfrm>
          <a:prstGeom prst="roundRect">
            <a:avLst/>
          </a:prstGeom>
        </p:spPr>
        <p:style>
          <a:lnRef idx="2">
            <a:schemeClr val="accent6"/>
          </a:lnRef>
          <a:fillRef idx="1">
            <a:schemeClr val="lt1"/>
          </a:fillRef>
          <a:effectRef idx="0">
            <a:schemeClr val="accent6"/>
          </a:effectRef>
          <a:fontRef idx="minor">
            <a:schemeClr val="dk1"/>
          </a:fontRef>
        </p:style>
        <p:txBody>
          <a:bodyPr/>
          <a:lstStyle/>
          <a:p>
            <a:fld id="{907D80F2-08EE-4FF1-86FA-192F2442B46F}" type="slidenum">
              <a:rPr lang="en-US" smtClean="0">
                <a:latin typeface="Times New Roman" pitchFamily="18" charset="0"/>
                <a:cs typeface="Times New Roman" pitchFamily="18" charset="0"/>
              </a:rPr>
              <a:pPr/>
              <a:t>58</a:t>
            </a:fld>
            <a:endParaRPr lang="en-US"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0"/>
            <a:ext cx="8686800" cy="1143000"/>
          </a:xfrm>
          <a:prstGeom prst="roundRect">
            <a:avLst/>
          </a:prstGeom>
        </p:spPr>
        <p:style>
          <a:lnRef idx="2">
            <a:schemeClr val="accent1"/>
          </a:lnRef>
          <a:fillRef idx="1">
            <a:schemeClr val="lt1"/>
          </a:fillRef>
          <a:effectRef idx="0">
            <a:schemeClr val="accent1"/>
          </a:effectRef>
          <a:fontRef idx="minor">
            <a:schemeClr val="dk1"/>
          </a:fontRef>
        </p:style>
        <p:txBody>
          <a:bodyPr/>
          <a:lstStyle/>
          <a:p>
            <a:r>
              <a:rPr lang="en-US" dirty="0" smtClean="0">
                <a:solidFill>
                  <a:schemeClr val="accent2">
                    <a:lumMod val="50000"/>
                  </a:schemeClr>
                </a:solidFill>
                <a:latin typeface="Times New Roman" pitchFamily="18" charset="0"/>
                <a:cs typeface="Times New Roman" pitchFamily="18" charset="0"/>
              </a:rPr>
              <a:t>Armature Windings cont…</a:t>
            </a:r>
          </a:p>
        </p:txBody>
      </p:sp>
      <p:sp>
        <p:nvSpPr>
          <p:cNvPr id="3" name="Content Placeholder 2"/>
          <p:cNvSpPr>
            <a:spLocks noGrp="1"/>
          </p:cNvSpPr>
          <p:nvPr>
            <p:ph idx="1"/>
          </p:nvPr>
        </p:nvSpPr>
        <p:spPr>
          <a:xfrm>
            <a:off x="228600" y="1143000"/>
            <a:ext cx="8763000" cy="5410200"/>
          </a:xfrm>
          <a:prstGeom prst="roundRect">
            <a:avLst/>
          </a:prstGeom>
        </p:spPr>
        <p:style>
          <a:lnRef idx="2">
            <a:schemeClr val="accent1"/>
          </a:lnRef>
          <a:fillRef idx="1">
            <a:schemeClr val="lt1"/>
          </a:fillRef>
          <a:effectRef idx="0">
            <a:schemeClr val="accent1"/>
          </a:effectRef>
          <a:fontRef idx="minor">
            <a:schemeClr val="dk1"/>
          </a:fontRef>
        </p:style>
        <p:txBody>
          <a:bodyPr>
            <a:normAutofit fontScale="92500" lnSpcReduction="20000"/>
          </a:bodyPr>
          <a:lstStyle/>
          <a:p>
            <a:pPr marL="571500" indent="-571500" algn="just">
              <a:buClr>
                <a:srgbClr val="0070C0"/>
              </a:buClr>
              <a:buFont typeface="Wingdings" pitchFamily="2" charset="2"/>
              <a:buChar char="q"/>
            </a:pPr>
            <a:r>
              <a:rPr lang="en-US" b="1" dirty="0" smtClean="0">
                <a:latin typeface="Times New Roman" pitchFamily="18" charset="0"/>
                <a:cs typeface="Times New Roman" pitchFamily="18" charset="0"/>
              </a:rPr>
              <a:t>Front Pitch</a:t>
            </a:r>
          </a:p>
          <a:p>
            <a:pPr marL="971550" lvl="1" indent="-571500" algn="just">
              <a:buClr>
                <a:srgbClr val="0070C0"/>
              </a:buClr>
              <a:buFont typeface="Wingdings" pitchFamily="2" charset="2"/>
              <a:buChar char="ü"/>
            </a:pPr>
            <a:r>
              <a:rPr lang="en-US" dirty="0" smtClean="0">
                <a:latin typeface="Times New Roman" pitchFamily="18" charset="0"/>
                <a:cs typeface="Times New Roman" pitchFamily="18" charset="0"/>
              </a:rPr>
              <a:t>The number of armature conductors or elements spanned by a coil on the front (or </a:t>
            </a:r>
            <a:r>
              <a:rPr lang="en-US" dirty="0" err="1" smtClean="0">
                <a:latin typeface="Times New Roman" pitchFamily="18" charset="0"/>
                <a:cs typeface="Times New Roman" pitchFamily="18" charset="0"/>
              </a:rPr>
              <a:t>commutator</a:t>
            </a:r>
            <a:r>
              <a:rPr lang="en-US" dirty="0" smtClean="0">
                <a:latin typeface="Times New Roman" pitchFamily="18" charset="0"/>
                <a:cs typeface="Times New Roman" pitchFamily="18" charset="0"/>
              </a:rPr>
              <a:t> end of an armature) is called the front pitch and is designated by </a:t>
            </a:r>
            <a:r>
              <a:rPr lang="en-US" dirty="0" err="1" smtClean="0">
                <a:latin typeface="Times New Roman" pitchFamily="18" charset="0"/>
                <a:cs typeface="Times New Roman" pitchFamily="18" charset="0"/>
              </a:rPr>
              <a:t>Y</a:t>
            </a:r>
            <a:r>
              <a:rPr lang="en-US" baseline="-25000" dirty="0" err="1" smtClean="0">
                <a:latin typeface="Times New Roman" pitchFamily="18" charset="0"/>
                <a:cs typeface="Times New Roman" pitchFamily="18" charset="0"/>
              </a:rPr>
              <a:t>f</a:t>
            </a:r>
            <a:r>
              <a:rPr lang="en-US" dirty="0" smtClean="0">
                <a:latin typeface="Times New Roman" pitchFamily="18" charset="0"/>
                <a:cs typeface="Times New Roman" pitchFamily="18" charset="0"/>
              </a:rPr>
              <a:t>.</a:t>
            </a:r>
          </a:p>
          <a:p>
            <a:pPr marL="971550" lvl="1" indent="-571500" algn="just">
              <a:buClr>
                <a:srgbClr val="0070C0"/>
              </a:buClr>
              <a:buFont typeface="Wingdings" pitchFamily="2" charset="2"/>
              <a:buChar char="ü"/>
            </a:pPr>
            <a:r>
              <a:rPr lang="en-US" dirty="0" smtClean="0">
                <a:latin typeface="Times New Roman" pitchFamily="18" charset="0"/>
                <a:cs typeface="Times New Roman" pitchFamily="18" charset="0"/>
              </a:rPr>
              <a:t>Alternatively, the front pitch may be defined as the distance (in terms of armature conductors) between the second conductor of one coil and the first conductor of the next coil which are connected together to </a:t>
            </a:r>
            <a:r>
              <a:rPr lang="en-US" dirty="0" err="1" smtClean="0">
                <a:latin typeface="Times New Roman" pitchFamily="18" charset="0"/>
                <a:cs typeface="Times New Roman" pitchFamily="18" charset="0"/>
              </a:rPr>
              <a:t>commutator</a:t>
            </a:r>
            <a:r>
              <a:rPr lang="en-US" dirty="0" smtClean="0">
                <a:latin typeface="Times New Roman" pitchFamily="18" charset="0"/>
                <a:cs typeface="Times New Roman" pitchFamily="18" charset="0"/>
              </a:rPr>
              <a:t> end of the armature.</a:t>
            </a:r>
          </a:p>
          <a:p>
            <a:pPr marL="971550" lvl="1" indent="-571500" algn="just">
              <a:buClr>
                <a:srgbClr val="0070C0"/>
              </a:buClr>
              <a:buFont typeface="Wingdings" pitchFamily="2" charset="2"/>
              <a:buChar char="ü"/>
            </a:pPr>
            <a:r>
              <a:rPr lang="en-US" dirty="0" smtClean="0">
                <a:latin typeface="Times New Roman" pitchFamily="18" charset="0"/>
                <a:cs typeface="Times New Roman" pitchFamily="18" charset="0"/>
              </a:rPr>
              <a:t>Both front and back pitches for lap and wave-winding are shown in Fig. 3.16 and Fig.3.17 respectively</a:t>
            </a:r>
          </a:p>
        </p:txBody>
      </p:sp>
      <p:sp>
        <p:nvSpPr>
          <p:cNvPr id="6" name="Slide Number Placeholder 5"/>
          <p:cNvSpPr>
            <a:spLocks noGrp="1"/>
          </p:cNvSpPr>
          <p:nvPr>
            <p:ph type="sldNum" sz="quarter" idx="12"/>
          </p:nvPr>
        </p:nvSpPr>
        <p:spPr>
          <a:xfrm>
            <a:off x="8610600" y="6324600"/>
            <a:ext cx="381000" cy="365125"/>
          </a:xfrm>
          <a:prstGeom prst="roundRect">
            <a:avLst/>
          </a:prstGeom>
        </p:spPr>
        <p:style>
          <a:lnRef idx="2">
            <a:schemeClr val="accent6"/>
          </a:lnRef>
          <a:fillRef idx="1">
            <a:schemeClr val="lt1"/>
          </a:fillRef>
          <a:effectRef idx="0">
            <a:schemeClr val="accent6"/>
          </a:effectRef>
          <a:fontRef idx="minor">
            <a:schemeClr val="dk1"/>
          </a:fontRef>
        </p:style>
        <p:txBody>
          <a:bodyPr/>
          <a:lstStyle/>
          <a:p>
            <a:fld id="{907D80F2-08EE-4FF1-86FA-192F2442B46F}" type="slidenum">
              <a:rPr lang="en-US" smtClean="0">
                <a:latin typeface="Times New Roman" pitchFamily="18" charset="0"/>
                <a:cs typeface="Times New Roman" pitchFamily="18" charset="0"/>
              </a:rPr>
              <a:pPr/>
              <a:t>59</a:t>
            </a:fld>
            <a:endParaRPr lang="en-US"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0"/>
            <a:ext cx="8686800" cy="1143000"/>
          </a:xfrm>
          <a:prstGeom prst="roundRect">
            <a:avLst/>
          </a:prstGeom>
        </p:spPr>
        <p:style>
          <a:lnRef idx="1">
            <a:schemeClr val="accent6"/>
          </a:lnRef>
          <a:fillRef idx="2">
            <a:schemeClr val="accent6"/>
          </a:fillRef>
          <a:effectRef idx="1">
            <a:schemeClr val="accent6"/>
          </a:effectRef>
          <a:fontRef idx="minor">
            <a:schemeClr val="dk1"/>
          </a:fontRef>
        </p:style>
        <p:txBody>
          <a:bodyPr/>
          <a:lstStyle/>
          <a:p>
            <a:r>
              <a:rPr lang="en-US" dirty="0" smtClean="0">
                <a:solidFill>
                  <a:schemeClr val="accent2">
                    <a:lumMod val="50000"/>
                  </a:schemeClr>
                </a:solidFill>
                <a:latin typeface="Times New Roman" pitchFamily="18" charset="0"/>
                <a:cs typeface="Times New Roman" pitchFamily="18" charset="0"/>
              </a:rPr>
              <a:t>Introduction cont…</a:t>
            </a:r>
            <a:endParaRPr lang="en-US" dirty="0">
              <a:solidFill>
                <a:schemeClr val="accent2">
                  <a:lumMod val="50000"/>
                </a:schemeClr>
              </a:solidFill>
              <a:latin typeface="Times New Roman" pitchFamily="18" charset="0"/>
              <a:cs typeface="Times New Roman" pitchFamily="18" charset="0"/>
            </a:endParaRPr>
          </a:p>
        </p:txBody>
      </p:sp>
      <p:sp>
        <p:nvSpPr>
          <p:cNvPr id="3" name="Content Placeholder 2"/>
          <p:cNvSpPr>
            <a:spLocks noGrp="1"/>
          </p:cNvSpPr>
          <p:nvPr>
            <p:ph idx="1"/>
          </p:nvPr>
        </p:nvSpPr>
        <p:spPr>
          <a:xfrm>
            <a:off x="228600" y="1066800"/>
            <a:ext cx="8763000" cy="5410200"/>
          </a:xfrm>
          <a:prstGeom prst="roundRect">
            <a:avLst/>
          </a:prstGeom>
        </p:spPr>
        <p:style>
          <a:lnRef idx="1">
            <a:schemeClr val="accent6"/>
          </a:lnRef>
          <a:fillRef idx="2">
            <a:schemeClr val="accent6"/>
          </a:fillRef>
          <a:effectRef idx="1">
            <a:schemeClr val="accent6"/>
          </a:effectRef>
          <a:fontRef idx="minor">
            <a:schemeClr val="dk1"/>
          </a:fontRef>
        </p:style>
        <p:txBody>
          <a:bodyPr>
            <a:normAutofit fontScale="77500" lnSpcReduction="20000"/>
          </a:bodyPr>
          <a:lstStyle/>
          <a:p>
            <a:pPr algn="just">
              <a:buClr>
                <a:srgbClr val="0070C0"/>
              </a:buClr>
              <a:buFont typeface="Wingdings" pitchFamily="2" charset="2"/>
              <a:buChar char="q"/>
            </a:pPr>
            <a:r>
              <a:rPr lang="en-US" dirty="0" smtClean="0">
                <a:latin typeface="Times New Roman" pitchFamily="18" charset="0"/>
                <a:cs typeface="Times New Roman" pitchFamily="18" charset="0"/>
              </a:rPr>
              <a:t>In generating action, </a:t>
            </a:r>
          </a:p>
          <a:p>
            <a:pPr lvl="1" algn="just">
              <a:buClr>
                <a:srgbClr val="0070C0"/>
              </a:buClr>
              <a:buFont typeface="Wingdings" pitchFamily="2" charset="2"/>
              <a:buChar char="Ø"/>
            </a:pPr>
            <a:r>
              <a:rPr lang="en-US" dirty="0" smtClean="0">
                <a:latin typeface="Times New Roman" pitchFamily="18" charset="0"/>
                <a:cs typeface="Times New Roman" pitchFamily="18" charset="0"/>
              </a:rPr>
              <a:t>the process is reversed. </a:t>
            </a:r>
          </a:p>
          <a:p>
            <a:pPr lvl="1" algn="just">
              <a:buClr>
                <a:srgbClr val="0070C0"/>
              </a:buClr>
              <a:buFont typeface="Wingdings" pitchFamily="2" charset="2"/>
              <a:buChar char="Ø"/>
            </a:pPr>
            <a:r>
              <a:rPr lang="en-US" dirty="0" smtClean="0">
                <a:latin typeface="Times New Roman" pitchFamily="18" charset="0"/>
                <a:cs typeface="Times New Roman" pitchFamily="18" charset="0"/>
              </a:rPr>
              <a:t>The rotating structure, the rotor, is driven by a prime mover (such as a steam turbine or a diesel engine). </a:t>
            </a:r>
          </a:p>
          <a:p>
            <a:pPr lvl="1" algn="just">
              <a:buClr>
                <a:srgbClr val="0070C0"/>
              </a:buClr>
              <a:buFont typeface="Wingdings" pitchFamily="2" charset="2"/>
              <a:buChar char="Ø"/>
            </a:pPr>
            <a:r>
              <a:rPr lang="en-US" dirty="0" smtClean="0">
                <a:latin typeface="Times New Roman" pitchFamily="18" charset="0"/>
                <a:cs typeface="Times New Roman" pitchFamily="18" charset="0"/>
              </a:rPr>
              <a:t>A voltage will be induced in the conductors that are rotating with the rotor.</a:t>
            </a:r>
          </a:p>
          <a:p>
            <a:pPr lvl="1" algn="just">
              <a:buClr>
                <a:srgbClr val="0070C0"/>
              </a:buClr>
              <a:buFont typeface="Wingdings" pitchFamily="2" charset="2"/>
              <a:buChar char="Ø"/>
            </a:pPr>
            <a:r>
              <a:rPr lang="en-US" dirty="0" smtClean="0">
                <a:latin typeface="Times New Roman" pitchFamily="18" charset="0"/>
                <a:cs typeface="Times New Roman" pitchFamily="18" charset="0"/>
              </a:rPr>
              <a:t> If an electrical load is connected to the winding formed by these conductors, a current </a:t>
            </a:r>
            <a:r>
              <a:rPr lang="en-US" dirty="0" err="1" smtClean="0">
                <a:latin typeface="Times New Roman" pitchFamily="18" charset="0"/>
                <a:cs typeface="Times New Roman" pitchFamily="18" charset="0"/>
              </a:rPr>
              <a:t>i</a:t>
            </a:r>
            <a:r>
              <a:rPr lang="en-US" dirty="0" smtClean="0">
                <a:latin typeface="Times New Roman" pitchFamily="18" charset="0"/>
                <a:cs typeface="Times New Roman" pitchFamily="18" charset="0"/>
              </a:rPr>
              <a:t> will flow, delivering electrical power to the load. </a:t>
            </a:r>
          </a:p>
          <a:p>
            <a:pPr lvl="1" algn="just">
              <a:buClr>
                <a:srgbClr val="0070C0"/>
              </a:buClr>
              <a:buFont typeface="Wingdings" pitchFamily="2" charset="2"/>
              <a:buChar char="Ø"/>
            </a:pPr>
            <a:r>
              <a:rPr lang="en-US" dirty="0" smtClean="0">
                <a:latin typeface="Times New Roman" pitchFamily="18" charset="0"/>
                <a:cs typeface="Times New Roman" pitchFamily="18" charset="0"/>
              </a:rPr>
              <a:t>Moreover, the current flowing through the conductor will interact with the magnetic field to produce a reaction torque, which will tend to oppose the torque applied by the prime mover.</a:t>
            </a:r>
          </a:p>
          <a:p>
            <a:pPr algn="just">
              <a:buClr>
                <a:srgbClr val="0070C0"/>
              </a:buClr>
              <a:buFont typeface="Wingdings" pitchFamily="2" charset="2"/>
              <a:buChar char="q"/>
            </a:pPr>
            <a:r>
              <a:rPr lang="en-US" dirty="0" smtClean="0">
                <a:solidFill>
                  <a:srgbClr val="FF0000"/>
                </a:solidFill>
                <a:latin typeface="Times New Roman" pitchFamily="18" charset="0"/>
                <a:cs typeface="Times New Roman" pitchFamily="18" charset="0"/>
              </a:rPr>
              <a:t>Note</a:t>
            </a:r>
            <a:r>
              <a:rPr lang="en-US" dirty="0" smtClean="0">
                <a:latin typeface="Times New Roman" pitchFamily="18" charset="0"/>
                <a:cs typeface="Times New Roman" pitchFamily="18" charset="0"/>
              </a:rPr>
              <a:t>: In both motor and generator actions, the coupling magnetic field is involved in </a:t>
            </a:r>
            <a:r>
              <a:rPr lang="en-US" dirty="0" smtClean="0">
                <a:solidFill>
                  <a:srgbClr val="FF0000"/>
                </a:solidFill>
                <a:latin typeface="Times New Roman" pitchFamily="18" charset="0"/>
                <a:cs typeface="Times New Roman" pitchFamily="18" charset="0"/>
              </a:rPr>
              <a:t>producing a torque</a:t>
            </a:r>
            <a:r>
              <a:rPr lang="en-US" dirty="0" smtClean="0">
                <a:latin typeface="Times New Roman" pitchFamily="18" charset="0"/>
                <a:cs typeface="Times New Roman" pitchFamily="18" charset="0"/>
              </a:rPr>
              <a:t> and an </a:t>
            </a:r>
            <a:r>
              <a:rPr lang="en-US" dirty="0" smtClean="0">
                <a:solidFill>
                  <a:srgbClr val="FF0000"/>
                </a:solidFill>
                <a:latin typeface="Times New Roman" pitchFamily="18" charset="0"/>
                <a:cs typeface="Times New Roman" pitchFamily="18" charset="0"/>
              </a:rPr>
              <a:t>induced voltage.</a:t>
            </a:r>
          </a:p>
          <a:p>
            <a:pPr algn="just">
              <a:buClr>
                <a:srgbClr val="0070C0"/>
              </a:buClr>
              <a:buFont typeface="Wingdings" pitchFamily="2" charset="2"/>
              <a:buChar char="q"/>
            </a:pPr>
            <a:endParaRPr lang="en-US" dirty="0" smtClean="0">
              <a:solidFill>
                <a:srgbClr val="FF0000"/>
              </a:solidFill>
              <a:latin typeface="Times New Roman" pitchFamily="18" charset="0"/>
              <a:cs typeface="Times New Roman" pitchFamily="18" charset="0"/>
            </a:endParaRPr>
          </a:p>
        </p:txBody>
      </p:sp>
      <p:sp>
        <p:nvSpPr>
          <p:cNvPr id="6" name="Slide Number Placeholder 5"/>
          <p:cNvSpPr>
            <a:spLocks noGrp="1"/>
          </p:cNvSpPr>
          <p:nvPr>
            <p:ph type="sldNum" sz="quarter" idx="12"/>
          </p:nvPr>
        </p:nvSpPr>
        <p:spPr>
          <a:xfrm>
            <a:off x="8610600" y="6324600"/>
            <a:ext cx="381000" cy="365125"/>
          </a:xfrm>
          <a:prstGeom prst="roundRect">
            <a:avLst/>
          </a:prstGeom>
        </p:spPr>
        <p:style>
          <a:lnRef idx="2">
            <a:schemeClr val="accent6"/>
          </a:lnRef>
          <a:fillRef idx="1">
            <a:schemeClr val="lt1"/>
          </a:fillRef>
          <a:effectRef idx="0">
            <a:schemeClr val="accent6"/>
          </a:effectRef>
          <a:fontRef idx="minor">
            <a:schemeClr val="dk1"/>
          </a:fontRef>
        </p:style>
        <p:txBody>
          <a:bodyPr/>
          <a:lstStyle/>
          <a:p>
            <a:fld id="{907D80F2-08EE-4FF1-86FA-192F2442B46F}" type="slidenum">
              <a:rPr lang="en-US" smtClean="0">
                <a:latin typeface="Times New Roman" pitchFamily="18" charset="0"/>
                <a:cs typeface="Times New Roman" pitchFamily="18" charset="0"/>
              </a:rPr>
              <a:pPr/>
              <a:t>6</a:t>
            </a:fld>
            <a:endParaRPr lang="en-US"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0"/>
            <a:ext cx="8686800" cy="1143000"/>
          </a:xfrm>
          <a:prstGeom prst="roundRect">
            <a:avLst/>
          </a:prstGeom>
        </p:spPr>
        <p:style>
          <a:lnRef idx="2">
            <a:schemeClr val="accent1"/>
          </a:lnRef>
          <a:fillRef idx="1">
            <a:schemeClr val="lt1"/>
          </a:fillRef>
          <a:effectRef idx="0">
            <a:schemeClr val="accent1"/>
          </a:effectRef>
          <a:fontRef idx="minor">
            <a:schemeClr val="dk1"/>
          </a:fontRef>
        </p:style>
        <p:txBody>
          <a:bodyPr/>
          <a:lstStyle/>
          <a:p>
            <a:r>
              <a:rPr lang="en-US" dirty="0" smtClean="0">
                <a:solidFill>
                  <a:schemeClr val="accent2">
                    <a:lumMod val="50000"/>
                  </a:schemeClr>
                </a:solidFill>
                <a:latin typeface="Times New Roman" pitchFamily="18" charset="0"/>
                <a:cs typeface="Times New Roman" pitchFamily="18" charset="0"/>
              </a:rPr>
              <a:t>Lap winding</a:t>
            </a:r>
          </a:p>
        </p:txBody>
      </p:sp>
      <p:sp>
        <p:nvSpPr>
          <p:cNvPr id="3" name="Content Placeholder 2"/>
          <p:cNvSpPr>
            <a:spLocks noGrp="1"/>
          </p:cNvSpPr>
          <p:nvPr>
            <p:ph idx="1"/>
          </p:nvPr>
        </p:nvSpPr>
        <p:spPr>
          <a:xfrm>
            <a:off x="228600" y="1143000"/>
            <a:ext cx="8763000" cy="5410200"/>
          </a:xfrm>
          <a:prstGeom prst="roundRect">
            <a:avLst/>
          </a:prstGeom>
        </p:spPr>
        <p:style>
          <a:lnRef idx="2">
            <a:schemeClr val="accent1"/>
          </a:lnRef>
          <a:fillRef idx="1">
            <a:schemeClr val="lt1"/>
          </a:fillRef>
          <a:effectRef idx="0">
            <a:schemeClr val="accent1"/>
          </a:effectRef>
          <a:fontRef idx="minor">
            <a:schemeClr val="dk1"/>
          </a:fontRef>
        </p:style>
        <p:txBody>
          <a:bodyPr>
            <a:normAutofit/>
          </a:bodyPr>
          <a:lstStyle/>
          <a:p>
            <a:pPr marL="971550" lvl="1" indent="-571500" algn="just">
              <a:buClr>
                <a:srgbClr val="0070C0"/>
              </a:buClr>
              <a:buNone/>
            </a:pPr>
            <a:r>
              <a:rPr lang="en-US" dirty="0" smtClean="0">
                <a:latin typeface="Times New Roman" pitchFamily="18" charset="0"/>
                <a:cs typeface="Times New Roman" pitchFamily="18" charset="0"/>
              </a:rPr>
              <a:t> </a:t>
            </a:r>
          </a:p>
        </p:txBody>
      </p:sp>
      <p:sp>
        <p:nvSpPr>
          <p:cNvPr id="6" name="Slide Number Placeholder 5"/>
          <p:cNvSpPr>
            <a:spLocks noGrp="1"/>
          </p:cNvSpPr>
          <p:nvPr>
            <p:ph type="sldNum" sz="quarter" idx="12"/>
          </p:nvPr>
        </p:nvSpPr>
        <p:spPr>
          <a:xfrm>
            <a:off x="8610600" y="6324600"/>
            <a:ext cx="381000" cy="365125"/>
          </a:xfrm>
          <a:prstGeom prst="roundRect">
            <a:avLst/>
          </a:prstGeom>
        </p:spPr>
        <p:style>
          <a:lnRef idx="2">
            <a:schemeClr val="accent6"/>
          </a:lnRef>
          <a:fillRef idx="1">
            <a:schemeClr val="lt1"/>
          </a:fillRef>
          <a:effectRef idx="0">
            <a:schemeClr val="accent6"/>
          </a:effectRef>
          <a:fontRef idx="minor">
            <a:schemeClr val="dk1"/>
          </a:fontRef>
        </p:style>
        <p:txBody>
          <a:bodyPr/>
          <a:lstStyle/>
          <a:p>
            <a:fld id="{907D80F2-08EE-4FF1-86FA-192F2442B46F}" type="slidenum">
              <a:rPr lang="en-US" smtClean="0">
                <a:latin typeface="Times New Roman" pitchFamily="18" charset="0"/>
                <a:cs typeface="Times New Roman" pitchFamily="18" charset="0"/>
              </a:rPr>
              <a:pPr/>
              <a:t>60</a:t>
            </a:fld>
            <a:endParaRPr lang="en-US" dirty="0">
              <a:latin typeface="Times New Roman" pitchFamily="18" charset="0"/>
              <a:cs typeface="Times New Roman" pitchFamily="18" charset="0"/>
            </a:endParaRPr>
          </a:p>
        </p:txBody>
      </p:sp>
      <p:grpSp>
        <p:nvGrpSpPr>
          <p:cNvPr id="8" name="Group 7"/>
          <p:cNvGrpSpPr/>
          <p:nvPr/>
        </p:nvGrpSpPr>
        <p:grpSpPr>
          <a:xfrm>
            <a:off x="1371600" y="1143000"/>
            <a:ext cx="6477000" cy="5410200"/>
            <a:chOff x="1371600" y="1143000"/>
            <a:chExt cx="6477000" cy="5410200"/>
          </a:xfrm>
        </p:grpSpPr>
        <p:pic>
          <p:nvPicPr>
            <p:cNvPr id="4098" name="Picture 2"/>
            <p:cNvPicPr>
              <a:picLocks noChangeAspect="1" noChangeArrowheads="1"/>
            </p:cNvPicPr>
            <p:nvPr/>
          </p:nvPicPr>
          <p:blipFill>
            <a:blip r:embed="rId2"/>
            <a:srcRect r="15423" b="46516"/>
            <a:stretch>
              <a:fillRect/>
            </a:stretch>
          </p:blipFill>
          <p:spPr bwMode="auto">
            <a:xfrm>
              <a:off x="1371600" y="1143000"/>
              <a:ext cx="6477000" cy="5410200"/>
            </a:xfrm>
            <a:prstGeom prst="rect">
              <a:avLst/>
            </a:prstGeom>
            <a:noFill/>
            <a:ln>
              <a:noFill/>
            </a:ln>
          </p:spPr>
        </p:pic>
        <p:sp>
          <p:nvSpPr>
            <p:cNvPr id="7" name="Rectangle 6"/>
            <p:cNvSpPr/>
            <p:nvPr/>
          </p:nvSpPr>
          <p:spPr>
            <a:xfrm>
              <a:off x="6248400" y="5715000"/>
              <a:ext cx="1295400" cy="304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Fig 1.16</a:t>
              </a:r>
              <a:endParaRPr lang="en-US" dirty="0">
                <a:solidFill>
                  <a:schemeClr val="tx1"/>
                </a:solidFill>
              </a:endParaRPr>
            </a:p>
          </p:txBody>
        </p:sp>
      </p:gr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0"/>
            <a:ext cx="8686800" cy="1143000"/>
          </a:xfrm>
          <a:prstGeom prst="roundRect">
            <a:avLst/>
          </a:prstGeom>
        </p:spPr>
        <p:style>
          <a:lnRef idx="2">
            <a:schemeClr val="accent1"/>
          </a:lnRef>
          <a:fillRef idx="1">
            <a:schemeClr val="lt1"/>
          </a:fillRef>
          <a:effectRef idx="0">
            <a:schemeClr val="accent1"/>
          </a:effectRef>
          <a:fontRef idx="minor">
            <a:schemeClr val="dk1"/>
          </a:fontRef>
        </p:style>
        <p:txBody>
          <a:bodyPr>
            <a:normAutofit/>
          </a:bodyPr>
          <a:lstStyle/>
          <a:p>
            <a:r>
              <a:rPr lang="en-US" dirty="0" smtClean="0">
                <a:solidFill>
                  <a:schemeClr val="accent2">
                    <a:lumMod val="50000"/>
                  </a:schemeClr>
                </a:solidFill>
                <a:latin typeface="Times New Roman" pitchFamily="18" charset="0"/>
                <a:cs typeface="Times New Roman" pitchFamily="18" charset="0"/>
              </a:rPr>
              <a:t>Wave winding</a:t>
            </a:r>
          </a:p>
        </p:txBody>
      </p:sp>
      <p:sp>
        <p:nvSpPr>
          <p:cNvPr id="3" name="Content Placeholder 2"/>
          <p:cNvSpPr>
            <a:spLocks noGrp="1"/>
          </p:cNvSpPr>
          <p:nvPr>
            <p:ph idx="1"/>
          </p:nvPr>
        </p:nvSpPr>
        <p:spPr>
          <a:xfrm>
            <a:off x="228600" y="1143000"/>
            <a:ext cx="8763000" cy="5410200"/>
          </a:xfrm>
          <a:prstGeom prst="roundRect">
            <a:avLst/>
          </a:prstGeom>
        </p:spPr>
        <p:style>
          <a:lnRef idx="2">
            <a:schemeClr val="accent1"/>
          </a:lnRef>
          <a:fillRef idx="1">
            <a:schemeClr val="lt1"/>
          </a:fillRef>
          <a:effectRef idx="0">
            <a:schemeClr val="accent1"/>
          </a:effectRef>
          <a:fontRef idx="minor">
            <a:schemeClr val="dk1"/>
          </a:fontRef>
        </p:style>
        <p:txBody>
          <a:bodyPr>
            <a:normAutofit/>
          </a:bodyPr>
          <a:lstStyle/>
          <a:p>
            <a:pPr marL="971550" lvl="1" indent="-571500" algn="just">
              <a:buClr>
                <a:srgbClr val="0070C0"/>
              </a:buClr>
              <a:buFont typeface="Wingdings" pitchFamily="2" charset="2"/>
              <a:buChar char="ü"/>
            </a:pPr>
            <a:endParaRPr lang="en-US" dirty="0" smtClean="0">
              <a:latin typeface="Times New Roman" pitchFamily="18" charset="0"/>
              <a:cs typeface="Times New Roman" pitchFamily="18" charset="0"/>
            </a:endParaRPr>
          </a:p>
        </p:txBody>
      </p:sp>
      <p:sp>
        <p:nvSpPr>
          <p:cNvPr id="6" name="Slide Number Placeholder 5"/>
          <p:cNvSpPr>
            <a:spLocks noGrp="1"/>
          </p:cNvSpPr>
          <p:nvPr>
            <p:ph type="sldNum" sz="quarter" idx="12"/>
          </p:nvPr>
        </p:nvSpPr>
        <p:spPr>
          <a:xfrm>
            <a:off x="8610600" y="6324600"/>
            <a:ext cx="381000" cy="365125"/>
          </a:xfrm>
          <a:prstGeom prst="roundRect">
            <a:avLst/>
          </a:prstGeom>
        </p:spPr>
        <p:style>
          <a:lnRef idx="2">
            <a:schemeClr val="accent6"/>
          </a:lnRef>
          <a:fillRef idx="1">
            <a:schemeClr val="lt1"/>
          </a:fillRef>
          <a:effectRef idx="0">
            <a:schemeClr val="accent6"/>
          </a:effectRef>
          <a:fontRef idx="minor">
            <a:schemeClr val="dk1"/>
          </a:fontRef>
        </p:style>
        <p:txBody>
          <a:bodyPr/>
          <a:lstStyle/>
          <a:p>
            <a:fld id="{907D80F2-08EE-4FF1-86FA-192F2442B46F}" type="slidenum">
              <a:rPr lang="en-US" smtClean="0">
                <a:latin typeface="Times New Roman" pitchFamily="18" charset="0"/>
                <a:cs typeface="Times New Roman" pitchFamily="18" charset="0"/>
              </a:rPr>
              <a:pPr/>
              <a:t>61</a:t>
            </a:fld>
            <a:endParaRPr lang="en-US" dirty="0">
              <a:latin typeface="Times New Roman" pitchFamily="18" charset="0"/>
              <a:cs typeface="Times New Roman" pitchFamily="18" charset="0"/>
            </a:endParaRPr>
          </a:p>
        </p:txBody>
      </p:sp>
      <p:grpSp>
        <p:nvGrpSpPr>
          <p:cNvPr id="8" name="Group 7"/>
          <p:cNvGrpSpPr/>
          <p:nvPr/>
        </p:nvGrpSpPr>
        <p:grpSpPr>
          <a:xfrm>
            <a:off x="457200" y="1524000"/>
            <a:ext cx="8192938" cy="4724400"/>
            <a:chOff x="457200" y="1524000"/>
            <a:chExt cx="8192938" cy="4724400"/>
          </a:xfrm>
        </p:grpSpPr>
        <p:pic>
          <p:nvPicPr>
            <p:cNvPr id="4098" name="Picture 2"/>
            <p:cNvPicPr>
              <a:picLocks noChangeAspect="1" noChangeArrowheads="1"/>
            </p:cNvPicPr>
            <p:nvPr/>
          </p:nvPicPr>
          <p:blipFill>
            <a:blip r:embed="rId2"/>
            <a:srcRect t="56497" r="2239" b="3578"/>
            <a:stretch>
              <a:fillRect/>
            </a:stretch>
          </p:blipFill>
          <p:spPr bwMode="auto">
            <a:xfrm>
              <a:off x="457200" y="1524000"/>
              <a:ext cx="8192938" cy="4419600"/>
            </a:xfrm>
            <a:prstGeom prst="rect">
              <a:avLst/>
            </a:prstGeom>
            <a:noFill/>
            <a:ln>
              <a:noFill/>
            </a:ln>
          </p:spPr>
        </p:pic>
        <p:sp>
          <p:nvSpPr>
            <p:cNvPr id="7" name="Rectangle 6"/>
            <p:cNvSpPr/>
            <p:nvPr/>
          </p:nvSpPr>
          <p:spPr>
            <a:xfrm>
              <a:off x="3886200" y="5943600"/>
              <a:ext cx="1295400" cy="304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Fig 1.17</a:t>
              </a:r>
              <a:endParaRPr lang="en-US" dirty="0">
                <a:solidFill>
                  <a:schemeClr val="tx1"/>
                </a:solidFill>
              </a:endParaRPr>
            </a:p>
          </p:txBody>
        </p:sp>
      </p:gr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0"/>
            <a:ext cx="8686800" cy="1143000"/>
          </a:xfrm>
          <a:prstGeom prst="roundRect">
            <a:avLst/>
          </a:prstGeom>
        </p:spPr>
        <p:style>
          <a:lnRef idx="2">
            <a:schemeClr val="accent1"/>
          </a:lnRef>
          <a:fillRef idx="1">
            <a:schemeClr val="lt1"/>
          </a:fillRef>
          <a:effectRef idx="0">
            <a:schemeClr val="accent1"/>
          </a:effectRef>
          <a:fontRef idx="minor">
            <a:schemeClr val="dk1"/>
          </a:fontRef>
        </p:style>
        <p:txBody>
          <a:bodyPr/>
          <a:lstStyle/>
          <a:p>
            <a:r>
              <a:rPr lang="en-US" dirty="0" smtClean="0">
                <a:solidFill>
                  <a:schemeClr val="accent2">
                    <a:lumMod val="50000"/>
                  </a:schemeClr>
                </a:solidFill>
                <a:latin typeface="Times New Roman" pitchFamily="18" charset="0"/>
                <a:cs typeface="Times New Roman" pitchFamily="18" charset="0"/>
              </a:rPr>
              <a:t>Armature Windings cont…</a:t>
            </a:r>
          </a:p>
        </p:txBody>
      </p:sp>
      <p:sp>
        <p:nvSpPr>
          <p:cNvPr id="3" name="Content Placeholder 2"/>
          <p:cNvSpPr>
            <a:spLocks noGrp="1"/>
          </p:cNvSpPr>
          <p:nvPr>
            <p:ph idx="1"/>
          </p:nvPr>
        </p:nvSpPr>
        <p:spPr>
          <a:xfrm>
            <a:off x="228600" y="1143000"/>
            <a:ext cx="8763000" cy="5410200"/>
          </a:xfrm>
          <a:prstGeom prst="roundRect">
            <a:avLst/>
          </a:prstGeom>
        </p:spPr>
        <p:style>
          <a:lnRef idx="2">
            <a:schemeClr val="accent1"/>
          </a:lnRef>
          <a:fillRef idx="1">
            <a:schemeClr val="lt1"/>
          </a:fillRef>
          <a:effectRef idx="0">
            <a:schemeClr val="accent1"/>
          </a:effectRef>
          <a:fontRef idx="minor">
            <a:schemeClr val="dk1"/>
          </a:fontRef>
        </p:style>
        <p:txBody>
          <a:bodyPr>
            <a:normAutofit/>
          </a:bodyPr>
          <a:lstStyle/>
          <a:p>
            <a:pPr marL="571500" indent="-571500" algn="just">
              <a:buClr>
                <a:srgbClr val="0070C0"/>
              </a:buClr>
              <a:buFont typeface="Wingdings" pitchFamily="2" charset="2"/>
              <a:buChar char="q"/>
            </a:pPr>
            <a:r>
              <a:rPr lang="en-US" dirty="0" smtClean="0">
                <a:latin typeface="Times New Roman" pitchFamily="18" charset="0"/>
                <a:cs typeface="Times New Roman" pitchFamily="18" charset="0"/>
              </a:rPr>
              <a:t>Resultant Pitch</a:t>
            </a:r>
          </a:p>
          <a:p>
            <a:pPr marL="971550" lvl="1" indent="-571500" algn="just">
              <a:buClr>
                <a:srgbClr val="0070C0"/>
              </a:buClr>
              <a:buFont typeface="Wingdings" pitchFamily="2" charset="2"/>
              <a:buChar char="ü"/>
            </a:pPr>
            <a:r>
              <a:rPr lang="en-US" dirty="0" smtClean="0">
                <a:latin typeface="Times New Roman" pitchFamily="18" charset="0"/>
                <a:cs typeface="Times New Roman" pitchFamily="18" charset="0"/>
              </a:rPr>
              <a:t>It is the distance between the beginning of one coil and the beginning of the next coil to which it is connected as shown in Fig.3.16 and Fig.3.17.</a:t>
            </a:r>
          </a:p>
          <a:p>
            <a:pPr marL="971550" lvl="1" indent="-571500" algn="just">
              <a:buClr>
                <a:srgbClr val="0070C0"/>
              </a:buClr>
              <a:buFont typeface="Wingdings" pitchFamily="2" charset="2"/>
              <a:buChar char="ü"/>
            </a:pPr>
            <a:r>
              <a:rPr lang="en-US" dirty="0" smtClean="0">
                <a:latin typeface="Times New Roman" pitchFamily="18" charset="0"/>
                <a:cs typeface="Times New Roman" pitchFamily="18" charset="0"/>
              </a:rPr>
              <a:t>As a matter of precaution, it should be kept in mind that all these pitches, though normally stated in terms of armature conductors(coil sides), are also sometimes given in terms of armature slots or </a:t>
            </a:r>
            <a:r>
              <a:rPr lang="en-US" dirty="0" err="1" smtClean="0">
                <a:latin typeface="Times New Roman" pitchFamily="18" charset="0"/>
                <a:cs typeface="Times New Roman" pitchFamily="18" charset="0"/>
              </a:rPr>
              <a:t>commutator</a:t>
            </a:r>
            <a:r>
              <a:rPr lang="en-US" dirty="0" smtClean="0">
                <a:latin typeface="Times New Roman" pitchFamily="18" charset="0"/>
                <a:cs typeface="Times New Roman" pitchFamily="18" charset="0"/>
              </a:rPr>
              <a:t> bars.</a:t>
            </a:r>
          </a:p>
        </p:txBody>
      </p:sp>
      <p:sp>
        <p:nvSpPr>
          <p:cNvPr id="6" name="Slide Number Placeholder 5"/>
          <p:cNvSpPr>
            <a:spLocks noGrp="1"/>
          </p:cNvSpPr>
          <p:nvPr>
            <p:ph type="sldNum" sz="quarter" idx="12"/>
          </p:nvPr>
        </p:nvSpPr>
        <p:spPr>
          <a:xfrm>
            <a:off x="8610600" y="6324600"/>
            <a:ext cx="381000" cy="365125"/>
          </a:xfrm>
          <a:prstGeom prst="roundRect">
            <a:avLst/>
          </a:prstGeom>
        </p:spPr>
        <p:style>
          <a:lnRef idx="2">
            <a:schemeClr val="accent6"/>
          </a:lnRef>
          <a:fillRef idx="1">
            <a:schemeClr val="lt1"/>
          </a:fillRef>
          <a:effectRef idx="0">
            <a:schemeClr val="accent6"/>
          </a:effectRef>
          <a:fontRef idx="minor">
            <a:schemeClr val="dk1"/>
          </a:fontRef>
        </p:style>
        <p:txBody>
          <a:bodyPr/>
          <a:lstStyle/>
          <a:p>
            <a:fld id="{907D80F2-08EE-4FF1-86FA-192F2442B46F}" type="slidenum">
              <a:rPr lang="en-US" smtClean="0">
                <a:latin typeface="Times New Roman" pitchFamily="18" charset="0"/>
                <a:cs typeface="Times New Roman" pitchFamily="18" charset="0"/>
              </a:rPr>
              <a:pPr/>
              <a:t>62</a:t>
            </a:fld>
            <a:endParaRPr lang="en-US"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0"/>
            <a:ext cx="8686800" cy="1143000"/>
          </a:xfrm>
          <a:prstGeom prst="roundRect">
            <a:avLst/>
          </a:prstGeom>
        </p:spPr>
        <p:style>
          <a:lnRef idx="2">
            <a:schemeClr val="accent1"/>
          </a:lnRef>
          <a:fillRef idx="1">
            <a:schemeClr val="lt1"/>
          </a:fillRef>
          <a:effectRef idx="0">
            <a:schemeClr val="accent1"/>
          </a:effectRef>
          <a:fontRef idx="minor">
            <a:schemeClr val="dk1"/>
          </a:fontRef>
        </p:style>
        <p:txBody>
          <a:bodyPr/>
          <a:lstStyle/>
          <a:p>
            <a:r>
              <a:rPr lang="en-US" dirty="0" smtClean="0">
                <a:solidFill>
                  <a:schemeClr val="accent2">
                    <a:lumMod val="50000"/>
                  </a:schemeClr>
                </a:solidFill>
                <a:latin typeface="Times New Roman" pitchFamily="18" charset="0"/>
                <a:cs typeface="Times New Roman" pitchFamily="18" charset="0"/>
              </a:rPr>
              <a:t>Armature Windings cont…</a:t>
            </a:r>
          </a:p>
        </p:txBody>
      </p:sp>
      <p:sp>
        <p:nvSpPr>
          <p:cNvPr id="3" name="Content Placeholder 2"/>
          <p:cNvSpPr>
            <a:spLocks noGrp="1"/>
          </p:cNvSpPr>
          <p:nvPr>
            <p:ph idx="1"/>
          </p:nvPr>
        </p:nvSpPr>
        <p:spPr>
          <a:xfrm>
            <a:off x="228600" y="1143000"/>
            <a:ext cx="8763000" cy="5410200"/>
          </a:xfrm>
          <a:prstGeom prst="roundRect">
            <a:avLst/>
          </a:prstGeom>
        </p:spPr>
        <p:style>
          <a:lnRef idx="2">
            <a:schemeClr val="accent1"/>
          </a:lnRef>
          <a:fillRef idx="1">
            <a:schemeClr val="lt1"/>
          </a:fillRef>
          <a:effectRef idx="0">
            <a:schemeClr val="accent1"/>
          </a:effectRef>
          <a:fontRef idx="minor">
            <a:schemeClr val="dk1"/>
          </a:fontRef>
        </p:style>
        <p:txBody>
          <a:bodyPr>
            <a:normAutofit/>
          </a:bodyPr>
          <a:lstStyle/>
          <a:p>
            <a:pPr marL="571500" indent="-571500" algn="just">
              <a:buClr>
                <a:srgbClr val="0070C0"/>
              </a:buClr>
              <a:buFont typeface="Wingdings" pitchFamily="2" charset="2"/>
              <a:buChar char="q"/>
            </a:pPr>
            <a:r>
              <a:rPr lang="en-US" b="1" dirty="0" smtClean="0">
                <a:latin typeface="Times New Roman" pitchFamily="18" charset="0"/>
                <a:cs typeface="Times New Roman" pitchFamily="18" charset="0"/>
              </a:rPr>
              <a:t>Commutator Pitch (</a:t>
            </a:r>
            <a:r>
              <a:rPr lang="en-US" b="1" dirty="0" err="1" smtClean="0">
                <a:latin typeface="Times New Roman" pitchFamily="18" charset="0"/>
                <a:cs typeface="Times New Roman" pitchFamily="18" charset="0"/>
              </a:rPr>
              <a:t>Yc</a:t>
            </a:r>
            <a:r>
              <a:rPr lang="en-US" b="1" dirty="0" smtClean="0">
                <a:latin typeface="Times New Roman" pitchFamily="18" charset="0"/>
                <a:cs typeface="Times New Roman" pitchFamily="18" charset="0"/>
              </a:rPr>
              <a:t>)</a:t>
            </a:r>
          </a:p>
          <a:p>
            <a:pPr marL="971550" lvl="1" indent="-571500" algn="just">
              <a:buClr>
                <a:srgbClr val="0070C0"/>
              </a:buClr>
              <a:buFont typeface="Wingdings" pitchFamily="2" charset="2"/>
              <a:buChar char="ü"/>
            </a:pPr>
            <a:r>
              <a:rPr lang="en-US" dirty="0" smtClean="0">
                <a:latin typeface="Times New Roman" pitchFamily="18" charset="0"/>
                <a:cs typeface="Times New Roman" pitchFamily="18" charset="0"/>
              </a:rPr>
              <a:t>It is the distance (measured in </a:t>
            </a:r>
            <a:r>
              <a:rPr lang="en-US" dirty="0" err="1" smtClean="0">
                <a:latin typeface="Times New Roman" pitchFamily="18" charset="0"/>
                <a:cs typeface="Times New Roman" pitchFamily="18" charset="0"/>
              </a:rPr>
              <a:t>commutator</a:t>
            </a:r>
            <a:r>
              <a:rPr lang="en-US" dirty="0" smtClean="0">
                <a:latin typeface="Times New Roman" pitchFamily="18" charset="0"/>
                <a:cs typeface="Times New Roman" pitchFamily="18" charset="0"/>
              </a:rPr>
              <a:t> bars or segments) between the segments to which the two ends of a coil are connected as shown in Fig.3.18.</a:t>
            </a:r>
          </a:p>
          <a:p>
            <a:pPr marL="971550" lvl="1" indent="-571500" algn="just">
              <a:buClr>
                <a:srgbClr val="0070C0"/>
              </a:buClr>
              <a:buFont typeface="Wingdings" pitchFamily="2" charset="2"/>
              <a:buChar char="ü"/>
            </a:pPr>
            <a:r>
              <a:rPr lang="en-US" dirty="0" smtClean="0">
                <a:latin typeface="Times New Roman" pitchFamily="18" charset="0"/>
                <a:cs typeface="Times New Roman" pitchFamily="18" charset="0"/>
              </a:rPr>
              <a:t>Equal to number of bars b/n coil leads</a:t>
            </a:r>
          </a:p>
          <a:p>
            <a:pPr marL="971550" lvl="1" indent="-571500" algn="just">
              <a:buClr>
                <a:srgbClr val="0070C0"/>
              </a:buClr>
              <a:buFont typeface="Wingdings" pitchFamily="2" charset="2"/>
              <a:buChar char="ü"/>
            </a:pPr>
            <a:r>
              <a:rPr lang="en-US" dirty="0" smtClean="0">
                <a:latin typeface="Times New Roman" pitchFamily="18" charset="0"/>
                <a:cs typeface="Times New Roman" pitchFamily="18" charset="0"/>
              </a:rPr>
              <a:t>For lap winding, </a:t>
            </a:r>
            <a:r>
              <a:rPr lang="en-US" dirty="0" err="1" smtClean="0">
                <a:latin typeface="Times New Roman" pitchFamily="18" charset="0"/>
                <a:cs typeface="Times New Roman" pitchFamily="18" charset="0"/>
              </a:rPr>
              <a:t>Yc</a:t>
            </a:r>
            <a:r>
              <a:rPr lang="en-US" dirty="0" smtClean="0">
                <a:latin typeface="Times New Roman" pitchFamily="18" charset="0"/>
                <a:cs typeface="Times New Roman" pitchFamily="18" charset="0"/>
              </a:rPr>
              <a:t> = </a:t>
            </a:r>
            <a:r>
              <a:rPr lang="en-US" dirty="0" err="1" smtClean="0">
                <a:latin typeface="Times New Roman" pitchFamily="18" charset="0"/>
                <a:cs typeface="Times New Roman" pitchFamily="18" charset="0"/>
              </a:rPr>
              <a:t>Yb</a:t>
            </a:r>
            <a:r>
              <a:rPr lang="en-US" dirty="0" smtClean="0">
                <a:latin typeface="Times New Roman" pitchFamily="18" charset="0"/>
                <a:cs typeface="Times New Roman" pitchFamily="18" charset="0"/>
              </a:rPr>
              <a:t> - </a:t>
            </a:r>
            <a:r>
              <a:rPr lang="en-US" dirty="0" err="1" smtClean="0">
                <a:latin typeface="Times New Roman" pitchFamily="18" charset="0"/>
                <a:cs typeface="Times New Roman" pitchFamily="18" charset="0"/>
              </a:rPr>
              <a:t>Yf</a:t>
            </a:r>
            <a:r>
              <a:rPr lang="en-US" dirty="0" smtClean="0">
                <a:latin typeface="Times New Roman" pitchFamily="18" charset="0"/>
                <a:cs typeface="Times New Roman" pitchFamily="18" charset="0"/>
              </a:rPr>
              <a:t>  and equal to its ‘</a:t>
            </a:r>
            <a:r>
              <a:rPr lang="en-US" dirty="0" err="1" smtClean="0">
                <a:latin typeface="Times New Roman" pitchFamily="18" charset="0"/>
                <a:cs typeface="Times New Roman" pitchFamily="18" charset="0"/>
              </a:rPr>
              <a:t>plex</a:t>
            </a:r>
            <a:r>
              <a:rPr lang="en-US" dirty="0" smtClean="0">
                <a:latin typeface="Times New Roman" pitchFamily="18" charset="0"/>
                <a:cs typeface="Times New Roman" pitchFamily="18" charset="0"/>
              </a:rPr>
              <a:t>’,</a:t>
            </a:r>
          </a:p>
          <a:p>
            <a:pPr marL="971550" lvl="1" indent="-571500" algn="just">
              <a:buClr>
                <a:srgbClr val="0070C0"/>
              </a:buClr>
              <a:buFont typeface="Wingdings" pitchFamily="2" charset="2"/>
              <a:buChar char="ü"/>
            </a:pPr>
            <a:r>
              <a:rPr lang="en-US" dirty="0" smtClean="0">
                <a:latin typeface="Times New Roman" pitchFamily="18" charset="0"/>
                <a:cs typeface="Times New Roman" pitchFamily="18" charset="0"/>
              </a:rPr>
              <a:t>For wave winding: </a:t>
            </a:r>
            <a:r>
              <a:rPr lang="en-US" dirty="0" err="1" smtClean="0">
                <a:latin typeface="Times New Roman" pitchFamily="18" charset="0"/>
                <a:cs typeface="Times New Roman" pitchFamily="18" charset="0"/>
              </a:rPr>
              <a:t>Yc</a:t>
            </a:r>
            <a:r>
              <a:rPr lang="en-US" dirty="0" smtClean="0">
                <a:latin typeface="Times New Roman" pitchFamily="18" charset="0"/>
                <a:cs typeface="Times New Roman" pitchFamily="18" charset="0"/>
              </a:rPr>
              <a:t> = </a:t>
            </a:r>
            <a:r>
              <a:rPr lang="en-US" dirty="0" err="1" smtClean="0">
                <a:latin typeface="Times New Roman" pitchFamily="18" charset="0"/>
                <a:cs typeface="Times New Roman" pitchFamily="18" charset="0"/>
              </a:rPr>
              <a:t>Yb</a:t>
            </a:r>
            <a:r>
              <a:rPr lang="en-US" dirty="0" smtClean="0">
                <a:latin typeface="Times New Roman" pitchFamily="18" charset="0"/>
                <a:cs typeface="Times New Roman" pitchFamily="18" charset="0"/>
              </a:rPr>
              <a:t> + </a:t>
            </a:r>
            <a:r>
              <a:rPr lang="en-US" dirty="0" err="1" smtClean="0">
                <a:latin typeface="Times New Roman" pitchFamily="18" charset="0"/>
                <a:cs typeface="Times New Roman" pitchFamily="18" charset="0"/>
              </a:rPr>
              <a:t>Yf</a:t>
            </a:r>
            <a:r>
              <a:rPr lang="en-US" dirty="0" smtClean="0">
                <a:latin typeface="Times New Roman" pitchFamily="18" charset="0"/>
                <a:cs typeface="Times New Roman" pitchFamily="18" charset="0"/>
              </a:rPr>
              <a:t> </a:t>
            </a:r>
          </a:p>
        </p:txBody>
      </p:sp>
      <p:sp>
        <p:nvSpPr>
          <p:cNvPr id="6" name="Slide Number Placeholder 5"/>
          <p:cNvSpPr>
            <a:spLocks noGrp="1"/>
          </p:cNvSpPr>
          <p:nvPr>
            <p:ph type="sldNum" sz="quarter" idx="12"/>
          </p:nvPr>
        </p:nvSpPr>
        <p:spPr>
          <a:xfrm>
            <a:off x="8610600" y="6324600"/>
            <a:ext cx="381000" cy="365125"/>
          </a:xfrm>
          <a:prstGeom prst="roundRect">
            <a:avLst/>
          </a:prstGeom>
        </p:spPr>
        <p:style>
          <a:lnRef idx="2">
            <a:schemeClr val="accent6"/>
          </a:lnRef>
          <a:fillRef idx="1">
            <a:schemeClr val="lt1"/>
          </a:fillRef>
          <a:effectRef idx="0">
            <a:schemeClr val="accent6"/>
          </a:effectRef>
          <a:fontRef idx="minor">
            <a:schemeClr val="dk1"/>
          </a:fontRef>
        </p:style>
        <p:txBody>
          <a:bodyPr/>
          <a:lstStyle/>
          <a:p>
            <a:fld id="{907D80F2-08EE-4FF1-86FA-192F2442B46F}" type="slidenum">
              <a:rPr lang="en-US" smtClean="0">
                <a:latin typeface="Times New Roman" pitchFamily="18" charset="0"/>
                <a:cs typeface="Times New Roman" pitchFamily="18" charset="0"/>
              </a:rPr>
              <a:pPr/>
              <a:t>63</a:t>
            </a:fld>
            <a:endParaRPr lang="en-US"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0"/>
            <a:ext cx="8686800" cy="1143000"/>
          </a:xfrm>
          <a:prstGeom prst="roundRect">
            <a:avLst/>
          </a:prstGeom>
        </p:spPr>
        <p:style>
          <a:lnRef idx="2">
            <a:schemeClr val="accent1"/>
          </a:lnRef>
          <a:fillRef idx="1">
            <a:schemeClr val="lt1"/>
          </a:fillRef>
          <a:effectRef idx="0">
            <a:schemeClr val="accent1"/>
          </a:effectRef>
          <a:fontRef idx="minor">
            <a:schemeClr val="dk1"/>
          </a:fontRef>
        </p:style>
        <p:txBody>
          <a:bodyPr/>
          <a:lstStyle/>
          <a:p>
            <a:r>
              <a:rPr lang="en-US" dirty="0" smtClean="0">
                <a:solidFill>
                  <a:schemeClr val="accent2">
                    <a:lumMod val="50000"/>
                  </a:schemeClr>
                </a:solidFill>
                <a:latin typeface="Times New Roman" pitchFamily="18" charset="0"/>
                <a:cs typeface="Times New Roman" pitchFamily="18" charset="0"/>
              </a:rPr>
              <a:t>Armature Windings cont…</a:t>
            </a:r>
          </a:p>
        </p:txBody>
      </p:sp>
      <p:sp>
        <p:nvSpPr>
          <p:cNvPr id="3" name="Content Placeholder 2"/>
          <p:cNvSpPr>
            <a:spLocks noGrp="1"/>
          </p:cNvSpPr>
          <p:nvPr>
            <p:ph idx="1"/>
          </p:nvPr>
        </p:nvSpPr>
        <p:spPr>
          <a:xfrm>
            <a:off x="228600" y="1143000"/>
            <a:ext cx="8763000" cy="5410200"/>
          </a:xfrm>
          <a:prstGeom prst="roundRect">
            <a:avLst/>
          </a:prstGeom>
        </p:spPr>
        <p:style>
          <a:lnRef idx="2">
            <a:schemeClr val="accent1"/>
          </a:lnRef>
          <a:fillRef idx="1">
            <a:schemeClr val="lt1"/>
          </a:fillRef>
          <a:effectRef idx="0">
            <a:schemeClr val="accent1"/>
          </a:effectRef>
          <a:fontRef idx="minor">
            <a:schemeClr val="dk1"/>
          </a:fontRef>
        </p:style>
        <p:txBody>
          <a:bodyPr>
            <a:normAutofit/>
          </a:bodyPr>
          <a:lstStyle/>
          <a:p>
            <a:pPr marL="571500" indent="-571500" algn="just">
              <a:buClr>
                <a:srgbClr val="0070C0"/>
              </a:buClr>
              <a:buFont typeface="Wingdings" pitchFamily="2" charset="2"/>
              <a:buChar char="q"/>
            </a:pPr>
            <a:endParaRPr lang="en-US" dirty="0" smtClean="0">
              <a:latin typeface="Times New Roman" pitchFamily="18" charset="0"/>
              <a:cs typeface="Times New Roman" pitchFamily="18" charset="0"/>
            </a:endParaRPr>
          </a:p>
        </p:txBody>
      </p:sp>
      <p:sp>
        <p:nvSpPr>
          <p:cNvPr id="6" name="Slide Number Placeholder 5"/>
          <p:cNvSpPr>
            <a:spLocks noGrp="1"/>
          </p:cNvSpPr>
          <p:nvPr>
            <p:ph type="sldNum" sz="quarter" idx="12"/>
          </p:nvPr>
        </p:nvSpPr>
        <p:spPr>
          <a:xfrm>
            <a:off x="8610600" y="6324600"/>
            <a:ext cx="381000" cy="365125"/>
          </a:xfrm>
          <a:prstGeom prst="roundRect">
            <a:avLst/>
          </a:prstGeom>
        </p:spPr>
        <p:style>
          <a:lnRef idx="2">
            <a:schemeClr val="accent6"/>
          </a:lnRef>
          <a:fillRef idx="1">
            <a:schemeClr val="lt1"/>
          </a:fillRef>
          <a:effectRef idx="0">
            <a:schemeClr val="accent6"/>
          </a:effectRef>
          <a:fontRef idx="minor">
            <a:schemeClr val="dk1"/>
          </a:fontRef>
        </p:style>
        <p:txBody>
          <a:bodyPr/>
          <a:lstStyle/>
          <a:p>
            <a:fld id="{907D80F2-08EE-4FF1-86FA-192F2442B46F}" type="slidenum">
              <a:rPr lang="en-US" smtClean="0">
                <a:latin typeface="Times New Roman" pitchFamily="18" charset="0"/>
                <a:cs typeface="Times New Roman" pitchFamily="18" charset="0"/>
              </a:rPr>
              <a:pPr/>
              <a:t>64</a:t>
            </a:fld>
            <a:endParaRPr lang="en-US" dirty="0">
              <a:latin typeface="Times New Roman" pitchFamily="18" charset="0"/>
              <a:cs typeface="Times New Roman" pitchFamily="18" charset="0"/>
            </a:endParaRPr>
          </a:p>
        </p:txBody>
      </p:sp>
      <p:grpSp>
        <p:nvGrpSpPr>
          <p:cNvPr id="9" name="Group 8"/>
          <p:cNvGrpSpPr/>
          <p:nvPr/>
        </p:nvGrpSpPr>
        <p:grpSpPr>
          <a:xfrm>
            <a:off x="914400" y="1524000"/>
            <a:ext cx="7391400" cy="4572000"/>
            <a:chOff x="914400" y="1524000"/>
            <a:chExt cx="7391400" cy="4572000"/>
          </a:xfrm>
        </p:grpSpPr>
        <p:pic>
          <p:nvPicPr>
            <p:cNvPr id="7" name="Picture 6"/>
            <p:cNvPicPr/>
            <p:nvPr/>
          </p:nvPicPr>
          <p:blipFill>
            <a:blip r:embed="rId2"/>
            <a:srcRect t="-553" r="28413"/>
            <a:stretch>
              <a:fillRect/>
            </a:stretch>
          </p:blipFill>
          <p:spPr bwMode="auto">
            <a:xfrm>
              <a:off x="1066800" y="1524000"/>
              <a:ext cx="7239000" cy="4572000"/>
            </a:xfrm>
            <a:prstGeom prst="rect">
              <a:avLst/>
            </a:prstGeom>
            <a:noFill/>
            <a:ln w="9525">
              <a:noFill/>
              <a:miter lim="800000"/>
              <a:headEnd/>
              <a:tailEnd/>
            </a:ln>
          </p:spPr>
        </p:pic>
        <p:sp>
          <p:nvSpPr>
            <p:cNvPr id="8" name="Rectangle 7"/>
            <p:cNvSpPr/>
            <p:nvPr/>
          </p:nvSpPr>
          <p:spPr>
            <a:xfrm>
              <a:off x="914400" y="5715000"/>
              <a:ext cx="6477000" cy="304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smtClean="0">
                  <a:solidFill>
                    <a:schemeClr val="tx1"/>
                  </a:solidFill>
                </a:rPr>
                <a:t>Fig 1.18       a)                                                                      b)</a:t>
              </a:r>
              <a:endParaRPr lang="en-US" dirty="0">
                <a:solidFill>
                  <a:schemeClr val="tx1"/>
                </a:solidFill>
              </a:endParaRPr>
            </a:p>
          </p:txBody>
        </p:sp>
      </p:gr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0"/>
            <a:ext cx="8686800" cy="1143000"/>
          </a:xfrm>
          <a:prstGeom prst="roundRect">
            <a:avLst/>
          </a:prstGeom>
        </p:spPr>
        <p:style>
          <a:lnRef idx="2">
            <a:schemeClr val="accent1"/>
          </a:lnRef>
          <a:fillRef idx="1">
            <a:schemeClr val="lt1"/>
          </a:fillRef>
          <a:effectRef idx="0">
            <a:schemeClr val="accent1"/>
          </a:effectRef>
          <a:fontRef idx="minor">
            <a:schemeClr val="dk1"/>
          </a:fontRef>
        </p:style>
        <p:txBody>
          <a:bodyPr/>
          <a:lstStyle/>
          <a:p>
            <a:r>
              <a:rPr lang="en-US" dirty="0" smtClean="0">
                <a:solidFill>
                  <a:schemeClr val="accent2">
                    <a:lumMod val="50000"/>
                  </a:schemeClr>
                </a:solidFill>
                <a:latin typeface="Times New Roman" pitchFamily="18" charset="0"/>
                <a:cs typeface="Times New Roman" pitchFamily="18" charset="0"/>
              </a:rPr>
              <a:t>Armature Windings cont…</a:t>
            </a:r>
          </a:p>
        </p:txBody>
      </p:sp>
      <p:sp>
        <p:nvSpPr>
          <p:cNvPr id="3" name="Content Placeholder 2"/>
          <p:cNvSpPr>
            <a:spLocks noGrp="1"/>
          </p:cNvSpPr>
          <p:nvPr>
            <p:ph idx="1"/>
          </p:nvPr>
        </p:nvSpPr>
        <p:spPr>
          <a:xfrm>
            <a:off x="228600" y="1143000"/>
            <a:ext cx="8763000" cy="5410200"/>
          </a:xfrm>
          <a:prstGeom prst="roundRect">
            <a:avLst/>
          </a:prstGeom>
        </p:spPr>
        <p:style>
          <a:lnRef idx="2">
            <a:schemeClr val="accent1"/>
          </a:lnRef>
          <a:fillRef idx="1">
            <a:schemeClr val="lt1"/>
          </a:fillRef>
          <a:effectRef idx="0">
            <a:schemeClr val="accent1"/>
          </a:effectRef>
          <a:fontRef idx="minor">
            <a:schemeClr val="dk1"/>
          </a:fontRef>
        </p:style>
        <p:txBody>
          <a:bodyPr>
            <a:normAutofit fontScale="77500" lnSpcReduction="20000"/>
          </a:bodyPr>
          <a:lstStyle/>
          <a:p>
            <a:pPr marL="571500" indent="-571500" algn="just">
              <a:buClr>
                <a:srgbClr val="0070C0"/>
              </a:buClr>
              <a:buFont typeface="Wingdings" pitchFamily="2" charset="2"/>
              <a:buChar char="q"/>
            </a:pPr>
            <a:r>
              <a:rPr lang="en-US" b="1" dirty="0" smtClean="0">
                <a:latin typeface="Times New Roman" pitchFamily="18" charset="0"/>
                <a:cs typeface="Times New Roman" pitchFamily="18" charset="0"/>
              </a:rPr>
              <a:t>Single-layer Winding</a:t>
            </a:r>
          </a:p>
          <a:p>
            <a:pPr marL="971550" lvl="1" indent="-571500" algn="just">
              <a:buClr>
                <a:srgbClr val="0070C0"/>
              </a:buClr>
              <a:buFont typeface="Wingdings" pitchFamily="2" charset="2"/>
              <a:buChar char="ü"/>
            </a:pPr>
            <a:r>
              <a:rPr lang="en-US" dirty="0" smtClean="0">
                <a:latin typeface="Times New Roman" pitchFamily="18" charset="0"/>
                <a:cs typeface="Times New Roman" pitchFamily="18" charset="0"/>
              </a:rPr>
              <a:t>It is that winding in which one conductor or one coil side is placed in each armature slot as shown in Fig 1.19.</a:t>
            </a:r>
          </a:p>
          <a:p>
            <a:pPr marL="971550" lvl="1" indent="-571500" algn="just">
              <a:buClr>
                <a:srgbClr val="0070C0"/>
              </a:buClr>
              <a:buFont typeface="Wingdings" pitchFamily="2" charset="2"/>
              <a:buChar char="ü"/>
            </a:pPr>
            <a:r>
              <a:rPr lang="en-US" dirty="0" smtClean="0">
                <a:latin typeface="Times New Roman" pitchFamily="18" charset="0"/>
                <a:cs typeface="Times New Roman" pitchFamily="18" charset="0"/>
              </a:rPr>
              <a:t> Such a winding is not much used.</a:t>
            </a:r>
          </a:p>
          <a:p>
            <a:pPr marL="571500" indent="-571500" algn="just">
              <a:buClr>
                <a:srgbClr val="0070C0"/>
              </a:buClr>
              <a:buFont typeface="Wingdings" pitchFamily="2" charset="2"/>
              <a:buChar char="q"/>
            </a:pPr>
            <a:r>
              <a:rPr lang="en-US" b="1" dirty="0" smtClean="0">
                <a:latin typeface="Times New Roman" pitchFamily="18" charset="0"/>
                <a:cs typeface="Times New Roman" pitchFamily="18" charset="0"/>
              </a:rPr>
              <a:t>Two-Layer Winding</a:t>
            </a:r>
          </a:p>
          <a:p>
            <a:pPr marL="971550" lvl="1" indent="-571500" algn="just">
              <a:buClr>
                <a:srgbClr val="0070C0"/>
              </a:buClr>
              <a:buFont typeface="Wingdings" pitchFamily="2" charset="2"/>
              <a:buChar char="ü"/>
            </a:pPr>
            <a:r>
              <a:rPr lang="en-US" dirty="0" smtClean="0">
                <a:latin typeface="Times New Roman" pitchFamily="18" charset="0"/>
                <a:cs typeface="Times New Roman" pitchFamily="18" charset="0"/>
              </a:rPr>
              <a:t>In this type of winding,' there are two conductors or coil sides-per slot arranged in two layers.</a:t>
            </a:r>
          </a:p>
          <a:p>
            <a:pPr marL="971550" lvl="1" indent="-571500" algn="just">
              <a:buClr>
                <a:srgbClr val="0070C0"/>
              </a:buClr>
              <a:buFont typeface="Wingdings" pitchFamily="2" charset="2"/>
              <a:buChar char="ü"/>
            </a:pPr>
            <a:r>
              <a:rPr lang="en-US" dirty="0" smtClean="0">
                <a:latin typeface="Times New Roman" pitchFamily="18" charset="0"/>
                <a:cs typeface="Times New Roman" pitchFamily="18" charset="0"/>
              </a:rPr>
              <a:t> Usually, one side of every coil lies in the upper half of one slot and other side lies in the lower half of some other slot at a distance of approximately one pitch away (Fig 1.19). </a:t>
            </a:r>
          </a:p>
          <a:p>
            <a:pPr marL="971550" lvl="1" indent="-571500" algn="just">
              <a:buClr>
                <a:srgbClr val="0070C0"/>
              </a:buClr>
              <a:buFont typeface="Wingdings" pitchFamily="2" charset="2"/>
              <a:buChar char="ü"/>
            </a:pPr>
            <a:r>
              <a:rPr lang="en-US" dirty="0" smtClean="0">
                <a:latin typeface="Times New Roman" pitchFamily="18" charset="0"/>
                <a:cs typeface="Times New Roman" pitchFamily="18" charset="0"/>
              </a:rPr>
              <a:t>The transfer of , the coil from one slot to another is usually made in a radial plane by means of a peculiar bend or twist at the back</a:t>
            </a:r>
          </a:p>
          <a:p>
            <a:pPr marL="971550" lvl="1" indent="-571500" algn="just">
              <a:buClr>
                <a:srgbClr val="0070C0"/>
              </a:buClr>
              <a:buFont typeface="Wingdings" pitchFamily="2" charset="2"/>
              <a:buChar char="ü"/>
            </a:pPr>
            <a:r>
              <a:rPr lang="en-US" dirty="0" smtClean="0">
                <a:latin typeface="Times New Roman" pitchFamily="18" charset="0"/>
                <a:cs typeface="Times New Roman" pitchFamily="18" charset="0"/>
              </a:rPr>
              <a:t>Coil sides(slots) at upper side are numbered odd, but those in the lower are numbered even</a:t>
            </a:r>
          </a:p>
          <a:p>
            <a:pPr marL="971550" lvl="1" indent="-571500" algn="just">
              <a:buClr>
                <a:srgbClr val="0070C0"/>
              </a:buClr>
              <a:buFont typeface="Wingdings" pitchFamily="2" charset="2"/>
              <a:buChar char="ü"/>
            </a:pPr>
            <a:endParaRPr lang="en-US" dirty="0" smtClean="0">
              <a:latin typeface="Times New Roman" pitchFamily="18" charset="0"/>
              <a:cs typeface="Times New Roman" pitchFamily="18" charset="0"/>
            </a:endParaRPr>
          </a:p>
        </p:txBody>
      </p:sp>
      <p:sp>
        <p:nvSpPr>
          <p:cNvPr id="6" name="Slide Number Placeholder 5"/>
          <p:cNvSpPr>
            <a:spLocks noGrp="1"/>
          </p:cNvSpPr>
          <p:nvPr>
            <p:ph type="sldNum" sz="quarter" idx="12"/>
          </p:nvPr>
        </p:nvSpPr>
        <p:spPr>
          <a:xfrm>
            <a:off x="8610600" y="6324600"/>
            <a:ext cx="381000" cy="365125"/>
          </a:xfrm>
          <a:prstGeom prst="roundRect">
            <a:avLst/>
          </a:prstGeom>
        </p:spPr>
        <p:style>
          <a:lnRef idx="2">
            <a:schemeClr val="accent6"/>
          </a:lnRef>
          <a:fillRef idx="1">
            <a:schemeClr val="lt1"/>
          </a:fillRef>
          <a:effectRef idx="0">
            <a:schemeClr val="accent6"/>
          </a:effectRef>
          <a:fontRef idx="minor">
            <a:schemeClr val="dk1"/>
          </a:fontRef>
        </p:style>
        <p:txBody>
          <a:bodyPr/>
          <a:lstStyle/>
          <a:p>
            <a:fld id="{907D80F2-08EE-4FF1-86FA-192F2442B46F}" type="slidenum">
              <a:rPr lang="en-US" smtClean="0">
                <a:latin typeface="Times New Roman" pitchFamily="18" charset="0"/>
                <a:cs typeface="Times New Roman" pitchFamily="18" charset="0"/>
              </a:rPr>
              <a:pPr/>
              <a:t>65</a:t>
            </a:fld>
            <a:endParaRPr lang="en-US"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0"/>
            <a:ext cx="8686800" cy="1143000"/>
          </a:xfrm>
          <a:prstGeom prst="roundRect">
            <a:avLst/>
          </a:prstGeom>
        </p:spPr>
        <p:style>
          <a:lnRef idx="2">
            <a:schemeClr val="accent1"/>
          </a:lnRef>
          <a:fillRef idx="1">
            <a:schemeClr val="lt1"/>
          </a:fillRef>
          <a:effectRef idx="0">
            <a:schemeClr val="accent1"/>
          </a:effectRef>
          <a:fontRef idx="minor">
            <a:schemeClr val="dk1"/>
          </a:fontRef>
        </p:style>
        <p:txBody>
          <a:bodyPr/>
          <a:lstStyle/>
          <a:p>
            <a:r>
              <a:rPr lang="en-US" dirty="0" smtClean="0">
                <a:solidFill>
                  <a:schemeClr val="accent2">
                    <a:lumMod val="50000"/>
                  </a:schemeClr>
                </a:solidFill>
                <a:latin typeface="Times New Roman" pitchFamily="18" charset="0"/>
                <a:cs typeface="Times New Roman" pitchFamily="18" charset="0"/>
              </a:rPr>
              <a:t>Armature Windings cont…</a:t>
            </a:r>
          </a:p>
        </p:txBody>
      </p:sp>
      <p:sp>
        <p:nvSpPr>
          <p:cNvPr id="3" name="Content Placeholder 2"/>
          <p:cNvSpPr>
            <a:spLocks noGrp="1"/>
          </p:cNvSpPr>
          <p:nvPr>
            <p:ph idx="1"/>
          </p:nvPr>
        </p:nvSpPr>
        <p:spPr>
          <a:xfrm>
            <a:off x="228600" y="1143000"/>
            <a:ext cx="8763000" cy="5410200"/>
          </a:xfrm>
          <a:prstGeom prst="roundRect">
            <a:avLst/>
          </a:prstGeom>
        </p:spPr>
        <p:style>
          <a:lnRef idx="2">
            <a:schemeClr val="accent1"/>
          </a:lnRef>
          <a:fillRef idx="1">
            <a:schemeClr val="lt1"/>
          </a:fillRef>
          <a:effectRef idx="0">
            <a:schemeClr val="accent1"/>
          </a:effectRef>
          <a:fontRef idx="minor">
            <a:schemeClr val="dk1"/>
          </a:fontRef>
        </p:style>
        <p:txBody>
          <a:bodyPr>
            <a:normAutofit/>
          </a:bodyPr>
          <a:lstStyle/>
          <a:p>
            <a:pPr marL="571500" indent="-571500" algn="just">
              <a:buClr>
                <a:srgbClr val="0070C0"/>
              </a:buClr>
              <a:buNone/>
            </a:pPr>
            <a:r>
              <a:rPr lang="en-US" dirty="0" smtClean="0">
                <a:latin typeface="Times New Roman" pitchFamily="18" charset="0"/>
                <a:cs typeface="Times New Roman" pitchFamily="18" charset="0"/>
              </a:rPr>
              <a:t> </a:t>
            </a:r>
          </a:p>
        </p:txBody>
      </p:sp>
      <p:sp>
        <p:nvSpPr>
          <p:cNvPr id="6" name="Slide Number Placeholder 5"/>
          <p:cNvSpPr>
            <a:spLocks noGrp="1"/>
          </p:cNvSpPr>
          <p:nvPr>
            <p:ph type="sldNum" sz="quarter" idx="12"/>
          </p:nvPr>
        </p:nvSpPr>
        <p:spPr>
          <a:xfrm>
            <a:off x="8610600" y="6324600"/>
            <a:ext cx="381000" cy="365125"/>
          </a:xfrm>
          <a:prstGeom prst="roundRect">
            <a:avLst/>
          </a:prstGeom>
        </p:spPr>
        <p:style>
          <a:lnRef idx="2">
            <a:schemeClr val="accent6"/>
          </a:lnRef>
          <a:fillRef idx="1">
            <a:schemeClr val="lt1"/>
          </a:fillRef>
          <a:effectRef idx="0">
            <a:schemeClr val="accent6"/>
          </a:effectRef>
          <a:fontRef idx="minor">
            <a:schemeClr val="dk1"/>
          </a:fontRef>
        </p:style>
        <p:txBody>
          <a:bodyPr/>
          <a:lstStyle/>
          <a:p>
            <a:fld id="{907D80F2-08EE-4FF1-86FA-192F2442B46F}" type="slidenum">
              <a:rPr lang="en-US" smtClean="0">
                <a:latin typeface="Times New Roman" pitchFamily="18" charset="0"/>
                <a:cs typeface="Times New Roman" pitchFamily="18" charset="0"/>
              </a:rPr>
              <a:pPr/>
              <a:t>66</a:t>
            </a:fld>
            <a:endParaRPr lang="en-US" dirty="0">
              <a:latin typeface="Times New Roman" pitchFamily="18" charset="0"/>
              <a:cs typeface="Times New Roman" pitchFamily="18" charset="0"/>
            </a:endParaRPr>
          </a:p>
        </p:txBody>
      </p:sp>
      <p:grpSp>
        <p:nvGrpSpPr>
          <p:cNvPr id="11" name="Group 10"/>
          <p:cNvGrpSpPr/>
          <p:nvPr/>
        </p:nvGrpSpPr>
        <p:grpSpPr>
          <a:xfrm>
            <a:off x="533400" y="1143000"/>
            <a:ext cx="7696200" cy="5176055"/>
            <a:chOff x="533400" y="1143000"/>
            <a:chExt cx="7696200" cy="5176055"/>
          </a:xfrm>
        </p:grpSpPr>
        <p:pic>
          <p:nvPicPr>
            <p:cNvPr id="7" name="Picture 6"/>
            <p:cNvPicPr/>
            <p:nvPr/>
          </p:nvPicPr>
          <p:blipFill>
            <a:blip r:embed="rId2"/>
            <a:srcRect/>
            <a:stretch>
              <a:fillRect/>
            </a:stretch>
          </p:blipFill>
          <p:spPr bwMode="auto">
            <a:xfrm>
              <a:off x="533400" y="1371600"/>
              <a:ext cx="3124200" cy="3216504"/>
            </a:xfrm>
            <a:prstGeom prst="rect">
              <a:avLst/>
            </a:prstGeom>
            <a:noFill/>
            <a:ln w="9525">
              <a:noFill/>
              <a:miter lim="800000"/>
              <a:headEnd/>
              <a:tailEnd/>
            </a:ln>
          </p:spPr>
        </p:pic>
        <p:pic>
          <p:nvPicPr>
            <p:cNvPr id="8" name="Picture 2"/>
            <p:cNvPicPr>
              <a:picLocks noChangeAspect="1" noChangeArrowheads="1"/>
            </p:cNvPicPr>
            <p:nvPr/>
          </p:nvPicPr>
          <p:blipFill>
            <a:blip r:embed="rId3"/>
            <a:srcRect l="3448" t="4800" r="3448"/>
            <a:stretch>
              <a:fillRect/>
            </a:stretch>
          </p:blipFill>
          <p:spPr bwMode="auto">
            <a:xfrm>
              <a:off x="4572000" y="1143000"/>
              <a:ext cx="3048000" cy="2238785"/>
            </a:xfrm>
            <a:prstGeom prst="rect">
              <a:avLst/>
            </a:prstGeom>
            <a:noFill/>
            <a:ln w="9525">
              <a:noFill/>
              <a:miter lim="800000"/>
              <a:headEnd/>
              <a:tailEnd/>
            </a:ln>
            <a:effectLst/>
          </p:spPr>
        </p:pic>
        <p:pic>
          <p:nvPicPr>
            <p:cNvPr id="9" name="Picture 3"/>
            <p:cNvPicPr>
              <a:picLocks noChangeAspect="1" noChangeArrowheads="1"/>
            </p:cNvPicPr>
            <p:nvPr/>
          </p:nvPicPr>
          <p:blipFill>
            <a:blip r:embed="rId4"/>
            <a:srcRect l="10991" b="2267"/>
            <a:stretch>
              <a:fillRect/>
            </a:stretch>
          </p:blipFill>
          <p:spPr bwMode="auto">
            <a:xfrm>
              <a:off x="4419600" y="3429000"/>
              <a:ext cx="3810000" cy="2890055"/>
            </a:xfrm>
            <a:prstGeom prst="rect">
              <a:avLst/>
            </a:prstGeom>
            <a:noFill/>
            <a:ln w="9525">
              <a:noFill/>
              <a:miter lim="800000"/>
              <a:headEnd/>
              <a:tailEnd/>
            </a:ln>
            <a:effectLst/>
          </p:spPr>
        </p:pic>
        <p:sp>
          <p:nvSpPr>
            <p:cNvPr id="10" name="Rectangle 9"/>
            <p:cNvSpPr/>
            <p:nvPr/>
          </p:nvSpPr>
          <p:spPr>
            <a:xfrm>
              <a:off x="1371600" y="4343400"/>
              <a:ext cx="1295400" cy="304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Fig 1.19</a:t>
              </a:r>
              <a:endParaRPr lang="en-US" dirty="0">
                <a:solidFill>
                  <a:schemeClr val="tx1"/>
                </a:solidFill>
              </a:endParaRPr>
            </a:p>
          </p:txBody>
        </p:sp>
      </p:gr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0"/>
            <a:ext cx="8686800" cy="1143000"/>
          </a:xfrm>
          <a:prstGeom prst="roundRect">
            <a:avLst/>
          </a:prstGeom>
        </p:spPr>
        <p:style>
          <a:lnRef idx="2">
            <a:schemeClr val="accent1"/>
          </a:lnRef>
          <a:fillRef idx="1">
            <a:schemeClr val="lt1"/>
          </a:fillRef>
          <a:effectRef idx="0">
            <a:schemeClr val="accent1"/>
          </a:effectRef>
          <a:fontRef idx="minor">
            <a:schemeClr val="dk1"/>
          </a:fontRef>
        </p:style>
        <p:txBody>
          <a:bodyPr/>
          <a:lstStyle/>
          <a:p>
            <a:r>
              <a:rPr lang="en-US" dirty="0" smtClean="0">
                <a:solidFill>
                  <a:schemeClr val="accent2">
                    <a:lumMod val="50000"/>
                  </a:schemeClr>
                </a:solidFill>
                <a:latin typeface="Times New Roman" pitchFamily="18" charset="0"/>
                <a:cs typeface="Times New Roman" pitchFamily="18" charset="0"/>
              </a:rPr>
              <a:t>Armature Windings cont…</a:t>
            </a:r>
          </a:p>
        </p:txBody>
      </p:sp>
      <p:sp>
        <p:nvSpPr>
          <p:cNvPr id="3" name="Content Placeholder 2"/>
          <p:cNvSpPr>
            <a:spLocks noGrp="1"/>
          </p:cNvSpPr>
          <p:nvPr>
            <p:ph idx="1"/>
          </p:nvPr>
        </p:nvSpPr>
        <p:spPr>
          <a:xfrm>
            <a:off x="228600" y="1143000"/>
            <a:ext cx="8763000" cy="5410200"/>
          </a:xfrm>
          <a:prstGeom prst="roundRect">
            <a:avLst/>
          </a:prstGeom>
        </p:spPr>
        <p:style>
          <a:lnRef idx="2">
            <a:schemeClr val="accent1"/>
          </a:lnRef>
          <a:fillRef idx="1">
            <a:schemeClr val="lt1"/>
          </a:fillRef>
          <a:effectRef idx="0">
            <a:schemeClr val="accent1"/>
          </a:effectRef>
          <a:fontRef idx="minor">
            <a:schemeClr val="dk1"/>
          </a:fontRef>
        </p:style>
        <p:txBody>
          <a:bodyPr>
            <a:normAutofit/>
          </a:bodyPr>
          <a:lstStyle/>
          <a:p>
            <a:pPr marL="571500" indent="-571500" algn="just">
              <a:buClr>
                <a:srgbClr val="0070C0"/>
              </a:buClr>
              <a:buFont typeface="Wingdings" pitchFamily="2" charset="2"/>
              <a:buChar char="q"/>
            </a:pPr>
            <a:r>
              <a:rPr lang="en-US" b="1" dirty="0" smtClean="0">
                <a:latin typeface="Times New Roman" pitchFamily="18" charset="0"/>
                <a:cs typeface="Times New Roman" pitchFamily="18" charset="0"/>
              </a:rPr>
              <a:t>Multiplex  Winding</a:t>
            </a:r>
          </a:p>
          <a:p>
            <a:pPr marL="971550" lvl="1" indent="-571500" algn="just">
              <a:buClr>
                <a:srgbClr val="0070C0"/>
              </a:buClr>
              <a:buFont typeface="Wingdings" pitchFamily="2" charset="2"/>
              <a:buChar char="q"/>
            </a:pPr>
            <a:r>
              <a:rPr lang="en-US" sz="2400" dirty="0" smtClean="0">
                <a:latin typeface="Times New Roman" pitchFamily="18" charset="0"/>
                <a:cs typeface="Times New Roman" pitchFamily="18" charset="0"/>
              </a:rPr>
              <a:t>In such winding, several sets of complete closed and independent windings</a:t>
            </a:r>
          </a:p>
          <a:p>
            <a:pPr marL="971550" lvl="1" indent="-571500" algn="just">
              <a:buClr>
                <a:srgbClr val="0070C0"/>
              </a:buClr>
              <a:buFont typeface="Wingdings" pitchFamily="2" charset="2"/>
              <a:buChar char="q"/>
            </a:pPr>
            <a:r>
              <a:rPr lang="en-US" sz="2400" dirty="0" smtClean="0">
                <a:latin typeface="Times New Roman" pitchFamily="18" charset="0"/>
                <a:cs typeface="Times New Roman" pitchFamily="18" charset="0"/>
              </a:rPr>
              <a:t>Increases number of parallel paths in a winding</a:t>
            </a:r>
          </a:p>
          <a:p>
            <a:pPr marL="971550" lvl="1" indent="-571500" algn="just">
              <a:buClr>
                <a:srgbClr val="0070C0"/>
              </a:buClr>
              <a:buFont typeface="Wingdings" pitchFamily="2" charset="2"/>
              <a:buChar char="q"/>
            </a:pPr>
            <a:r>
              <a:rPr lang="en-US" sz="2400" dirty="0" smtClean="0">
                <a:latin typeface="Times New Roman" pitchFamily="18" charset="0"/>
                <a:cs typeface="Times New Roman" pitchFamily="18" charset="0"/>
              </a:rPr>
              <a:t>Increases current rating</a:t>
            </a:r>
          </a:p>
          <a:p>
            <a:pPr marL="571500" indent="-571500" algn="just">
              <a:buClr>
                <a:srgbClr val="0070C0"/>
              </a:buClr>
              <a:buFont typeface="Wingdings" pitchFamily="2" charset="2"/>
              <a:buChar char="q"/>
            </a:pPr>
            <a:endParaRPr lang="en-US" dirty="0" smtClean="0">
              <a:latin typeface="Times New Roman" pitchFamily="18" charset="0"/>
              <a:cs typeface="Times New Roman" pitchFamily="18" charset="0"/>
            </a:endParaRPr>
          </a:p>
        </p:txBody>
      </p:sp>
      <p:sp>
        <p:nvSpPr>
          <p:cNvPr id="6" name="Slide Number Placeholder 5"/>
          <p:cNvSpPr>
            <a:spLocks noGrp="1"/>
          </p:cNvSpPr>
          <p:nvPr>
            <p:ph type="sldNum" sz="quarter" idx="12"/>
          </p:nvPr>
        </p:nvSpPr>
        <p:spPr>
          <a:xfrm>
            <a:off x="8610600" y="6324600"/>
            <a:ext cx="381000" cy="365125"/>
          </a:xfrm>
          <a:prstGeom prst="roundRect">
            <a:avLst/>
          </a:prstGeom>
        </p:spPr>
        <p:style>
          <a:lnRef idx="2">
            <a:schemeClr val="accent6"/>
          </a:lnRef>
          <a:fillRef idx="1">
            <a:schemeClr val="lt1"/>
          </a:fillRef>
          <a:effectRef idx="0">
            <a:schemeClr val="accent6"/>
          </a:effectRef>
          <a:fontRef idx="minor">
            <a:schemeClr val="dk1"/>
          </a:fontRef>
        </p:style>
        <p:txBody>
          <a:bodyPr/>
          <a:lstStyle/>
          <a:p>
            <a:fld id="{907D80F2-08EE-4FF1-86FA-192F2442B46F}" type="slidenum">
              <a:rPr lang="en-US" smtClean="0">
                <a:latin typeface="Times New Roman" pitchFamily="18" charset="0"/>
                <a:cs typeface="Times New Roman" pitchFamily="18" charset="0"/>
              </a:rPr>
              <a:pPr/>
              <a:t>67</a:t>
            </a:fld>
            <a:endParaRPr lang="en-US"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0"/>
            <a:ext cx="8686800" cy="1143000"/>
          </a:xfrm>
          <a:prstGeom prst="roundRect">
            <a:avLst/>
          </a:prstGeom>
        </p:spPr>
        <p:style>
          <a:lnRef idx="2">
            <a:schemeClr val="accent1"/>
          </a:lnRef>
          <a:fillRef idx="1">
            <a:schemeClr val="lt1"/>
          </a:fillRef>
          <a:effectRef idx="0">
            <a:schemeClr val="accent1"/>
          </a:effectRef>
          <a:fontRef idx="minor">
            <a:schemeClr val="dk1"/>
          </a:fontRef>
        </p:style>
        <p:txBody>
          <a:bodyPr/>
          <a:lstStyle/>
          <a:p>
            <a:r>
              <a:rPr lang="en-US" dirty="0" smtClean="0">
                <a:solidFill>
                  <a:schemeClr val="accent2">
                    <a:lumMod val="50000"/>
                  </a:schemeClr>
                </a:solidFill>
                <a:latin typeface="Times New Roman" pitchFamily="18" charset="0"/>
                <a:cs typeface="Times New Roman" pitchFamily="18" charset="0"/>
              </a:rPr>
              <a:t>Armature Windings cont…</a:t>
            </a:r>
          </a:p>
        </p:txBody>
      </p:sp>
      <p:sp>
        <p:nvSpPr>
          <p:cNvPr id="3" name="Content Placeholder 2"/>
          <p:cNvSpPr>
            <a:spLocks noGrp="1"/>
          </p:cNvSpPr>
          <p:nvPr>
            <p:ph idx="1"/>
          </p:nvPr>
        </p:nvSpPr>
        <p:spPr>
          <a:xfrm>
            <a:off x="228600" y="1143000"/>
            <a:ext cx="8763000" cy="5410200"/>
          </a:xfrm>
          <a:prstGeom prst="roundRect">
            <a:avLst/>
          </a:prstGeom>
        </p:spPr>
        <p:style>
          <a:lnRef idx="2">
            <a:schemeClr val="accent1"/>
          </a:lnRef>
          <a:fillRef idx="1">
            <a:schemeClr val="lt1"/>
          </a:fillRef>
          <a:effectRef idx="0">
            <a:schemeClr val="accent1"/>
          </a:effectRef>
          <a:fontRef idx="minor">
            <a:schemeClr val="dk1"/>
          </a:fontRef>
        </p:style>
        <p:txBody>
          <a:bodyPr>
            <a:normAutofit fontScale="85000" lnSpcReduction="20000"/>
          </a:bodyPr>
          <a:lstStyle/>
          <a:p>
            <a:pPr marL="571500" indent="-571500" algn="just">
              <a:buClr>
                <a:srgbClr val="0070C0"/>
              </a:buClr>
              <a:buFont typeface="Wingdings" pitchFamily="2" charset="2"/>
              <a:buChar char="q"/>
            </a:pPr>
            <a:r>
              <a:rPr lang="en-US" b="1" dirty="0" smtClean="0">
                <a:latin typeface="Times New Roman" pitchFamily="18" charset="0"/>
                <a:cs typeface="Times New Roman" pitchFamily="18" charset="0"/>
              </a:rPr>
              <a:t>Lap and wave windings</a:t>
            </a:r>
          </a:p>
          <a:p>
            <a:pPr marL="971550" lvl="1" indent="-571500" algn="just">
              <a:buClr>
                <a:srgbClr val="0070C0"/>
              </a:buClr>
              <a:buFont typeface="Wingdings" pitchFamily="2" charset="2"/>
              <a:buChar char="ü"/>
            </a:pPr>
            <a:r>
              <a:rPr lang="en-US" dirty="0" smtClean="0">
                <a:latin typeface="Times New Roman" pitchFamily="18" charset="0"/>
                <a:cs typeface="Times New Roman" pitchFamily="18" charset="0"/>
              </a:rPr>
              <a:t>The winding types of the armature of the DC machines can be divided to two main types, Lap and Wave windings. </a:t>
            </a:r>
          </a:p>
          <a:p>
            <a:pPr marL="971550" lvl="1" indent="-571500" algn="just">
              <a:buClr>
                <a:srgbClr val="0070C0"/>
              </a:buClr>
              <a:buFont typeface="Wingdings" pitchFamily="2" charset="2"/>
              <a:buChar char="ü"/>
            </a:pPr>
            <a:r>
              <a:rPr lang="en-US" dirty="0" smtClean="0">
                <a:latin typeface="Times New Roman" pitchFamily="18" charset="0"/>
                <a:cs typeface="Times New Roman" pitchFamily="18" charset="0"/>
              </a:rPr>
              <a:t>The main difference between them is the method of connecting the terminals of coils to the </a:t>
            </a:r>
            <a:r>
              <a:rPr lang="en-US" dirty="0" err="1" smtClean="0">
                <a:latin typeface="Times New Roman" pitchFamily="18" charset="0"/>
                <a:cs typeface="Times New Roman" pitchFamily="18" charset="0"/>
              </a:rPr>
              <a:t>commutator</a:t>
            </a:r>
            <a:r>
              <a:rPr lang="en-US" dirty="0" smtClean="0">
                <a:latin typeface="Times New Roman" pitchFamily="18" charset="0"/>
                <a:cs typeface="Times New Roman" pitchFamily="18" charset="0"/>
              </a:rPr>
              <a:t> segments.</a:t>
            </a:r>
          </a:p>
          <a:p>
            <a:pPr marL="971550" lvl="1" indent="-571500" algn="just">
              <a:buClr>
                <a:srgbClr val="0070C0"/>
              </a:buClr>
              <a:buFont typeface="Wingdings" pitchFamily="2" charset="2"/>
              <a:buChar char="ü"/>
            </a:pPr>
            <a:r>
              <a:rPr lang="en-US" dirty="0" smtClean="0">
                <a:latin typeface="Times New Roman" pitchFamily="18" charset="0"/>
                <a:cs typeface="Times New Roman" pitchFamily="18" charset="0"/>
              </a:rPr>
              <a:t>In case of lap wound there are two kinds, the simplex lap winding and multiple lap winding.</a:t>
            </a:r>
          </a:p>
          <a:p>
            <a:pPr marL="971550" lvl="1" indent="-571500" algn="just">
              <a:buClr>
                <a:srgbClr val="0070C0"/>
              </a:buClr>
              <a:buFont typeface="Wingdings" pitchFamily="2" charset="2"/>
              <a:buChar char="ü"/>
            </a:pPr>
            <a:r>
              <a:rPr lang="en-US" dirty="0" smtClean="0">
                <a:latin typeface="Times New Roman" pitchFamily="18" charset="0"/>
                <a:cs typeface="Times New Roman" pitchFamily="18" charset="0"/>
              </a:rPr>
              <a:t>For simple lap winding the two terminals of one coil is connected to </a:t>
            </a:r>
            <a:r>
              <a:rPr lang="en-US" dirty="0" err="1" smtClean="0">
                <a:latin typeface="Times New Roman" pitchFamily="18" charset="0"/>
                <a:cs typeface="Times New Roman" pitchFamily="18" charset="0"/>
              </a:rPr>
              <a:t>adjusent</a:t>
            </a:r>
            <a:r>
              <a:rPr lang="en-US" dirty="0" smtClean="0">
                <a:latin typeface="Times New Roman" pitchFamily="18" charset="0"/>
                <a:cs typeface="Times New Roman" pitchFamily="18" charset="0"/>
              </a:rPr>
              <a:t> two </a:t>
            </a:r>
            <a:r>
              <a:rPr lang="en-US" dirty="0" err="1" smtClean="0">
                <a:latin typeface="Times New Roman" pitchFamily="18" charset="0"/>
                <a:cs typeface="Times New Roman" pitchFamily="18" charset="0"/>
              </a:rPr>
              <a:t>commutator</a:t>
            </a:r>
            <a:r>
              <a:rPr lang="en-US" dirty="0" smtClean="0">
                <a:latin typeface="Times New Roman" pitchFamily="18" charset="0"/>
                <a:cs typeface="Times New Roman" pitchFamily="18" charset="0"/>
              </a:rPr>
              <a:t> segments as shown in Fig 1.18.</a:t>
            </a:r>
          </a:p>
          <a:p>
            <a:pPr marL="971550" lvl="1" indent="-571500" algn="just">
              <a:buClr>
                <a:srgbClr val="0070C0"/>
              </a:buClr>
              <a:buFont typeface="Wingdings" pitchFamily="2" charset="2"/>
              <a:buChar char="ü"/>
            </a:pPr>
            <a:r>
              <a:rPr lang="en-US" dirty="0" smtClean="0">
                <a:latin typeface="Times New Roman" pitchFamily="18" charset="0"/>
                <a:cs typeface="Times New Roman" pitchFamily="18" charset="0"/>
              </a:rPr>
              <a:t>Each of them can be arranged progressively or retrogressively</a:t>
            </a:r>
          </a:p>
          <a:p>
            <a:pPr marL="971550" lvl="1" indent="-571500" algn="just">
              <a:buClr>
                <a:srgbClr val="0070C0"/>
              </a:buClr>
              <a:buFont typeface="Wingdings" pitchFamily="2" charset="2"/>
              <a:buChar char="ü"/>
            </a:pPr>
            <a:endParaRPr lang="en-US" dirty="0" smtClean="0">
              <a:latin typeface="Times New Roman" pitchFamily="18" charset="0"/>
              <a:cs typeface="Times New Roman" pitchFamily="18" charset="0"/>
            </a:endParaRPr>
          </a:p>
          <a:p>
            <a:pPr marL="971550" lvl="1" indent="-571500" algn="just">
              <a:buClr>
                <a:srgbClr val="0070C0"/>
              </a:buClr>
              <a:buFont typeface="Wingdings" pitchFamily="2" charset="2"/>
              <a:buChar char="ü"/>
            </a:pPr>
            <a:endParaRPr lang="en-US" dirty="0" smtClean="0">
              <a:latin typeface="Times New Roman" pitchFamily="18" charset="0"/>
              <a:cs typeface="Times New Roman" pitchFamily="18" charset="0"/>
            </a:endParaRPr>
          </a:p>
        </p:txBody>
      </p:sp>
      <p:sp>
        <p:nvSpPr>
          <p:cNvPr id="6" name="Slide Number Placeholder 5"/>
          <p:cNvSpPr>
            <a:spLocks noGrp="1"/>
          </p:cNvSpPr>
          <p:nvPr>
            <p:ph type="sldNum" sz="quarter" idx="12"/>
          </p:nvPr>
        </p:nvSpPr>
        <p:spPr>
          <a:xfrm>
            <a:off x="8610600" y="6324600"/>
            <a:ext cx="381000" cy="365125"/>
          </a:xfrm>
          <a:prstGeom prst="roundRect">
            <a:avLst/>
          </a:prstGeom>
        </p:spPr>
        <p:style>
          <a:lnRef idx="2">
            <a:schemeClr val="accent6"/>
          </a:lnRef>
          <a:fillRef idx="1">
            <a:schemeClr val="lt1"/>
          </a:fillRef>
          <a:effectRef idx="0">
            <a:schemeClr val="accent6"/>
          </a:effectRef>
          <a:fontRef idx="minor">
            <a:schemeClr val="dk1"/>
          </a:fontRef>
        </p:style>
        <p:txBody>
          <a:bodyPr/>
          <a:lstStyle/>
          <a:p>
            <a:fld id="{907D80F2-08EE-4FF1-86FA-192F2442B46F}" type="slidenum">
              <a:rPr lang="en-US" smtClean="0">
                <a:latin typeface="Times New Roman" pitchFamily="18" charset="0"/>
                <a:cs typeface="Times New Roman" pitchFamily="18" charset="0"/>
              </a:rPr>
              <a:pPr/>
              <a:t>68</a:t>
            </a:fld>
            <a:endParaRPr lang="en-US"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0"/>
            <a:ext cx="8686800" cy="1143000"/>
          </a:xfrm>
          <a:prstGeom prst="roundRect">
            <a:avLst/>
          </a:prstGeom>
        </p:spPr>
        <p:style>
          <a:lnRef idx="2">
            <a:schemeClr val="accent1"/>
          </a:lnRef>
          <a:fillRef idx="1">
            <a:schemeClr val="lt1"/>
          </a:fillRef>
          <a:effectRef idx="0">
            <a:schemeClr val="accent1"/>
          </a:effectRef>
          <a:fontRef idx="minor">
            <a:schemeClr val="dk1"/>
          </a:fontRef>
        </p:style>
        <p:txBody>
          <a:bodyPr/>
          <a:lstStyle/>
          <a:p>
            <a:r>
              <a:rPr lang="en-US" dirty="0" smtClean="0">
                <a:solidFill>
                  <a:schemeClr val="accent2">
                    <a:lumMod val="50000"/>
                  </a:schemeClr>
                </a:solidFill>
                <a:latin typeface="Times New Roman" pitchFamily="18" charset="0"/>
                <a:cs typeface="Times New Roman" pitchFamily="18" charset="0"/>
              </a:rPr>
              <a:t>Armature Windings cont…</a:t>
            </a:r>
          </a:p>
        </p:txBody>
      </p:sp>
      <p:sp>
        <p:nvSpPr>
          <p:cNvPr id="3" name="Content Placeholder 2"/>
          <p:cNvSpPr>
            <a:spLocks noGrp="1"/>
          </p:cNvSpPr>
          <p:nvPr>
            <p:ph idx="1"/>
          </p:nvPr>
        </p:nvSpPr>
        <p:spPr>
          <a:xfrm>
            <a:off x="228600" y="1143000"/>
            <a:ext cx="8763000" cy="5410200"/>
          </a:xfrm>
          <a:prstGeom prst="roundRect">
            <a:avLst/>
          </a:prstGeom>
        </p:spPr>
        <p:style>
          <a:lnRef idx="2">
            <a:schemeClr val="accent1"/>
          </a:lnRef>
          <a:fillRef idx="1">
            <a:schemeClr val="lt1"/>
          </a:fillRef>
          <a:effectRef idx="0">
            <a:schemeClr val="accent1"/>
          </a:effectRef>
          <a:fontRef idx="minor">
            <a:schemeClr val="dk1"/>
          </a:fontRef>
        </p:style>
        <p:txBody>
          <a:bodyPr>
            <a:normAutofit/>
          </a:bodyPr>
          <a:lstStyle/>
          <a:p>
            <a:pPr marL="571500" indent="-571500" algn="just">
              <a:buClr>
                <a:srgbClr val="0070C0"/>
              </a:buClr>
              <a:buFont typeface="Wingdings" pitchFamily="2" charset="2"/>
              <a:buChar char="q"/>
            </a:pPr>
            <a:r>
              <a:rPr lang="en-US" dirty="0" smtClean="0">
                <a:latin typeface="Times New Roman" pitchFamily="18" charset="0"/>
                <a:cs typeface="Times New Roman" pitchFamily="18" charset="0"/>
              </a:rPr>
              <a:t>The following rules apply to both</a:t>
            </a:r>
          </a:p>
          <a:p>
            <a:pPr marL="971550" lvl="1" indent="-571500" algn="just">
              <a:buClr>
                <a:srgbClr val="0070C0"/>
              </a:buClr>
              <a:buFont typeface="Wingdings" pitchFamily="2" charset="2"/>
              <a:buChar char="ü"/>
            </a:pPr>
            <a:r>
              <a:rPr lang="en-US" dirty="0" err="1" smtClean="0">
                <a:latin typeface="Times New Roman" pitchFamily="18" charset="0"/>
                <a:cs typeface="Times New Roman" pitchFamily="18" charset="0"/>
              </a:rPr>
              <a:t>Yf</a:t>
            </a:r>
            <a:r>
              <a:rPr lang="en-US" dirty="0" smtClean="0">
                <a:latin typeface="Times New Roman" pitchFamily="18" charset="0"/>
                <a:cs typeface="Times New Roman" pitchFamily="18" charset="0"/>
              </a:rPr>
              <a:t> and </a:t>
            </a:r>
            <a:r>
              <a:rPr lang="en-US" dirty="0" err="1" smtClean="0">
                <a:latin typeface="Times New Roman" pitchFamily="18" charset="0"/>
                <a:cs typeface="Times New Roman" pitchFamily="18" charset="0"/>
              </a:rPr>
              <a:t>Yb</a:t>
            </a:r>
            <a:r>
              <a:rPr lang="en-US" dirty="0" smtClean="0">
                <a:latin typeface="Times New Roman" pitchFamily="18" charset="0"/>
                <a:cs typeface="Times New Roman" pitchFamily="18" charset="0"/>
              </a:rPr>
              <a:t> are approximately equal to pole pitch(to get full pitch)</a:t>
            </a:r>
          </a:p>
          <a:p>
            <a:pPr marL="971550" lvl="1" indent="-571500" algn="just">
              <a:buClr>
                <a:srgbClr val="0070C0"/>
              </a:buClr>
              <a:buFont typeface="Wingdings" pitchFamily="2" charset="2"/>
              <a:buChar char="ü"/>
            </a:pPr>
            <a:r>
              <a:rPr lang="en-US" dirty="0" err="1" smtClean="0">
                <a:latin typeface="Times New Roman" pitchFamily="18" charset="0"/>
                <a:cs typeface="Times New Roman" pitchFamily="18" charset="0"/>
              </a:rPr>
              <a:t>Yf</a:t>
            </a:r>
            <a:r>
              <a:rPr lang="en-US" dirty="0" smtClean="0">
                <a:latin typeface="Times New Roman" pitchFamily="18" charset="0"/>
                <a:cs typeface="Times New Roman" pitchFamily="18" charset="0"/>
              </a:rPr>
              <a:t> and </a:t>
            </a:r>
            <a:r>
              <a:rPr lang="en-US" dirty="0" err="1" smtClean="0">
                <a:latin typeface="Times New Roman" pitchFamily="18" charset="0"/>
                <a:cs typeface="Times New Roman" pitchFamily="18" charset="0"/>
              </a:rPr>
              <a:t>Yb</a:t>
            </a:r>
            <a:r>
              <a:rPr lang="en-US" dirty="0" smtClean="0">
                <a:latin typeface="Times New Roman" pitchFamily="18" charset="0"/>
                <a:cs typeface="Times New Roman" pitchFamily="18" charset="0"/>
              </a:rPr>
              <a:t> should be odd</a:t>
            </a:r>
          </a:p>
          <a:p>
            <a:pPr marL="971550" lvl="1" indent="-571500" algn="just">
              <a:buClr>
                <a:srgbClr val="0070C0"/>
              </a:buClr>
              <a:buFont typeface="Wingdings" pitchFamily="2" charset="2"/>
              <a:buChar char="ü"/>
            </a:pPr>
            <a:r>
              <a:rPr lang="en-US" dirty="0" smtClean="0">
                <a:latin typeface="Times New Roman" pitchFamily="18" charset="0"/>
                <a:cs typeface="Times New Roman" pitchFamily="18" charset="0"/>
              </a:rPr>
              <a:t>Number of </a:t>
            </a:r>
            <a:r>
              <a:rPr lang="en-US" dirty="0" err="1" smtClean="0">
                <a:latin typeface="Times New Roman" pitchFamily="18" charset="0"/>
                <a:cs typeface="Times New Roman" pitchFamily="18" charset="0"/>
              </a:rPr>
              <a:t>commutator</a:t>
            </a:r>
            <a:r>
              <a:rPr lang="en-US" dirty="0" smtClean="0">
                <a:latin typeface="Times New Roman" pitchFamily="18" charset="0"/>
                <a:cs typeface="Times New Roman" pitchFamily="18" charset="0"/>
              </a:rPr>
              <a:t> segment=no of slot=no of coils=1/2 no of coil sides</a:t>
            </a:r>
          </a:p>
          <a:p>
            <a:pPr marL="971550" lvl="1" indent="-571500" algn="just">
              <a:buClr>
                <a:srgbClr val="0070C0"/>
              </a:buClr>
              <a:buFont typeface="Wingdings" pitchFamily="2" charset="2"/>
              <a:buChar char="ü"/>
            </a:pPr>
            <a:r>
              <a:rPr lang="en-US" dirty="0" smtClean="0">
                <a:latin typeface="Times New Roman" pitchFamily="18" charset="0"/>
                <a:cs typeface="Times New Roman" pitchFamily="18" charset="0"/>
              </a:rPr>
              <a:t>Winding must close up on itself</a:t>
            </a:r>
          </a:p>
        </p:txBody>
      </p:sp>
      <p:sp>
        <p:nvSpPr>
          <p:cNvPr id="6" name="Slide Number Placeholder 5"/>
          <p:cNvSpPr>
            <a:spLocks noGrp="1"/>
          </p:cNvSpPr>
          <p:nvPr>
            <p:ph type="sldNum" sz="quarter" idx="12"/>
          </p:nvPr>
        </p:nvSpPr>
        <p:spPr>
          <a:xfrm>
            <a:off x="8610600" y="6324600"/>
            <a:ext cx="381000" cy="365125"/>
          </a:xfrm>
          <a:prstGeom prst="roundRect">
            <a:avLst/>
          </a:prstGeom>
        </p:spPr>
        <p:style>
          <a:lnRef idx="2">
            <a:schemeClr val="accent6"/>
          </a:lnRef>
          <a:fillRef idx="1">
            <a:schemeClr val="lt1"/>
          </a:fillRef>
          <a:effectRef idx="0">
            <a:schemeClr val="accent6"/>
          </a:effectRef>
          <a:fontRef idx="minor">
            <a:schemeClr val="dk1"/>
          </a:fontRef>
        </p:style>
        <p:txBody>
          <a:bodyPr/>
          <a:lstStyle/>
          <a:p>
            <a:fld id="{907D80F2-08EE-4FF1-86FA-192F2442B46F}" type="slidenum">
              <a:rPr lang="en-US" smtClean="0">
                <a:latin typeface="Times New Roman" pitchFamily="18" charset="0"/>
                <a:cs typeface="Times New Roman" pitchFamily="18" charset="0"/>
              </a:rPr>
              <a:pPr/>
              <a:t>69</a:t>
            </a:fld>
            <a:endParaRPr lang="en-US"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0"/>
            <a:ext cx="8686800" cy="1143000"/>
          </a:xfrm>
          <a:prstGeom prst="roundRect">
            <a:avLst/>
          </a:prstGeom>
        </p:spPr>
        <p:style>
          <a:lnRef idx="1">
            <a:schemeClr val="accent6"/>
          </a:lnRef>
          <a:fillRef idx="2">
            <a:schemeClr val="accent6"/>
          </a:fillRef>
          <a:effectRef idx="1">
            <a:schemeClr val="accent6"/>
          </a:effectRef>
          <a:fontRef idx="minor">
            <a:schemeClr val="dk1"/>
          </a:fontRef>
        </p:style>
        <p:txBody>
          <a:bodyPr/>
          <a:lstStyle/>
          <a:p>
            <a:r>
              <a:rPr lang="en-US" dirty="0" smtClean="0">
                <a:solidFill>
                  <a:schemeClr val="accent2">
                    <a:lumMod val="50000"/>
                  </a:schemeClr>
                </a:solidFill>
                <a:latin typeface="Times New Roman" pitchFamily="18" charset="0"/>
                <a:cs typeface="Times New Roman" pitchFamily="18" charset="0"/>
              </a:rPr>
              <a:t>Introduction cont…</a:t>
            </a:r>
            <a:endParaRPr lang="en-US" dirty="0">
              <a:solidFill>
                <a:schemeClr val="accent2">
                  <a:lumMod val="50000"/>
                </a:schemeClr>
              </a:solidFill>
              <a:latin typeface="Times New Roman" pitchFamily="18" charset="0"/>
              <a:cs typeface="Times New Roman" pitchFamily="18" charset="0"/>
            </a:endParaRPr>
          </a:p>
        </p:txBody>
      </p:sp>
      <p:sp>
        <p:nvSpPr>
          <p:cNvPr id="3" name="Content Placeholder 2"/>
          <p:cNvSpPr>
            <a:spLocks noGrp="1"/>
          </p:cNvSpPr>
          <p:nvPr>
            <p:ph idx="1"/>
          </p:nvPr>
        </p:nvSpPr>
        <p:spPr>
          <a:xfrm>
            <a:off x="228600" y="1066800"/>
            <a:ext cx="8763000" cy="5410200"/>
          </a:xfrm>
          <a:prstGeom prst="roundRect">
            <a:avLst/>
          </a:prstGeom>
        </p:spPr>
        <p:style>
          <a:lnRef idx="1">
            <a:schemeClr val="accent6"/>
          </a:lnRef>
          <a:fillRef idx="2">
            <a:schemeClr val="accent6"/>
          </a:fillRef>
          <a:effectRef idx="1">
            <a:schemeClr val="accent6"/>
          </a:effectRef>
          <a:fontRef idx="minor">
            <a:schemeClr val="dk1"/>
          </a:fontRef>
        </p:style>
        <p:txBody>
          <a:bodyPr>
            <a:normAutofit fontScale="92500" lnSpcReduction="20000"/>
          </a:bodyPr>
          <a:lstStyle/>
          <a:p>
            <a:pPr algn="just">
              <a:buClr>
                <a:srgbClr val="0070C0"/>
              </a:buClr>
              <a:buFont typeface="Wingdings" pitchFamily="2" charset="2"/>
              <a:buChar char="q"/>
            </a:pPr>
            <a:r>
              <a:rPr lang="en-US" dirty="0" smtClean="0">
                <a:latin typeface="Times New Roman" pitchFamily="18" charset="0"/>
                <a:cs typeface="Times New Roman" pitchFamily="18" charset="0"/>
              </a:rPr>
              <a:t>DC machines are generators that convert mechanical energy to DC electric energy and motors that convert DC electric energy to mechanical energy.</a:t>
            </a:r>
          </a:p>
          <a:p>
            <a:pPr algn="just">
              <a:buClr>
                <a:srgbClr val="0070C0"/>
              </a:buClr>
              <a:buFont typeface="Wingdings" pitchFamily="2" charset="2"/>
              <a:buChar char="q"/>
            </a:pPr>
            <a:r>
              <a:rPr lang="en-US" dirty="0" smtClean="0">
                <a:latin typeface="Times New Roman" pitchFamily="18" charset="0"/>
                <a:cs typeface="Times New Roman" pitchFamily="18" charset="0"/>
              </a:rPr>
              <a:t>Most DC machines are like AC machines in that they have AC voltages and currents within them</a:t>
            </a:r>
          </a:p>
          <a:p>
            <a:pPr algn="just">
              <a:buClr>
                <a:srgbClr val="0070C0"/>
              </a:buClr>
              <a:buFont typeface="Wingdings" pitchFamily="2" charset="2"/>
              <a:buChar char="q"/>
            </a:pPr>
            <a:r>
              <a:rPr lang="en-US" dirty="0" smtClean="0">
                <a:latin typeface="Times New Roman" pitchFamily="18" charset="0"/>
                <a:cs typeface="Times New Roman" pitchFamily="18" charset="0"/>
              </a:rPr>
              <a:t>DC machines have a DC output only because a mechanism exists that converts the internal ac voltages to dc voltages at their terminals. Since this </a:t>
            </a:r>
            <a:r>
              <a:rPr lang="en-US" dirty="0" smtClean="0">
                <a:solidFill>
                  <a:srgbClr val="FF0000"/>
                </a:solidFill>
                <a:latin typeface="Times New Roman" pitchFamily="18" charset="0"/>
                <a:cs typeface="Times New Roman" pitchFamily="18" charset="0"/>
              </a:rPr>
              <a:t>mechanism</a:t>
            </a:r>
            <a:r>
              <a:rPr lang="en-US" dirty="0" smtClean="0">
                <a:latin typeface="Times New Roman" pitchFamily="18" charset="0"/>
                <a:cs typeface="Times New Roman" pitchFamily="18" charset="0"/>
              </a:rPr>
              <a:t> is called a </a:t>
            </a:r>
            <a:r>
              <a:rPr lang="en-US" dirty="0" err="1" smtClean="0">
                <a:solidFill>
                  <a:srgbClr val="FF0000"/>
                </a:solidFill>
                <a:latin typeface="Times New Roman" pitchFamily="18" charset="0"/>
                <a:cs typeface="Times New Roman" pitchFamily="18" charset="0"/>
              </a:rPr>
              <a:t>commutator</a:t>
            </a:r>
            <a:r>
              <a:rPr lang="en-US" dirty="0" smtClean="0">
                <a:latin typeface="Times New Roman" pitchFamily="18" charset="0"/>
                <a:cs typeface="Times New Roman" pitchFamily="18" charset="0"/>
              </a:rPr>
              <a:t>, dc machinery is also known as </a:t>
            </a:r>
            <a:r>
              <a:rPr lang="en-US" dirty="0" smtClean="0">
                <a:solidFill>
                  <a:srgbClr val="FF0000"/>
                </a:solidFill>
                <a:latin typeface="Times New Roman" pitchFamily="18" charset="0"/>
                <a:cs typeface="Times New Roman" pitchFamily="18" charset="0"/>
              </a:rPr>
              <a:t>commutating machinery.</a:t>
            </a:r>
          </a:p>
        </p:txBody>
      </p:sp>
      <p:sp>
        <p:nvSpPr>
          <p:cNvPr id="6" name="Slide Number Placeholder 5"/>
          <p:cNvSpPr>
            <a:spLocks noGrp="1"/>
          </p:cNvSpPr>
          <p:nvPr>
            <p:ph type="sldNum" sz="quarter" idx="12"/>
          </p:nvPr>
        </p:nvSpPr>
        <p:spPr>
          <a:xfrm>
            <a:off x="8610600" y="6324600"/>
            <a:ext cx="381000" cy="365125"/>
          </a:xfrm>
          <a:prstGeom prst="roundRect">
            <a:avLst/>
          </a:prstGeom>
        </p:spPr>
        <p:style>
          <a:lnRef idx="2">
            <a:schemeClr val="accent6"/>
          </a:lnRef>
          <a:fillRef idx="1">
            <a:schemeClr val="lt1"/>
          </a:fillRef>
          <a:effectRef idx="0">
            <a:schemeClr val="accent6"/>
          </a:effectRef>
          <a:fontRef idx="minor">
            <a:schemeClr val="dk1"/>
          </a:fontRef>
        </p:style>
        <p:txBody>
          <a:bodyPr/>
          <a:lstStyle/>
          <a:p>
            <a:fld id="{907D80F2-08EE-4FF1-86FA-192F2442B46F}" type="slidenum">
              <a:rPr lang="en-US" smtClean="0">
                <a:latin typeface="Times New Roman" pitchFamily="18" charset="0"/>
                <a:cs typeface="Times New Roman" pitchFamily="18" charset="0"/>
              </a:rPr>
              <a:pPr/>
              <a:t>7</a:t>
            </a:fld>
            <a:endParaRPr lang="en-US"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0"/>
            <a:ext cx="8686800" cy="1143000"/>
          </a:xfrm>
          <a:prstGeom prst="roundRect">
            <a:avLst/>
          </a:prstGeom>
        </p:spPr>
        <p:style>
          <a:lnRef idx="2">
            <a:schemeClr val="accent1"/>
          </a:lnRef>
          <a:fillRef idx="1">
            <a:schemeClr val="lt1"/>
          </a:fillRef>
          <a:effectRef idx="0">
            <a:schemeClr val="accent1"/>
          </a:effectRef>
          <a:fontRef idx="minor">
            <a:schemeClr val="dk1"/>
          </a:fontRef>
        </p:style>
        <p:txBody>
          <a:bodyPr/>
          <a:lstStyle/>
          <a:p>
            <a:r>
              <a:rPr lang="en-US" dirty="0" smtClean="0">
                <a:solidFill>
                  <a:schemeClr val="accent2">
                    <a:lumMod val="50000"/>
                  </a:schemeClr>
                </a:solidFill>
                <a:latin typeface="Times New Roman" pitchFamily="18" charset="0"/>
                <a:cs typeface="Times New Roman" pitchFamily="18" charset="0"/>
              </a:rPr>
              <a:t>Simplex lap winding</a:t>
            </a:r>
          </a:p>
        </p:txBody>
      </p:sp>
      <p:sp>
        <p:nvSpPr>
          <p:cNvPr id="3" name="Content Placeholder 2"/>
          <p:cNvSpPr>
            <a:spLocks noGrp="1"/>
          </p:cNvSpPr>
          <p:nvPr>
            <p:ph idx="1"/>
          </p:nvPr>
        </p:nvSpPr>
        <p:spPr>
          <a:xfrm>
            <a:off x="228600" y="1143000"/>
            <a:ext cx="8763000" cy="5410200"/>
          </a:xfrm>
          <a:prstGeom prst="roundRect">
            <a:avLst/>
          </a:prstGeom>
        </p:spPr>
        <p:style>
          <a:lnRef idx="2">
            <a:schemeClr val="accent1"/>
          </a:lnRef>
          <a:fillRef idx="1">
            <a:schemeClr val="lt1"/>
          </a:fillRef>
          <a:effectRef idx="0">
            <a:schemeClr val="accent1"/>
          </a:effectRef>
          <a:fontRef idx="minor">
            <a:schemeClr val="dk1"/>
          </a:fontRef>
        </p:style>
        <p:txBody>
          <a:bodyPr>
            <a:normAutofit fontScale="92500" lnSpcReduction="20000"/>
          </a:bodyPr>
          <a:lstStyle/>
          <a:p>
            <a:pPr marL="571500" indent="-571500" algn="just">
              <a:buClr>
                <a:srgbClr val="0070C0"/>
              </a:buClr>
              <a:buFont typeface="+mj-lt"/>
              <a:buAutoNum type="arabicPeriod"/>
            </a:pPr>
            <a:r>
              <a:rPr lang="en-US" dirty="0" err="1" smtClean="0">
                <a:latin typeface="Times New Roman" pitchFamily="18" charset="0"/>
                <a:cs typeface="Times New Roman" pitchFamily="18" charset="0"/>
              </a:rPr>
              <a:t>Yb</a:t>
            </a:r>
            <a:r>
              <a:rPr lang="en-US" dirty="0" smtClean="0">
                <a:latin typeface="Times New Roman" pitchFamily="18" charset="0"/>
                <a:cs typeface="Times New Roman" pitchFamily="18" charset="0"/>
              </a:rPr>
              <a:t> and </a:t>
            </a:r>
            <a:r>
              <a:rPr lang="en-US" dirty="0" err="1" smtClean="0">
                <a:latin typeface="Times New Roman" pitchFamily="18" charset="0"/>
                <a:cs typeface="Times New Roman" pitchFamily="18" charset="0"/>
              </a:rPr>
              <a:t>Yf</a:t>
            </a:r>
            <a:r>
              <a:rPr lang="en-US" dirty="0" smtClean="0">
                <a:latin typeface="Times New Roman" pitchFamily="18" charset="0"/>
                <a:cs typeface="Times New Roman" pitchFamily="18" charset="0"/>
              </a:rPr>
              <a:t> are odd and opposite sign, can’t be equal, differ by two or multiples of two</a:t>
            </a:r>
          </a:p>
          <a:p>
            <a:pPr marL="571500" indent="-571500" algn="just">
              <a:buClr>
                <a:srgbClr val="0070C0"/>
              </a:buClr>
              <a:buFont typeface="+mj-lt"/>
              <a:buAutoNum type="arabicPeriod"/>
            </a:pPr>
            <a:r>
              <a:rPr lang="en-US" dirty="0" err="1" smtClean="0">
                <a:latin typeface="Times New Roman" pitchFamily="18" charset="0"/>
                <a:cs typeface="Times New Roman" pitchFamily="18" charset="0"/>
              </a:rPr>
              <a:t>Yb</a:t>
            </a:r>
            <a:r>
              <a:rPr lang="en-US" dirty="0" smtClean="0">
                <a:latin typeface="Times New Roman" pitchFamily="18" charset="0"/>
                <a:cs typeface="Times New Roman" pitchFamily="18" charset="0"/>
              </a:rPr>
              <a:t> and </a:t>
            </a:r>
            <a:r>
              <a:rPr lang="en-US" dirty="0" err="1" smtClean="0">
                <a:latin typeface="Times New Roman" pitchFamily="18" charset="0"/>
                <a:cs typeface="Times New Roman" pitchFamily="18" charset="0"/>
              </a:rPr>
              <a:t>Yf</a:t>
            </a:r>
            <a:r>
              <a:rPr lang="en-US" dirty="0" smtClean="0">
                <a:latin typeface="Times New Roman" pitchFamily="18" charset="0"/>
                <a:cs typeface="Times New Roman" pitchFamily="18" charset="0"/>
              </a:rPr>
              <a:t> nearly equal to pole pitch</a:t>
            </a:r>
          </a:p>
          <a:p>
            <a:pPr marL="571500" indent="-571500" algn="just">
              <a:buClr>
                <a:srgbClr val="0070C0"/>
              </a:buClr>
              <a:buFont typeface="+mj-lt"/>
              <a:buAutoNum type="arabicPeriod"/>
            </a:pPr>
            <a:r>
              <a:rPr lang="en-US" dirty="0" smtClean="0">
                <a:latin typeface="Times New Roman" pitchFamily="18" charset="0"/>
                <a:cs typeface="Times New Roman" pitchFamily="18" charset="0"/>
              </a:rPr>
              <a:t>Average pitch Y</a:t>
            </a:r>
            <a:r>
              <a:rPr lang="en-US" baseline="-25000" dirty="0" smtClean="0">
                <a:latin typeface="Times New Roman" pitchFamily="18" charset="0"/>
                <a:cs typeface="Times New Roman" pitchFamily="18" charset="0"/>
              </a:rPr>
              <a:t>A</a:t>
            </a:r>
            <a:r>
              <a:rPr lang="en-US" dirty="0" smtClean="0">
                <a:latin typeface="Times New Roman" pitchFamily="18" charset="0"/>
                <a:cs typeface="Times New Roman" pitchFamily="18" charset="0"/>
              </a:rPr>
              <a:t>=(YB+YF)/2=pole pitch=Z/p</a:t>
            </a:r>
          </a:p>
          <a:p>
            <a:pPr marL="571500" indent="-571500" algn="just">
              <a:buClr>
                <a:srgbClr val="0070C0"/>
              </a:buClr>
              <a:buFont typeface="+mj-lt"/>
              <a:buAutoNum type="arabicPeriod"/>
            </a:pPr>
            <a:r>
              <a:rPr lang="en-US" dirty="0" smtClean="0">
                <a:latin typeface="Times New Roman" pitchFamily="18" charset="0"/>
                <a:cs typeface="Times New Roman" pitchFamily="18" charset="0"/>
              </a:rPr>
              <a:t> </a:t>
            </a:r>
          </a:p>
          <a:p>
            <a:pPr marL="571500" indent="-571500" algn="just">
              <a:buClr>
                <a:srgbClr val="0070C0"/>
              </a:buClr>
              <a:buFont typeface="+mj-lt"/>
              <a:buAutoNum type="arabicPeriod"/>
            </a:pPr>
            <a:r>
              <a:rPr lang="en-US" dirty="0" smtClean="0">
                <a:latin typeface="Times New Roman" pitchFamily="18" charset="0"/>
                <a:cs typeface="Times New Roman" pitchFamily="18" charset="0"/>
              </a:rPr>
              <a:t> YR=YB-YF is even ,</a:t>
            </a:r>
            <a:r>
              <a:rPr lang="en-US" dirty="0" err="1" smtClean="0">
                <a:latin typeface="Times New Roman" pitchFamily="18" charset="0"/>
                <a:cs typeface="Times New Roman" pitchFamily="18" charset="0"/>
              </a:rPr>
              <a:t>i.e</a:t>
            </a:r>
            <a:r>
              <a:rPr lang="en-US" dirty="0" smtClean="0">
                <a:latin typeface="Times New Roman" pitchFamily="18" charset="0"/>
                <a:cs typeface="Times New Roman" pitchFamily="18" charset="0"/>
              </a:rPr>
              <a:t> YR=2m</a:t>
            </a:r>
          </a:p>
          <a:p>
            <a:pPr marL="571500" indent="-571500" algn="just">
              <a:buClr>
                <a:srgbClr val="0070C0"/>
              </a:buClr>
              <a:buFont typeface="+mj-lt"/>
              <a:buAutoNum type="arabicPeriod"/>
            </a:pPr>
            <a:r>
              <a:rPr lang="en-US" dirty="0" smtClean="0">
                <a:latin typeface="Times New Roman" pitchFamily="18" charset="0"/>
                <a:cs typeface="Times New Roman" pitchFamily="18" charset="0"/>
              </a:rPr>
              <a:t>The number of slots for 2-layer =no of coils(half of no of coil sides)=no of </a:t>
            </a:r>
            <a:r>
              <a:rPr lang="en-US" dirty="0" err="1" smtClean="0">
                <a:latin typeface="Times New Roman" pitchFamily="18" charset="0"/>
                <a:cs typeface="Times New Roman" pitchFamily="18" charset="0"/>
              </a:rPr>
              <a:t>commutator</a:t>
            </a:r>
            <a:r>
              <a:rPr lang="en-US" dirty="0" smtClean="0">
                <a:latin typeface="Times New Roman" pitchFamily="18" charset="0"/>
                <a:cs typeface="Times New Roman" pitchFamily="18" charset="0"/>
              </a:rPr>
              <a:t> segments</a:t>
            </a:r>
          </a:p>
          <a:p>
            <a:pPr marL="571500" indent="-571500" algn="just">
              <a:buClr>
                <a:srgbClr val="0070C0"/>
              </a:buClr>
              <a:buFont typeface="+mj-lt"/>
              <a:buAutoNum type="arabicPeriod"/>
            </a:pPr>
            <a:r>
              <a:rPr lang="en-US" dirty="0" smtClean="0">
                <a:latin typeface="Times New Roman" pitchFamily="18" charset="0"/>
                <a:cs typeface="Times New Roman" pitchFamily="18" charset="0"/>
              </a:rPr>
              <a:t>Number of parallel paths=mp.</a:t>
            </a:r>
          </a:p>
          <a:p>
            <a:pPr marL="971550" lvl="1" indent="-571500" algn="just">
              <a:buClr>
                <a:srgbClr val="0070C0"/>
              </a:buClr>
              <a:buNone/>
            </a:pPr>
            <a:r>
              <a:rPr lang="en-US" dirty="0" smtClean="0">
                <a:latin typeface="Times New Roman" pitchFamily="18" charset="0"/>
                <a:cs typeface="Times New Roman" pitchFamily="18" charset="0"/>
              </a:rPr>
              <a:t>	m=multiplicity</a:t>
            </a:r>
          </a:p>
          <a:p>
            <a:pPr marL="971550" lvl="1" indent="-571500" algn="just">
              <a:buClr>
                <a:srgbClr val="0070C0"/>
              </a:buClr>
              <a:buNone/>
            </a:pPr>
            <a:r>
              <a:rPr lang="en-US" dirty="0" smtClean="0">
                <a:latin typeface="Times New Roman" pitchFamily="18" charset="0"/>
                <a:cs typeface="Times New Roman" pitchFamily="18" charset="0"/>
              </a:rPr>
              <a:t>	p=no of poles</a:t>
            </a:r>
          </a:p>
          <a:p>
            <a:pPr marL="571500" indent="-571500" algn="just">
              <a:buClr>
                <a:srgbClr val="0070C0"/>
              </a:buClr>
              <a:buFont typeface="+mj-lt"/>
              <a:buAutoNum type="arabicPeriod"/>
            </a:pPr>
            <a:endParaRPr lang="en-US" dirty="0" smtClean="0">
              <a:latin typeface="Times New Roman" pitchFamily="18" charset="0"/>
              <a:cs typeface="Times New Roman" pitchFamily="18" charset="0"/>
            </a:endParaRPr>
          </a:p>
        </p:txBody>
      </p:sp>
      <p:sp>
        <p:nvSpPr>
          <p:cNvPr id="6" name="Slide Number Placeholder 5"/>
          <p:cNvSpPr>
            <a:spLocks noGrp="1"/>
          </p:cNvSpPr>
          <p:nvPr>
            <p:ph type="sldNum" sz="quarter" idx="12"/>
          </p:nvPr>
        </p:nvSpPr>
        <p:spPr>
          <a:xfrm>
            <a:off x="8610600" y="6324600"/>
            <a:ext cx="381000" cy="365125"/>
          </a:xfrm>
          <a:prstGeom prst="roundRect">
            <a:avLst/>
          </a:prstGeom>
        </p:spPr>
        <p:style>
          <a:lnRef idx="2">
            <a:schemeClr val="accent6"/>
          </a:lnRef>
          <a:fillRef idx="1">
            <a:schemeClr val="lt1"/>
          </a:fillRef>
          <a:effectRef idx="0">
            <a:schemeClr val="accent6"/>
          </a:effectRef>
          <a:fontRef idx="minor">
            <a:schemeClr val="dk1"/>
          </a:fontRef>
        </p:style>
        <p:txBody>
          <a:bodyPr/>
          <a:lstStyle/>
          <a:p>
            <a:fld id="{907D80F2-08EE-4FF1-86FA-192F2442B46F}" type="slidenum">
              <a:rPr lang="en-US" smtClean="0">
                <a:latin typeface="Times New Roman" pitchFamily="18" charset="0"/>
                <a:cs typeface="Times New Roman" pitchFamily="18" charset="0"/>
              </a:rPr>
              <a:pPr/>
              <a:t>70</a:t>
            </a:fld>
            <a:endParaRPr lang="en-US" dirty="0">
              <a:latin typeface="Times New Roman" pitchFamily="18" charset="0"/>
              <a:cs typeface="Times New Roman" pitchFamily="18" charset="0"/>
            </a:endParaRPr>
          </a:p>
        </p:txBody>
      </p:sp>
      <p:graphicFrame>
        <p:nvGraphicFramePr>
          <p:cNvPr id="7" name="Object 6"/>
          <p:cNvGraphicFramePr>
            <a:graphicFrameLocks noChangeAspect="1"/>
          </p:cNvGraphicFramePr>
          <p:nvPr/>
        </p:nvGraphicFramePr>
        <p:xfrm>
          <a:off x="1219200" y="3200400"/>
          <a:ext cx="5689600" cy="457200"/>
        </p:xfrm>
        <a:graphic>
          <a:graphicData uri="http://schemas.openxmlformats.org/presentationml/2006/ole">
            <p:oleObj spid="_x0000_s1027" name="Equation" r:id="rId3" imgW="2844800" imgH="228600" progId="Equation.3">
              <p:embed/>
            </p:oleObj>
          </a:graphicData>
        </a:graphic>
      </p:graphicFrame>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0"/>
            <a:ext cx="8686800" cy="1143000"/>
          </a:xfrm>
          <a:prstGeom prst="roundRect">
            <a:avLst/>
          </a:prstGeom>
        </p:spPr>
        <p:style>
          <a:lnRef idx="2">
            <a:schemeClr val="accent1"/>
          </a:lnRef>
          <a:fillRef idx="1">
            <a:schemeClr val="lt1"/>
          </a:fillRef>
          <a:effectRef idx="0">
            <a:schemeClr val="accent1"/>
          </a:effectRef>
          <a:fontRef idx="minor">
            <a:schemeClr val="dk1"/>
          </a:fontRef>
        </p:style>
        <p:txBody>
          <a:bodyPr/>
          <a:lstStyle/>
          <a:p>
            <a:r>
              <a:rPr lang="en-US" dirty="0" smtClean="0">
                <a:solidFill>
                  <a:schemeClr val="accent2">
                    <a:lumMod val="50000"/>
                  </a:schemeClr>
                </a:solidFill>
                <a:latin typeface="Times New Roman" pitchFamily="18" charset="0"/>
                <a:cs typeface="Times New Roman" pitchFamily="18" charset="0"/>
              </a:rPr>
              <a:t>Simplex lap winding</a:t>
            </a:r>
          </a:p>
        </p:txBody>
      </p:sp>
      <p:sp>
        <p:nvSpPr>
          <p:cNvPr id="3" name="Content Placeholder 2"/>
          <p:cNvSpPr>
            <a:spLocks noGrp="1"/>
          </p:cNvSpPr>
          <p:nvPr>
            <p:ph idx="1"/>
          </p:nvPr>
        </p:nvSpPr>
        <p:spPr>
          <a:xfrm>
            <a:off x="228600" y="1143000"/>
            <a:ext cx="8763000" cy="5410200"/>
          </a:xfrm>
          <a:prstGeom prst="roundRect">
            <a:avLst/>
          </a:prstGeom>
        </p:spPr>
        <p:style>
          <a:lnRef idx="2">
            <a:schemeClr val="accent1"/>
          </a:lnRef>
          <a:fillRef idx="1">
            <a:schemeClr val="lt1"/>
          </a:fillRef>
          <a:effectRef idx="0">
            <a:schemeClr val="accent1"/>
          </a:effectRef>
          <a:fontRef idx="minor">
            <a:schemeClr val="dk1"/>
          </a:fontRef>
        </p:style>
        <p:txBody>
          <a:bodyPr>
            <a:normAutofit/>
          </a:bodyPr>
          <a:lstStyle/>
          <a:p>
            <a:pPr marL="571500" indent="-571500" algn="just">
              <a:buClr>
                <a:srgbClr val="0070C0"/>
              </a:buClr>
              <a:buFont typeface="+mj-lt"/>
              <a:buAutoNum type="arabicPeriod"/>
            </a:pPr>
            <a:endParaRPr lang="en-US" dirty="0" smtClean="0">
              <a:latin typeface="Times New Roman" pitchFamily="18" charset="0"/>
              <a:cs typeface="Times New Roman" pitchFamily="18" charset="0"/>
            </a:endParaRPr>
          </a:p>
          <a:p>
            <a:pPr marL="571500" indent="-571500" algn="just">
              <a:buClr>
                <a:srgbClr val="0070C0"/>
              </a:buClr>
              <a:buFont typeface="+mj-lt"/>
              <a:buAutoNum type="arabicPeriod"/>
            </a:pPr>
            <a:endParaRPr lang="en-US" dirty="0" smtClean="0">
              <a:latin typeface="Times New Roman" pitchFamily="18" charset="0"/>
              <a:cs typeface="Times New Roman" pitchFamily="18" charset="0"/>
            </a:endParaRPr>
          </a:p>
        </p:txBody>
      </p:sp>
      <p:sp>
        <p:nvSpPr>
          <p:cNvPr id="6" name="Slide Number Placeholder 5"/>
          <p:cNvSpPr>
            <a:spLocks noGrp="1"/>
          </p:cNvSpPr>
          <p:nvPr>
            <p:ph type="sldNum" sz="quarter" idx="12"/>
          </p:nvPr>
        </p:nvSpPr>
        <p:spPr>
          <a:xfrm>
            <a:off x="8610600" y="6324600"/>
            <a:ext cx="381000" cy="365125"/>
          </a:xfrm>
          <a:prstGeom prst="roundRect">
            <a:avLst/>
          </a:prstGeom>
        </p:spPr>
        <p:style>
          <a:lnRef idx="2">
            <a:schemeClr val="accent6"/>
          </a:lnRef>
          <a:fillRef idx="1">
            <a:schemeClr val="lt1"/>
          </a:fillRef>
          <a:effectRef idx="0">
            <a:schemeClr val="accent6"/>
          </a:effectRef>
          <a:fontRef idx="minor">
            <a:schemeClr val="dk1"/>
          </a:fontRef>
        </p:style>
        <p:txBody>
          <a:bodyPr/>
          <a:lstStyle/>
          <a:p>
            <a:fld id="{907D80F2-08EE-4FF1-86FA-192F2442B46F}" type="slidenum">
              <a:rPr lang="en-US" smtClean="0">
                <a:latin typeface="Times New Roman" pitchFamily="18" charset="0"/>
                <a:cs typeface="Times New Roman" pitchFamily="18" charset="0"/>
              </a:rPr>
              <a:pPr/>
              <a:t>71</a:t>
            </a:fld>
            <a:endParaRPr lang="en-US" dirty="0">
              <a:latin typeface="Times New Roman" pitchFamily="18" charset="0"/>
              <a:cs typeface="Times New Roman" pitchFamily="18" charset="0"/>
            </a:endParaRPr>
          </a:p>
        </p:txBody>
      </p:sp>
      <p:graphicFrame>
        <p:nvGraphicFramePr>
          <p:cNvPr id="2051" name="Object 3"/>
          <p:cNvGraphicFramePr>
            <a:graphicFrameLocks noChangeAspect="1"/>
          </p:cNvGraphicFramePr>
          <p:nvPr/>
        </p:nvGraphicFramePr>
        <p:xfrm>
          <a:off x="477838" y="1384300"/>
          <a:ext cx="8188325" cy="5092700"/>
        </p:xfrm>
        <a:graphic>
          <a:graphicData uri="http://schemas.openxmlformats.org/presentationml/2006/ole">
            <p:oleObj spid="_x0000_s2052" name="Equation" r:id="rId3" imgW="3556000" imgH="4089400" progId="Equation.3">
              <p:embed/>
            </p:oleObj>
          </a:graphicData>
        </a:graphic>
      </p:graphicFrame>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0"/>
            <a:ext cx="8686800" cy="1143000"/>
          </a:xfrm>
          <a:prstGeom prst="roundRect">
            <a:avLst/>
          </a:prstGeom>
        </p:spPr>
        <p:style>
          <a:lnRef idx="2">
            <a:schemeClr val="accent1"/>
          </a:lnRef>
          <a:fillRef idx="1">
            <a:schemeClr val="lt1"/>
          </a:fillRef>
          <a:effectRef idx="0">
            <a:schemeClr val="accent1"/>
          </a:effectRef>
          <a:fontRef idx="minor">
            <a:schemeClr val="dk1"/>
          </a:fontRef>
        </p:style>
        <p:txBody>
          <a:bodyPr/>
          <a:lstStyle/>
          <a:p>
            <a:r>
              <a:rPr lang="en-US" dirty="0" smtClean="0">
                <a:solidFill>
                  <a:schemeClr val="accent2">
                    <a:lumMod val="50000"/>
                  </a:schemeClr>
                </a:solidFill>
                <a:latin typeface="Times New Roman" pitchFamily="18" charset="0"/>
                <a:cs typeface="Times New Roman" pitchFamily="18" charset="0"/>
              </a:rPr>
              <a:t>Simplex lap winding</a:t>
            </a:r>
          </a:p>
        </p:txBody>
      </p:sp>
      <p:sp>
        <p:nvSpPr>
          <p:cNvPr id="3" name="Content Placeholder 2"/>
          <p:cNvSpPr>
            <a:spLocks noGrp="1"/>
          </p:cNvSpPr>
          <p:nvPr>
            <p:ph idx="1"/>
          </p:nvPr>
        </p:nvSpPr>
        <p:spPr>
          <a:xfrm>
            <a:off x="228600" y="1143000"/>
            <a:ext cx="8763000" cy="5410200"/>
          </a:xfrm>
          <a:prstGeom prst="roundRect">
            <a:avLst/>
          </a:prstGeom>
        </p:spPr>
        <p:style>
          <a:lnRef idx="2">
            <a:schemeClr val="accent1"/>
          </a:lnRef>
          <a:fillRef idx="1">
            <a:schemeClr val="lt1"/>
          </a:fillRef>
          <a:effectRef idx="0">
            <a:schemeClr val="accent1"/>
          </a:effectRef>
          <a:fontRef idx="minor">
            <a:schemeClr val="dk1"/>
          </a:fontRef>
        </p:style>
        <p:txBody>
          <a:bodyPr>
            <a:normAutofit/>
          </a:bodyPr>
          <a:lstStyle/>
          <a:p>
            <a:pPr marL="571500" indent="-571500" algn="just">
              <a:buClr>
                <a:srgbClr val="0070C0"/>
              </a:buClr>
              <a:buFont typeface="Wingdings" pitchFamily="2" charset="2"/>
              <a:buChar char="q"/>
            </a:pPr>
            <a:r>
              <a:rPr lang="en-US" dirty="0" smtClean="0">
                <a:latin typeface="Times New Roman" pitchFamily="18" charset="0"/>
                <a:cs typeface="Times New Roman" pitchFamily="18" charset="0"/>
              </a:rPr>
              <a:t>Example</a:t>
            </a:r>
          </a:p>
          <a:p>
            <a:pPr marL="971550" lvl="1" indent="-571500" algn="just">
              <a:buClr>
                <a:srgbClr val="0070C0"/>
              </a:buClr>
              <a:buNone/>
            </a:pPr>
            <a:endParaRPr lang="en-US" dirty="0" smtClean="0">
              <a:latin typeface="Times New Roman" pitchFamily="18" charset="0"/>
              <a:cs typeface="Times New Roman" pitchFamily="18" charset="0"/>
            </a:endParaRPr>
          </a:p>
        </p:txBody>
      </p:sp>
      <p:sp>
        <p:nvSpPr>
          <p:cNvPr id="6" name="Slide Number Placeholder 5"/>
          <p:cNvSpPr>
            <a:spLocks noGrp="1"/>
          </p:cNvSpPr>
          <p:nvPr>
            <p:ph type="sldNum" sz="quarter" idx="12"/>
          </p:nvPr>
        </p:nvSpPr>
        <p:spPr>
          <a:xfrm>
            <a:off x="8610600" y="6324600"/>
            <a:ext cx="381000" cy="365125"/>
          </a:xfrm>
          <a:prstGeom prst="roundRect">
            <a:avLst/>
          </a:prstGeom>
        </p:spPr>
        <p:style>
          <a:lnRef idx="2">
            <a:schemeClr val="accent6"/>
          </a:lnRef>
          <a:fillRef idx="1">
            <a:schemeClr val="lt1"/>
          </a:fillRef>
          <a:effectRef idx="0">
            <a:schemeClr val="accent6"/>
          </a:effectRef>
          <a:fontRef idx="minor">
            <a:schemeClr val="dk1"/>
          </a:fontRef>
        </p:style>
        <p:txBody>
          <a:bodyPr/>
          <a:lstStyle/>
          <a:p>
            <a:fld id="{907D80F2-08EE-4FF1-86FA-192F2442B46F}" type="slidenum">
              <a:rPr lang="en-US" smtClean="0">
                <a:latin typeface="Times New Roman" pitchFamily="18" charset="0"/>
                <a:cs typeface="Times New Roman" pitchFamily="18" charset="0"/>
              </a:rPr>
              <a:pPr/>
              <a:t>72</a:t>
            </a:fld>
            <a:endParaRPr lang="en-US" dirty="0">
              <a:latin typeface="Times New Roman" pitchFamily="18" charset="0"/>
              <a:cs typeface="Times New Roman" pitchFamily="18" charset="0"/>
            </a:endParaRPr>
          </a:p>
        </p:txBody>
      </p:sp>
      <p:pic>
        <p:nvPicPr>
          <p:cNvPr id="3075" name="Picture 3"/>
          <p:cNvPicPr>
            <a:picLocks noChangeAspect="1" noChangeArrowheads="1"/>
          </p:cNvPicPr>
          <p:nvPr/>
        </p:nvPicPr>
        <p:blipFill>
          <a:blip r:embed="rId2"/>
          <a:srcRect/>
          <a:stretch>
            <a:fillRect/>
          </a:stretch>
        </p:blipFill>
        <p:spPr bwMode="auto">
          <a:xfrm>
            <a:off x="457200" y="1447800"/>
            <a:ext cx="8431742" cy="33528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0"/>
            <a:ext cx="8686800" cy="1143000"/>
          </a:xfrm>
          <a:prstGeom prst="roundRect">
            <a:avLst/>
          </a:prstGeom>
        </p:spPr>
        <p:style>
          <a:lnRef idx="2">
            <a:schemeClr val="accent1"/>
          </a:lnRef>
          <a:fillRef idx="1">
            <a:schemeClr val="lt1"/>
          </a:fillRef>
          <a:effectRef idx="0">
            <a:schemeClr val="accent1"/>
          </a:effectRef>
          <a:fontRef idx="minor">
            <a:schemeClr val="dk1"/>
          </a:fontRef>
        </p:style>
        <p:txBody>
          <a:bodyPr>
            <a:normAutofit/>
          </a:bodyPr>
          <a:lstStyle/>
          <a:p>
            <a:r>
              <a:rPr lang="en-US" dirty="0" smtClean="0">
                <a:solidFill>
                  <a:schemeClr val="accent2">
                    <a:lumMod val="50000"/>
                  </a:schemeClr>
                </a:solidFill>
                <a:latin typeface="Times New Roman" pitchFamily="18" charset="0"/>
                <a:cs typeface="Times New Roman" pitchFamily="18" charset="0"/>
              </a:rPr>
              <a:t>Position and number of brushes</a:t>
            </a:r>
          </a:p>
        </p:txBody>
      </p:sp>
      <p:sp>
        <p:nvSpPr>
          <p:cNvPr id="3" name="Content Placeholder 2"/>
          <p:cNvSpPr>
            <a:spLocks noGrp="1"/>
          </p:cNvSpPr>
          <p:nvPr>
            <p:ph idx="1"/>
          </p:nvPr>
        </p:nvSpPr>
        <p:spPr>
          <a:xfrm>
            <a:off x="228600" y="1143000"/>
            <a:ext cx="8763000" cy="5410200"/>
          </a:xfrm>
          <a:prstGeom prst="roundRect">
            <a:avLst/>
          </a:prstGeom>
        </p:spPr>
        <p:style>
          <a:lnRef idx="2">
            <a:schemeClr val="accent1"/>
          </a:lnRef>
          <a:fillRef idx="1">
            <a:schemeClr val="lt1"/>
          </a:fillRef>
          <a:effectRef idx="0">
            <a:schemeClr val="accent1"/>
          </a:effectRef>
          <a:fontRef idx="minor">
            <a:schemeClr val="dk1"/>
          </a:fontRef>
        </p:style>
        <p:txBody>
          <a:bodyPr>
            <a:normAutofit fontScale="85000" lnSpcReduction="20000"/>
          </a:bodyPr>
          <a:lstStyle/>
          <a:p>
            <a:pPr marL="571500" indent="-571500" algn="just">
              <a:buClr>
                <a:srgbClr val="0070C0"/>
              </a:buClr>
              <a:buFont typeface="Wingdings" pitchFamily="2" charset="2"/>
              <a:buChar char="q"/>
            </a:pPr>
            <a:r>
              <a:rPr lang="en-US" dirty="0" smtClean="0">
                <a:latin typeface="Times New Roman" pitchFamily="18" charset="0"/>
                <a:cs typeface="Times New Roman" pitchFamily="18" charset="0"/>
              </a:rPr>
              <a:t>It is very important that brushes are in correct position relative to the field poles.</a:t>
            </a:r>
          </a:p>
          <a:p>
            <a:pPr marL="571500" indent="-571500" algn="just">
              <a:buClr>
                <a:srgbClr val="0070C0"/>
              </a:buClr>
              <a:buFont typeface="Wingdings" pitchFamily="2" charset="2"/>
              <a:buChar char="q"/>
            </a:pPr>
            <a:r>
              <a:rPr lang="en-US" dirty="0" smtClean="0">
                <a:latin typeface="Times New Roman" pitchFamily="18" charset="0"/>
                <a:cs typeface="Times New Roman" pitchFamily="18" charset="0"/>
              </a:rPr>
              <a:t>By right-hand rule is used to identify the direction of </a:t>
            </a:r>
            <a:r>
              <a:rPr lang="en-US" dirty="0" err="1" smtClean="0">
                <a:latin typeface="Times New Roman" pitchFamily="18" charset="0"/>
                <a:cs typeface="Times New Roman" pitchFamily="18" charset="0"/>
              </a:rPr>
              <a:t>e.m.f</a:t>
            </a:r>
            <a:r>
              <a:rPr lang="en-US" dirty="0" smtClean="0">
                <a:latin typeface="Times New Roman" pitchFamily="18" charset="0"/>
                <a:cs typeface="Times New Roman" pitchFamily="18" charset="0"/>
              </a:rPr>
              <a:t>. in each conductor</a:t>
            </a:r>
          </a:p>
          <a:p>
            <a:pPr marL="571500" indent="-571500" algn="just">
              <a:buClr>
                <a:srgbClr val="0070C0"/>
              </a:buClr>
              <a:buFont typeface="Wingdings" pitchFamily="2" charset="2"/>
              <a:buChar char="q"/>
            </a:pPr>
            <a:r>
              <a:rPr lang="en-US" dirty="0" smtClean="0">
                <a:latin typeface="Times New Roman" pitchFamily="18" charset="0"/>
                <a:cs typeface="Times New Roman" pitchFamily="18" charset="0"/>
              </a:rPr>
              <a:t>A positive brush will be placed on that </a:t>
            </a:r>
            <a:r>
              <a:rPr lang="en-US" dirty="0" err="1" smtClean="0">
                <a:latin typeface="Times New Roman" pitchFamily="18" charset="0"/>
                <a:cs typeface="Times New Roman" pitchFamily="18" charset="0"/>
              </a:rPr>
              <a:t>commutator</a:t>
            </a:r>
            <a:r>
              <a:rPr lang="en-US" dirty="0" smtClean="0">
                <a:latin typeface="Times New Roman" pitchFamily="18" charset="0"/>
                <a:cs typeface="Times New Roman" pitchFamily="18" charset="0"/>
              </a:rPr>
              <a:t> segment where the currents in the coils are meeting to flow out of the segment.</a:t>
            </a:r>
          </a:p>
          <a:p>
            <a:pPr marL="571500" indent="-571500" algn="just">
              <a:buClr>
                <a:srgbClr val="0070C0"/>
              </a:buClr>
              <a:buFont typeface="Wingdings" pitchFamily="2" charset="2"/>
              <a:buChar char="q"/>
            </a:pPr>
            <a:r>
              <a:rPr lang="en-US" dirty="0" smtClean="0">
                <a:latin typeface="Times New Roman" pitchFamily="18" charset="0"/>
                <a:cs typeface="Times New Roman" pitchFamily="18" charset="0"/>
              </a:rPr>
              <a:t>A negative brush will be placed on that </a:t>
            </a:r>
            <a:r>
              <a:rPr lang="en-US" dirty="0" err="1" smtClean="0">
                <a:latin typeface="Times New Roman" pitchFamily="18" charset="0"/>
                <a:cs typeface="Times New Roman" pitchFamily="18" charset="0"/>
              </a:rPr>
              <a:t>commutator</a:t>
            </a:r>
            <a:r>
              <a:rPr lang="en-US" dirty="0" smtClean="0">
                <a:latin typeface="Times New Roman" pitchFamily="18" charset="0"/>
                <a:cs typeface="Times New Roman" pitchFamily="18" charset="0"/>
              </a:rPr>
              <a:t> segment where the currents in the coils are meeting to flow in.</a:t>
            </a:r>
          </a:p>
          <a:p>
            <a:pPr marL="571500" indent="-571500" algn="just">
              <a:buClr>
                <a:srgbClr val="0070C0"/>
              </a:buClr>
              <a:buFont typeface="Wingdings" pitchFamily="2" charset="2"/>
              <a:buChar char="q"/>
            </a:pPr>
            <a:r>
              <a:rPr lang="en-US" dirty="0" smtClean="0">
                <a:latin typeface="Times New Roman" pitchFamily="18" charset="0"/>
                <a:cs typeface="Times New Roman" pitchFamily="18" charset="0"/>
              </a:rPr>
              <a:t>in a simplex lap winding, the number of brushes is equal to the number of poles.</a:t>
            </a:r>
          </a:p>
          <a:p>
            <a:pPr marL="571500" indent="-571500" algn="just">
              <a:buClr>
                <a:srgbClr val="0070C0"/>
              </a:buClr>
              <a:buFont typeface="Wingdings" pitchFamily="2" charset="2"/>
              <a:buChar char="q"/>
            </a:pPr>
            <a:r>
              <a:rPr lang="en-US" dirty="0" smtClean="0">
                <a:latin typeface="Times New Roman" pitchFamily="18" charset="0"/>
                <a:cs typeface="Times New Roman" pitchFamily="18" charset="0"/>
              </a:rPr>
              <a:t>Brushes of the same polarity are connected together,</a:t>
            </a:r>
          </a:p>
        </p:txBody>
      </p:sp>
      <p:sp>
        <p:nvSpPr>
          <p:cNvPr id="6" name="Slide Number Placeholder 5"/>
          <p:cNvSpPr>
            <a:spLocks noGrp="1"/>
          </p:cNvSpPr>
          <p:nvPr>
            <p:ph type="sldNum" sz="quarter" idx="12"/>
          </p:nvPr>
        </p:nvSpPr>
        <p:spPr>
          <a:xfrm>
            <a:off x="8610600" y="6324600"/>
            <a:ext cx="381000" cy="365125"/>
          </a:xfrm>
          <a:prstGeom prst="roundRect">
            <a:avLst/>
          </a:prstGeom>
        </p:spPr>
        <p:style>
          <a:lnRef idx="2">
            <a:schemeClr val="accent6"/>
          </a:lnRef>
          <a:fillRef idx="1">
            <a:schemeClr val="lt1"/>
          </a:fillRef>
          <a:effectRef idx="0">
            <a:schemeClr val="accent6"/>
          </a:effectRef>
          <a:fontRef idx="minor">
            <a:schemeClr val="dk1"/>
          </a:fontRef>
        </p:style>
        <p:txBody>
          <a:bodyPr/>
          <a:lstStyle/>
          <a:p>
            <a:fld id="{907D80F2-08EE-4FF1-86FA-192F2442B46F}" type="slidenum">
              <a:rPr lang="en-US" smtClean="0">
                <a:latin typeface="Times New Roman" pitchFamily="18" charset="0"/>
                <a:cs typeface="Times New Roman" pitchFamily="18" charset="0"/>
              </a:rPr>
              <a:pPr/>
              <a:t>73</a:t>
            </a:fld>
            <a:endParaRPr lang="en-US"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0"/>
            <a:ext cx="8686800" cy="1143000"/>
          </a:xfrm>
          <a:prstGeom prst="roundRect">
            <a:avLst/>
          </a:prstGeom>
        </p:spPr>
        <p:style>
          <a:lnRef idx="2">
            <a:schemeClr val="accent1"/>
          </a:lnRef>
          <a:fillRef idx="1">
            <a:schemeClr val="lt1"/>
          </a:fillRef>
          <a:effectRef idx="0">
            <a:schemeClr val="accent1"/>
          </a:effectRef>
          <a:fontRef idx="minor">
            <a:schemeClr val="dk1"/>
          </a:fontRef>
        </p:style>
        <p:txBody>
          <a:bodyPr>
            <a:normAutofit/>
          </a:bodyPr>
          <a:lstStyle/>
          <a:p>
            <a:r>
              <a:rPr lang="en-US" dirty="0" smtClean="0">
                <a:solidFill>
                  <a:schemeClr val="accent2">
                    <a:lumMod val="50000"/>
                  </a:schemeClr>
                </a:solidFill>
                <a:latin typeface="Times New Roman" pitchFamily="18" charset="0"/>
                <a:cs typeface="Times New Roman" pitchFamily="18" charset="0"/>
              </a:rPr>
              <a:t>Position and number of brushes</a:t>
            </a:r>
          </a:p>
        </p:txBody>
      </p:sp>
      <p:sp>
        <p:nvSpPr>
          <p:cNvPr id="3" name="Content Placeholder 2"/>
          <p:cNvSpPr>
            <a:spLocks noGrp="1"/>
          </p:cNvSpPr>
          <p:nvPr>
            <p:ph idx="1"/>
          </p:nvPr>
        </p:nvSpPr>
        <p:spPr>
          <a:xfrm>
            <a:off x="228600" y="1143000"/>
            <a:ext cx="8763000" cy="5410200"/>
          </a:xfrm>
          <a:prstGeom prst="roundRect">
            <a:avLst/>
          </a:prstGeom>
        </p:spPr>
        <p:style>
          <a:lnRef idx="2">
            <a:schemeClr val="accent1"/>
          </a:lnRef>
          <a:fillRef idx="1">
            <a:schemeClr val="lt1"/>
          </a:fillRef>
          <a:effectRef idx="0">
            <a:schemeClr val="accent1"/>
          </a:effectRef>
          <a:fontRef idx="minor">
            <a:schemeClr val="dk1"/>
          </a:fontRef>
        </p:style>
        <p:txBody>
          <a:bodyPr>
            <a:normAutofit/>
          </a:bodyPr>
          <a:lstStyle/>
          <a:p>
            <a:pPr marL="571500" indent="-571500" algn="just">
              <a:buClr>
                <a:srgbClr val="0070C0"/>
              </a:buClr>
              <a:buFont typeface="Wingdings" pitchFamily="2" charset="2"/>
              <a:buChar char="q"/>
            </a:pPr>
            <a:r>
              <a:rPr lang="en-US" dirty="0" smtClean="0">
                <a:latin typeface="Times New Roman" pitchFamily="18" charset="0"/>
                <a:cs typeface="Times New Roman" pitchFamily="18" charset="0"/>
              </a:rPr>
              <a:t>Therefore, in a simplex lap winding, the number of parallel paths is equal to the number of poles.</a:t>
            </a:r>
          </a:p>
          <a:p>
            <a:pPr marL="571500" indent="-571500" algn="just">
              <a:buClr>
                <a:srgbClr val="0070C0"/>
              </a:buClr>
              <a:buFont typeface="Wingdings" pitchFamily="2" charset="2"/>
              <a:buChar char="q"/>
            </a:pPr>
            <a:endParaRPr lang="en-US" dirty="0" smtClean="0">
              <a:latin typeface="Times New Roman" pitchFamily="18" charset="0"/>
              <a:cs typeface="Times New Roman" pitchFamily="18" charset="0"/>
            </a:endParaRPr>
          </a:p>
        </p:txBody>
      </p:sp>
      <p:sp>
        <p:nvSpPr>
          <p:cNvPr id="6" name="Slide Number Placeholder 5"/>
          <p:cNvSpPr>
            <a:spLocks noGrp="1"/>
          </p:cNvSpPr>
          <p:nvPr>
            <p:ph type="sldNum" sz="quarter" idx="12"/>
          </p:nvPr>
        </p:nvSpPr>
        <p:spPr>
          <a:xfrm>
            <a:off x="8610600" y="6324600"/>
            <a:ext cx="381000" cy="365125"/>
          </a:xfrm>
          <a:prstGeom prst="roundRect">
            <a:avLst/>
          </a:prstGeom>
        </p:spPr>
        <p:style>
          <a:lnRef idx="2">
            <a:schemeClr val="accent6"/>
          </a:lnRef>
          <a:fillRef idx="1">
            <a:schemeClr val="lt1"/>
          </a:fillRef>
          <a:effectRef idx="0">
            <a:schemeClr val="accent6"/>
          </a:effectRef>
          <a:fontRef idx="minor">
            <a:schemeClr val="dk1"/>
          </a:fontRef>
        </p:style>
        <p:txBody>
          <a:bodyPr/>
          <a:lstStyle/>
          <a:p>
            <a:fld id="{907D80F2-08EE-4FF1-86FA-192F2442B46F}" type="slidenum">
              <a:rPr lang="en-US" smtClean="0">
                <a:latin typeface="Times New Roman" pitchFamily="18" charset="0"/>
                <a:cs typeface="Times New Roman" pitchFamily="18" charset="0"/>
              </a:rPr>
              <a:pPr/>
              <a:t>74</a:t>
            </a:fld>
            <a:endParaRPr lang="en-US"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0"/>
            <a:ext cx="8686800" cy="1143000"/>
          </a:xfrm>
          <a:prstGeom prst="roundRect">
            <a:avLst/>
          </a:prstGeom>
        </p:spPr>
        <p:style>
          <a:lnRef idx="2">
            <a:schemeClr val="accent1"/>
          </a:lnRef>
          <a:fillRef idx="1">
            <a:schemeClr val="lt1"/>
          </a:fillRef>
          <a:effectRef idx="0">
            <a:schemeClr val="accent1"/>
          </a:effectRef>
          <a:fontRef idx="minor">
            <a:schemeClr val="dk1"/>
          </a:fontRef>
        </p:style>
        <p:txBody>
          <a:bodyPr>
            <a:normAutofit/>
          </a:bodyPr>
          <a:lstStyle/>
          <a:p>
            <a:r>
              <a:rPr lang="en-US" dirty="0" smtClean="0">
                <a:solidFill>
                  <a:schemeClr val="accent2">
                    <a:lumMod val="50000"/>
                  </a:schemeClr>
                </a:solidFill>
                <a:latin typeface="Times New Roman" pitchFamily="18" charset="0"/>
                <a:cs typeface="Times New Roman" pitchFamily="18" charset="0"/>
              </a:rPr>
              <a:t>Equalizing Connections</a:t>
            </a:r>
          </a:p>
        </p:txBody>
      </p:sp>
      <p:sp>
        <p:nvSpPr>
          <p:cNvPr id="3" name="Content Placeholder 2"/>
          <p:cNvSpPr>
            <a:spLocks noGrp="1"/>
          </p:cNvSpPr>
          <p:nvPr>
            <p:ph idx="1"/>
          </p:nvPr>
        </p:nvSpPr>
        <p:spPr>
          <a:xfrm>
            <a:off x="228600" y="1143000"/>
            <a:ext cx="8763000" cy="5410200"/>
          </a:xfrm>
          <a:prstGeom prst="roundRect">
            <a:avLst/>
          </a:prstGeom>
        </p:spPr>
        <p:style>
          <a:lnRef idx="2">
            <a:schemeClr val="accent1"/>
          </a:lnRef>
          <a:fillRef idx="1">
            <a:schemeClr val="lt1"/>
          </a:fillRef>
          <a:effectRef idx="0">
            <a:schemeClr val="accent1"/>
          </a:effectRef>
          <a:fontRef idx="minor">
            <a:schemeClr val="dk1"/>
          </a:fontRef>
        </p:style>
        <p:txBody>
          <a:bodyPr>
            <a:normAutofit fontScale="70000" lnSpcReduction="20000"/>
          </a:bodyPr>
          <a:lstStyle/>
          <a:p>
            <a:pPr marL="571500" indent="-571500" algn="just">
              <a:buClr>
                <a:srgbClr val="0070C0"/>
              </a:buClr>
              <a:buFont typeface="Wingdings" pitchFamily="2" charset="2"/>
              <a:buChar char="q"/>
            </a:pPr>
            <a:r>
              <a:rPr lang="en-US" dirty="0" smtClean="0">
                <a:latin typeface="Times New Roman" pitchFamily="18" charset="0"/>
                <a:cs typeface="Times New Roman" pitchFamily="18" charset="0"/>
              </a:rPr>
              <a:t>Because of wear in the bearings, and for other reasons, the air gaps in a generator become unequal and, therefore, the flux in some poles becomes greater than in others.</a:t>
            </a:r>
          </a:p>
          <a:p>
            <a:pPr marL="571500" indent="-571500" algn="just">
              <a:buClr>
                <a:srgbClr val="0070C0"/>
              </a:buClr>
              <a:buFont typeface="Wingdings" pitchFamily="2" charset="2"/>
              <a:buChar char="q"/>
            </a:pPr>
            <a:r>
              <a:rPr lang="en-US" dirty="0" smtClean="0">
                <a:latin typeface="Times New Roman" pitchFamily="18" charset="0"/>
                <a:cs typeface="Times New Roman" pitchFamily="18" charset="0"/>
              </a:rPr>
              <a:t>This causes the voltages of the different parallel paths to be unequal and unequal additional circulating currents in the brush.</a:t>
            </a:r>
          </a:p>
          <a:p>
            <a:pPr marL="571500" indent="-571500" algn="just">
              <a:buClr>
                <a:srgbClr val="0070C0"/>
              </a:buClr>
              <a:buFont typeface="Wingdings" pitchFamily="2" charset="2"/>
              <a:buChar char="q"/>
            </a:pPr>
            <a:r>
              <a:rPr lang="en-US" dirty="0" smtClean="0">
                <a:latin typeface="Times New Roman" pitchFamily="18" charset="0"/>
                <a:cs typeface="Times New Roman" pitchFamily="18" charset="0"/>
              </a:rPr>
              <a:t>To relieve the brushes of these circulating currents, points on the armature that are at the same potential are connected together by means of copper bars called equalizer rings.</a:t>
            </a:r>
          </a:p>
          <a:p>
            <a:pPr marL="571500" indent="-571500" algn="just">
              <a:buClr>
                <a:srgbClr val="0070C0"/>
              </a:buClr>
              <a:buFont typeface="Wingdings" pitchFamily="2" charset="2"/>
              <a:buChar char="q"/>
            </a:pPr>
            <a:r>
              <a:rPr lang="en-US" dirty="0" smtClean="0">
                <a:latin typeface="Times New Roman" pitchFamily="18" charset="0"/>
                <a:cs typeface="Times New Roman" pitchFamily="18" charset="0"/>
              </a:rPr>
              <a:t>The equalizers provide a low resistance path for the circulating current. As a result, the circulating current due to the slight differences in the voltages of the various parallel paths passes through the equalizer rings instead of passing through the brushes.</a:t>
            </a:r>
          </a:p>
          <a:p>
            <a:pPr marL="571500" indent="-571500" algn="just">
              <a:buClr>
                <a:srgbClr val="0070C0"/>
              </a:buClr>
              <a:buFont typeface="Wingdings" pitchFamily="2" charset="2"/>
              <a:buChar char="q"/>
            </a:pPr>
            <a:r>
              <a:rPr lang="en-US" dirty="0" smtClean="0">
                <a:latin typeface="Times New Roman" pitchFamily="18" charset="0"/>
                <a:cs typeface="Times New Roman" pitchFamily="18" charset="0"/>
              </a:rPr>
              <a:t>Equalizer rings should be used only on windings in which the number of coils is a multiple of the number of poles.</a:t>
            </a:r>
          </a:p>
          <a:p>
            <a:pPr marL="571500" indent="-571500" algn="just">
              <a:buClr>
                <a:srgbClr val="0070C0"/>
              </a:buClr>
              <a:buFont typeface="Wingdings" pitchFamily="2" charset="2"/>
              <a:buChar char="q"/>
            </a:pPr>
            <a:r>
              <a:rPr lang="en-US" dirty="0" smtClean="0">
                <a:latin typeface="Times New Roman" pitchFamily="18" charset="0"/>
                <a:cs typeface="Times New Roman" pitchFamily="18" charset="0"/>
              </a:rPr>
              <a:t>Satisfactory results are obtained by connecting about every third coil to an equalizer ring.</a:t>
            </a:r>
          </a:p>
        </p:txBody>
      </p:sp>
      <p:sp>
        <p:nvSpPr>
          <p:cNvPr id="6" name="Slide Number Placeholder 5"/>
          <p:cNvSpPr>
            <a:spLocks noGrp="1"/>
          </p:cNvSpPr>
          <p:nvPr>
            <p:ph type="sldNum" sz="quarter" idx="12"/>
          </p:nvPr>
        </p:nvSpPr>
        <p:spPr>
          <a:xfrm>
            <a:off x="8610600" y="6324600"/>
            <a:ext cx="381000" cy="365125"/>
          </a:xfrm>
          <a:prstGeom prst="roundRect">
            <a:avLst/>
          </a:prstGeom>
        </p:spPr>
        <p:style>
          <a:lnRef idx="2">
            <a:schemeClr val="accent6"/>
          </a:lnRef>
          <a:fillRef idx="1">
            <a:schemeClr val="lt1"/>
          </a:fillRef>
          <a:effectRef idx="0">
            <a:schemeClr val="accent6"/>
          </a:effectRef>
          <a:fontRef idx="minor">
            <a:schemeClr val="dk1"/>
          </a:fontRef>
        </p:style>
        <p:txBody>
          <a:bodyPr/>
          <a:lstStyle/>
          <a:p>
            <a:fld id="{907D80F2-08EE-4FF1-86FA-192F2442B46F}" type="slidenum">
              <a:rPr lang="en-US" smtClean="0">
                <a:latin typeface="Times New Roman" pitchFamily="18" charset="0"/>
                <a:cs typeface="Times New Roman" pitchFamily="18" charset="0"/>
              </a:rPr>
              <a:pPr/>
              <a:t>75</a:t>
            </a:fld>
            <a:endParaRPr lang="en-US"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0"/>
            <a:ext cx="8686800" cy="1143000"/>
          </a:xfrm>
          <a:prstGeom prst="roundRect">
            <a:avLst/>
          </a:prstGeom>
        </p:spPr>
        <p:style>
          <a:lnRef idx="2">
            <a:schemeClr val="accent1"/>
          </a:lnRef>
          <a:fillRef idx="1">
            <a:schemeClr val="lt1"/>
          </a:fillRef>
          <a:effectRef idx="0">
            <a:schemeClr val="accent1"/>
          </a:effectRef>
          <a:fontRef idx="minor">
            <a:schemeClr val="dk1"/>
          </a:fontRef>
        </p:style>
        <p:txBody>
          <a:bodyPr>
            <a:normAutofit/>
          </a:bodyPr>
          <a:lstStyle/>
          <a:p>
            <a:r>
              <a:rPr lang="en-US" dirty="0" smtClean="0">
                <a:solidFill>
                  <a:schemeClr val="accent2">
                    <a:lumMod val="50000"/>
                  </a:schemeClr>
                </a:solidFill>
                <a:latin typeface="Times New Roman" pitchFamily="18" charset="0"/>
                <a:cs typeface="Times New Roman" pitchFamily="18" charset="0"/>
              </a:rPr>
              <a:t>Simple lap winding </a:t>
            </a:r>
          </a:p>
        </p:txBody>
      </p:sp>
      <p:sp>
        <p:nvSpPr>
          <p:cNvPr id="3" name="Content Placeholder 2"/>
          <p:cNvSpPr>
            <a:spLocks noGrp="1"/>
          </p:cNvSpPr>
          <p:nvPr>
            <p:ph idx="1"/>
          </p:nvPr>
        </p:nvSpPr>
        <p:spPr>
          <a:xfrm>
            <a:off x="228600" y="1143000"/>
            <a:ext cx="8763000" cy="5410200"/>
          </a:xfrm>
          <a:prstGeom prst="roundRect">
            <a:avLst/>
          </a:prstGeom>
        </p:spPr>
        <p:style>
          <a:lnRef idx="2">
            <a:schemeClr val="accent1"/>
          </a:lnRef>
          <a:fillRef idx="1">
            <a:schemeClr val="lt1"/>
          </a:fillRef>
          <a:effectRef idx="0">
            <a:schemeClr val="accent1"/>
          </a:effectRef>
          <a:fontRef idx="minor">
            <a:schemeClr val="dk1"/>
          </a:fontRef>
        </p:style>
        <p:txBody>
          <a:bodyPr>
            <a:normAutofit/>
          </a:bodyPr>
          <a:lstStyle/>
          <a:p>
            <a:pPr marL="571500" indent="-571500" algn="just">
              <a:buClr>
                <a:srgbClr val="0070C0"/>
              </a:buClr>
              <a:buFont typeface="Wingdings" pitchFamily="2" charset="2"/>
              <a:buChar char="q"/>
            </a:pPr>
            <a:r>
              <a:rPr lang="en-US" dirty="0" smtClean="0">
                <a:latin typeface="Times New Roman" pitchFamily="18" charset="0"/>
                <a:cs typeface="Times New Roman" pitchFamily="18" charset="0"/>
              </a:rPr>
              <a:t>Example:</a:t>
            </a:r>
          </a:p>
          <a:p>
            <a:pPr marL="571500" indent="-571500" algn="just">
              <a:buClr>
                <a:srgbClr val="0070C0"/>
              </a:buClr>
              <a:buNone/>
            </a:pPr>
            <a:r>
              <a:rPr lang="en-US" dirty="0" smtClean="0">
                <a:latin typeface="Times New Roman" pitchFamily="18" charset="0"/>
                <a:cs typeface="Times New Roman" pitchFamily="18" charset="0"/>
              </a:rPr>
              <a:t>	</a:t>
            </a:r>
            <a:r>
              <a:rPr lang="en-US" sz="2400" i="1" dirty="0" smtClean="0">
                <a:latin typeface="Times New Roman" pitchFamily="18" charset="0"/>
                <a:cs typeface="Times New Roman" pitchFamily="18" charset="0"/>
              </a:rPr>
              <a:t>Draw a developed diagram of a simple 2-layer lap winding for a 4-pole generator with 12 coils.</a:t>
            </a:r>
          </a:p>
          <a:p>
            <a:pPr marL="571500" indent="-571500" algn="just">
              <a:buClr>
                <a:srgbClr val="0070C0"/>
              </a:buClr>
              <a:buNone/>
            </a:pPr>
            <a:r>
              <a:rPr lang="en-US" sz="2400" i="1" dirty="0" smtClean="0">
                <a:latin typeface="Times New Roman" pitchFamily="18" charset="0"/>
                <a:cs typeface="Times New Roman" pitchFamily="18" charset="0"/>
              </a:rPr>
              <a:t>Solution:</a:t>
            </a:r>
          </a:p>
          <a:p>
            <a:pPr marL="571500" indent="-571500" algn="just">
              <a:buClr>
                <a:srgbClr val="0070C0"/>
              </a:buClr>
              <a:buNone/>
            </a:pPr>
            <a:endParaRPr lang="en-US" i="1" dirty="0" smtClean="0">
              <a:latin typeface="Times New Roman" pitchFamily="18" charset="0"/>
              <a:cs typeface="Times New Roman" pitchFamily="18" charset="0"/>
            </a:endParaRPr>
          </a:p>
        </p:txBody>
      </p:sp>
      <p:sp>
        <p:nvSpPr>
          <p:cNvPr id="6" name="Slide Number Placeholder 5"/>
          <p:cNvSpPr>
            <a:spLocks noGrp="1"/>
          </p:cNvSpPr>
          <p:nvPr>
            <p:ph type="sldNum" sz="quarter" idx="12"/>
          </p:nvPr>
        </p:nvSpPr>
        <p:spPr>
          <a:xfrm>
            <a:off x="8610600" y="6324600"/>
            <a:ext cx="381000" cy="365125"/>
          </a:xfrm>
          <a:prstGeom prst="roundRect">
            <a:avLst/>
          </a:prstGeom>
        </p:spPr>
        <p:style>
          <a:lnRef idx="2">
            <a:schemeClr val="accent6"/>
          </a:lnRef>
          <a:fillRef idx="1">
            <a:schemeClr val="lt1"/>
          </a:fillRef>
          <a:effectRef idx="0">
            <a:schemeClr val="accent6"/>
          </a:effectRef>
          <a:fontRef idx="minor">
            <a:schemeClr val="dk1"/>
          </a:fontRef>
        </p:style>
        <p:txBody>
          <a:bodyPr/>
          <a:lstStyle/>
          <a:p>
            <a:fld id="{907D80F2-08EE-4FF1-86FA-192F2442B46F}" type="slidenum">
              <a:rPr lang="en-US" smtClean="0">
                <a:latin typeface="Times New Roman" pitchFamily="18" charset="0"/>
                <a:cs typeface="Times New Roman" pitchFamily="18" charset="0"/>
              </a:rPr>
              <a:pPr/>
              <a:t>76</a:t>
            </a:fld>
            <a:endParaRPr lang="en-US" dirty="0">
              <a:latin typeface="Times New Roman" pitchFamily="18" charset="0"/>
              <a:cs typeface="Times New Roman" pitchFamily="18" charset="0"/>
            </a:endParaRPr>
          </a:p>
        </p:txBody>
      </p:sp>
      <p:graphicFrame>
        <p:nvGraphicFramePr>
          <p:cNvPr id="9" name="Object 8"/>
          <p:cNvGraphicFramePr>
            <a:graphicFrameLocks noChangeAspect="1"/>
          </p:cNvGraphicFramePr>
          <p:nvPr/>
        </p:nvGraphicFramePr>
        <p:xfrm>
          <a:off x="2300288" y="3048000"/>
          <a:ext cx="6283325" cy="3424238"/>
        </p:xfrm>
        <a:graphic>
          <a:graphicData uri="http://schemas.openxmlformats.org/presentationml/2006/ole">
            <p:oleObj spid="_x0000_s92163" name="Equation" r:id="rId3" imgW="3962400" imgH="2159000" progId="Equation.3">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ox(in)">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0"/>
            <a:ext cx="8686800" cy="1143000"/>
          </a:xfrm>
          <a:prstGeom prst="roundRect">
            <a:avLst/>
          </a:prstGeom>
        </p:spPr>
        <p:style>
          <a:lnRef idx="2">
            <a:schemeClr val="accent1"/>
          </a:lnRef>
          <a:fillRef idx="1">
            <a:schemeClr val="lt1"/>
          </a:fillRef>
          <a:effectRef idx="0">
            <a:schemeClr val="accent1"/>
          </a:effectRef>
          <a:fontRef idx="minor">
            <a:schemeClr val="dk1"/>
          </a:fontRef>
        </p:style>
        <p:txBody>
          <a:bodyPr>
            <a:normAutofit/>
          </a:bodyPr>
          <a:lstStyle/>
          <a:p>
            <a:r>
              <a:rPr lang="en-US" dirty="0" smtClean="0">
                <a:solidFill>
                  <a:schemeClr val="accent2">
                    <a:lumMod val="50000"/>
                  </a:schemeClr>
                </a:solidFill>
                <a:latin typeface="Times New Roman" pitchFamily="18" charset="0"/>
                <a:cs typeface="Times New Roman" pitchFamily="18" charset="0"/>
              </a:rPr>
              <a:t>Example</a:t>
            </a:r>
          </a:p>
        </p:txBody>
      </p:sp>
      <p:graphicFrame>
        <p:nvGraphicFramePr>
          <p:cNvPr id="8" name="Content Placeholder 7"/>
          <p:cNvGraphicFramePr>
            <a:graphicFrameLocks noGrp="1"/>
          </p:cNvGraphicFramePr>
          <p:nvPr>
            <p:ph idx="1"/>
          </p:nvPr>
        </p:nvGraphicFramePr>
        <p:xfrm>
          <a:off x="152400" y="1371600"/>
          <a:ext cx="8763000" cy="4820920"/>
        </p:xfrm>
        <a:graphic>
          <a:graphicData uri="http://schemas.openxmlformats.org/drawingml/2006/table">
            <a:tbl>
              <a:tblPr firstRow="1" bandRow="1">
                <a:tableStyleId>{5C22544A-7EE6-4342-B048-85BDC9FD1C3A}</a:tableStyleId>
              </a:tblPr>
              <a:tblGrid>
                <a:gridCol w="3886200"/>
                <a:gridCol w="1219200"/>
                <a:gridCol w="3657600"/>
              </a:tblGrid>
              <a:tr h="370840">
                <a:tc>
                  <a:txBody>
                    <a:bodyPr/>
                    <a:lstStyle/>
                    <a:p>
                      <a:r>
                        <a:rPr lang="en-US" dirty="0" smtClean="0">
                          <a:solidFill>
                            <a:schemeClr val="tx1"/>
                          </a:solidFill>
                          <a:latin typeface="Times New Roman" pitchFamily="18" charset="0"/>
                          <a:cs typeface="Times New Roman" pitchFamily="18" charset="0"/>
                        </a:rPr>
                        <a:t>Back Connection</a:t>
                      </a:r>
                      <a:endParaRPr lang="en-US" dirty="0">
                        <a:solidFill>
                          <a:schemeClr val="tx1"/>
                        </a:solidFill>
                        <a:latin typeface="Times New Roman" pitchFamily="18" charset="0"/>
                        <a:cs typeface="Times New Roman" pitchFamily="18" charset="0"/>
                      </a:endParaRPr>
                    </a:p>
                  </a:txBody>
                  <a:tcPr>
                    <a:noFill/>
                  </a:tcPr>
                </a:tc>
                <a:tc>
                  <a:txBody>
                    <a:bodyPr/>
                    <a:lstStyle/>
                    <a:p>
                      <a:endParaRPr lang="en-US" dirty="0">
                        <a:solidFill>
                          <a:schemeClr val="tx1"/>
                        </a:solidFill>
                        <a:latin typeface="Times New Roman" pitchFamily="18" charset="0"/>
                        <a:cs typeface="Times New Roman" pitchFamily="18" charset="0"/>
                      </a:endParaRPr>
                    </a:p>
                  </a:txBody>
                  <a:tcPr>
                    <a:noFill/>
                  </a:tcPr>
                </a:tc>
                <a:tc>
                  <a:txBody>
                    <a:bodyPr/>
                    <a:lstStyle/>
                    <a:p>
                      <a:r>
                        <a:rPr lang="en-US" dirty="0" smtClean="0">
                          <a:solidFill>
                            <a:schemeClr val="tx1"/>
                          </a:solidFill>
                          <a:latin typeface="Times New Roman" pitchFamily="18" charset="0"/>
                          <a:cs typeface="Times New Roman" pitchFamily="18" charset="0"/>
                        </a:rPr>
                        <a:t>Front Connection</a:t>
                      </a:r>
                      <a:endParaRPr lang="en-US" dirty="0">
                        <a:solidFill>
                          <a:schemeClr val="tx1"/>
                        </a:solidFill>
                        <a:latin typeface="Times New Roman" pitchFamily="18" charset="0"/>
                        <a:cs typeface="Times New Roman" pitchFamily="18" charset="0"/>
                      </a:endParaRPr>
                    </a:p>
                  </a:txBody>
                  <a:tcPr>
                    <a:noFill/>
                  </a:tcPr>
                </a:tc>
              </a:tr>
              <a:tr h="370840">
                <a:tc>
                  <a:txBody>
                    <a:bodyPr/>
                    <a:lstStyle/>
                    <a:p>
                      <a:r>
                        <a:rPr lang="en-US" dirty="0" smtClean="0">
                          <a:solidFill>
                            <a:schemeClr val="tx1"/>
                          </a:solidFill>
                          <a:latin typeface="Times New Roman" pitchFamily="18" charset="0"/>
                          <a:cs typeface="Times New Roman" pitchFamily="18" charset="0"/>
                        </a:rPr>
                        <a:t>1 to (1+7) = 8</a:t>
                      </a:r>
                    </a:p>
                  </a:txBody>
                  <a:tcPr>
                    <a:noFill/>
                  </a:tcPr>
                </a:tc>
                <a:tc>
                  <a:txBody>
                    <a:bodyPr/>
                    <a:lstStyle/>
                    <a:p>
                      <a:r>
                        <a:rPr lang="en-US" dirty="0" smtClean="0">
                          <a:solidFill>
                            <a:schemeClr val="tx1"/>
                          </a:solidFill>
                          <a:latin typeface="Times New Roman" pitchFamily="18" charset="0"/>
                          <a:cs typeface="Times New Roman" pitchFamily="18" charset="0"/>
                        </a:rPr>
                        <a:t>To</a:t>
                      </a:r>
                      <a:endParaRPr lang="en-US" dirty="0">
                        <a:solidFill>
                          <a:schemeClr val="tx1"/>
                        </a:solidFill>
                        <a:latin typeface="Times New Roman" pitchFamily="18" charset="0"/>
                        <a:cs typeface="Times New Roman" pitchFamily="18" charset="0"/>
                      </a:endParaRPr>
                    </a:p>
                  </a:txBody>
                  <a:tcPr>
                    <a:noFill/>
                  </a:tcPr>
                </a:tc>
                <a:tc>
                  <a:txBody>
                    <a:bodyPr/>
                    <a:lstStyle/>
                    <a:p>
                      <a:r>
                        <a:rPr lang="en-US" dirty="0" smtClean="0">
                          <a:solidFill>
                            <a:schemeClr val="tx1"/>
                          </a:solidFill>
                          <a:latin typeface="Times New Roman" pitchFamily="18" charset="0"/>
                          <a:cs typeface="Times New Roman" pitchFamily="18" charset="0"/>
                        </a:rPr>
                        <a:t>8 to (8-5)</a:t>
                      </a:r>
                      <a:r>
                        <a:rPr lang="en-US" baseline="0" dirty="0" smtClean="0">
                          <a:solidFill>
                            <a:schemeClr val="tx1"/>
                          </a:solidFill>
                          <a:latin typeface="Times New Roman" pitchFamily="18" charset="0"/>
                          <a:cs typeface="Times New Roman" pitchFamily="18" charset="0"/>
                        </a:rPr>
                        <a:t> = 3</a:t>
                      </a:r>
                      <a:endParaRPr lang="en-US" dirty="0">
                        <a:solidFill>
                          <a:schemeClr val="tx1"/>
                        </a:solidFill>
                        <a:latin typeface="Times New Roman" pitchFamily="18" charset="0"/>
                        <a:cs typeface="Times New Roman" pitchFamily="18" charset="0"/>
                      </a:endParaRPr>
                    </a:p>
                  </a:txBody>
                  <a:tcPr>
                    <a:noFill/>
                  </a:tcPr>
                </a:tc>
              </a:tr>
              <a:tr h="370840">
                <a:tc>
                  <a:txBody>
                    <a:bodyPr/>
                    <a:lstStyle/>
                    <a:p>
                      <a:r>
                        <a:rPr lang="en-US" dirty="0" smtClean="0">
                          <a:solidFill>
                            <a:schemeClr val="tx1"/>
                          </a:solidFill>
                          <a:latin typeface="Times New Roman" pitchFamily="18" charset="0"/>
                          <a:cs typeface="Times New Roman" pitchFamily="18" charset="0"/>
                        </a:rPr>
                        <a:t>3 to (3+7)</a:t>
                      </a:r>
                      <a:r>
                        <a:rPr lang="en-US" baseline="0" dirty="0" smtClean="0">
                          <a:solidFill>
                            <a:schemeClr val="tx1"/>
                          </a:solidFill>
                          <a:latin typeface="Times New Roman" pitchFamily="18" charset="0"/>
                          <a:cs typeface="Times New Roman" pitchFamily="18" charset="0"/>
                        </a:rPr>
                        <a:t> = 10</a:t>
                      </a:r>
                      <a:endParaRPr lang="en-US" dirty="0">
                        <a:solidFill>
                          <a:schemeClr val="tx1"/>
                        </a:solidFill>
                        <a:latin typeface="Times New Roman" pitchFamily="18" charset="0"/>
                        <a:cs typeface="Times New Roman" pitchFamily="18" charset="0"/>
                      </a:endParaRPr>
                    </a:p>
                  </a:txBody>
                  <a:tcP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solidFill>
                            <a:schemeClr val="tx1"/>
                          </a:solidFill>
                          <a:latin typeface="Times New Roman" pitchFamily="18" charset="0"/>
                          <a:cs typeface="Times New Roman" pitchFamily="18" charset="0"/>
                        </a:rPr>
                        <a:t>To</a:t>
                      </a:r>
                    </a:p>
                  </a:txBody>
                  <a:tcPr>
                    <a:noFill/>
                  </a:tcPr>
                </a:tc>
                <a:tc>
                  <a:txBody>
                    <a:bodyPr/>
                    <a:lstStyle/>
                    <a:p>
                      <a:r>
                        <a:rPr lang="en-US" dirty="0" smtClean="0">
                          <a:solidFill>
                            <a:schemeClr val="tx1"/>
                          </a:solidFill>
                          <a:latin typeface="Times New Roman" pitchFamily="18" charset="0"/>
                          <a:cs typeface="Times New Roman" pitchFamily="18" charset="0"/>
                        </a:rPr>
                        <a:t>10 to (10-5) = 5</a:t>
                      </a:r>
                      <a:endParaRPr lang="en-US" dirty="0">
                        <a:solidFill>
                          <a:schemeClr val="tx1"/>
                        </a:solidFill>
                        <a:latin typeface="Times New Roman" pitchFamily="18" charset="0"/>
                        <a:cs typeface="Times New Roman" pitchFamily="18" charset="0"/>
                      </a:endParaRPr>
                    </a:p>
                  </a:txBody>
                  <a:tcPr>
                    <a:noFill/>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solidFill>
                            <a:schemeClr val="tx1"/>
                          </a:solidFill>
                          <a:latin typeface="Times New Roman" pitchFamily="18" charset="0"/>
                          <a:cs typeface="Times New Roman" pitchFamily="18" charset="0"/>
                        </a:rPr>
                        <a:t>5 to (5+7)</a:t>
                      </a:r>
                      <a:r>
                        <a:rPr lang="en-US" baseline="0" dirty="0" smtClean="0">
                          <a:solidFill>
                            <a:schemeClr val="tx1"/>
                          </a:solidFill>
                          <a:latin typeface="Times New Roman" pitchFamily="18" charset="0"/>
                          <a:cs typeface="Times New Roman" pitchFamily="18" charset="0"/>
                        </a:rPr>
                        <a:t> = 12</a:t>
                      </a:r>
                      <a:endParaRPr lang="en-US" dirty="0" smtClean="0">
                        <a:solidFill>
                          <a:schemeClr val="tx1"/>
                        </a:solidFill>
                        <a:latin typeface="Times New Roman" pitchFamily="18" charset="0"/>
                        <a:cs typeface="Times New Roman" pitchFamily="18" charset="0"/>
                      </a:endParaRPr>
                    </a:p>
                  </a:txBody>
                  <a:tcP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solidFill>
                            <a:schemeClr val="tx1"/>
                          </a:solidFill>
                          <a:latin typeface="Times New Roman" pitchFamily="18" charset="0"/>
                          <a:cs typeface="Times New Roman" pitchFamily="18" charset="0"/>
                        </a:rPr>
                        <a:t>To</a:t>
                      </a:r>
                    </a:p>
                  </a:txBody>
                  <a:tcP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solidFill>
                            <a:schemeClr val="tx1"/>
                          </a:solidFill>
                          <a:latin typeface="Times New Roman" pitchFamily="18" charset="0"/>
                          <a:cs typeface="Times New Roman" pitchFamily="18" charset="0"/>
                        </a:rPr>
                        <a:t>12 to (12-5) = 7</a:t>
                      </a:r>
                    </a:p>
                  </a:txBody>
                  <a:tcPr>
                    <a:noFill/>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solidFill>
                            <a:schemeClr val="tx1"/>
                          </a:solidFill>
                          <a:latin typeface="Times New Roman" pitchFamily="18" charset="0"/>
                          <a:cs typeface="Times New Roman" pitchFamily="18" charset="0"/>
                        </a:rPr>
                        <a:t>7 to (7+7)</a:t>
                      </a:r>
                      <a:r>
                        <a:rPr lang="en-US" baseline="0" dirty="0" smtClean="0">
                          <a:solidFill>
                            <a:schemeClr val="tx1"/>
                          </a:solidFill>
                          <a:latin typeface="Times New Roman" pitchFamily="18" charset="0"/>
                          <a:cs typeface="Times New Roman" pitchFamily="18" charset="0"/>
                        </a:rPr>
                        <a:t> = 14</a:t>
                      </a:r>
                      <a:endParaRPr lang="en-US" dirty="0">
                        <a:solidFill>
                          <a:schemeClr val="tx1"/>
                        </a:solidFill>
                        <a:latin typeface="Times New Roman" pitchFamily="18" charset="0"/>
                        <a:cs typeface="Times New Roman" pitchFamily="18" charset="0"/>
                      </a:endParaRPr>
                    </a:p>
                  </a:txBody>
                  <a:tcP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solidFill>
                            <a:schemeClr val="tx1"/>
                          </a:solidFill>
                          <a:latin typeface="Times New Roman" pitchFamily="18" charset="0"/>
                          <a:cs typeface="Times New Roman" pitchFamily="18" charset="0"/>
                        </a:rPr>
                        <a:t>To</a:t>
                      </a:r>
                    </a:p>
                  </a:txBody>
                  <a:tcP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solidFill>
                            <a:schemeClr val="tx1"/>
                          </a:solidFill>
                          <a:latin typeface="Times New Roman" pitchFamily="18" charset="0"/>
                          <a:cs typeface="Times New Roman" pitchFamily="18" charset="0"/>
                        </a:rPr>
                        <a:t>14 to (14-5) = 9</a:t>
                      </a:r>
                    </a:p>
                  </a:txBody>
                  <a:tcPr>
                    <a:noFill/>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solidFill>
                            <a:schemeClr val="tx1"/>
                          </a:solidFill>
                          <a:latin typeface="Times New Roman" pitchFamily="18" charset="0"/>
                          <a:cs typeface="Times New Roman" pitchFamily="18" charset="0"/>
                        </a:rPr>
                        <a:t>9 to (9+7)</a:t>
                      </a:r>
                      <a:r>
                        <a:rPr lang="en-US" baseline="0" dirty="0" smtClean="0">
                          <a:solidFill>
                            <a:schemeClr val="tx1"/>
                          </a:solidFill>
                          <a:latin typeface="Times New Roman" pitchFamily="18" charset="0"/>
                          <a:cs typeface="Times New Roman" pitchFamily="18" charset="0"/>
                        </a:rPr>
                        <a:t> = 16</a:t>
                      </a:r>
                      <a:endParaRPr lang="en-US" dirty="0">
                        <a:solidFill>
                          <a:schemeClr val="tx1"/>
                        </a:solidFill>
                        <a:latin typeface="Times New Roman" pitchFamily="18" charset="0"/>
                        <a:cs typeface="Times New Roman" pitchFamily="18" charset="0"/>
                      </a:endParaRPr>
                    </a:p>
                  </a:txBody>
                  <a:tcPr>
                    <a:noFill/>
                  </a:tcPr>
                </a:tc>
                <a:tc>
                  <a:txBody>
                    <a:bodyPr/>
                    <a:lstStyle/>
                    <a:p>
                      <a:r>
                        <a:rPr lang="en-US" dirty="0" smtClean="0">
                          <a:solidFill>
                            <a:schemeClr val="tx1"/>
                          </a:solidFill>
                          <a:latin typeface="Times New Roman" pitchFamily="18" charset="0"/>
                          <a:cs typeface="Times New Roman" pitchFamily="18" charset="0"/>
                        </a:rPr>
                        <a:t>To</a:t>
                      </a:r>
                      <a:endParaRPr lang="en-US" dirty="0">
                        <a:solidFill>
                          <a:schemeClr val="tx1"/>
                        </a:solidFill>
                        <a:latin typeface="Times New Roman" pitchFamily="18" charset="0"/>
                        <a:cs typeface="Times New Roman" pitchFamily="18" charset="0"/>
                      </a:endParaRPr>
                    </a:p>
                  </a:txBody>
                  <a:tcP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solidFill>
                            <a:schemeClr val="tx1"/>
                          </a:solidFill>
                          <a:latin typeface="Times New Roman" pitchFamily="18" charset="0"/>
                          <a:cs typeface="Times New Roman" pitchFamily="18" charset="0"/>
                        </a:rPr>
                        <a:t>16 to (160-5) = 11</a:t>
                      </a:r>
                    </a:p>
                  </a:txBody>
                  <a:tcPr>
                    <a:noFill/>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solidFill>
                            <a:schemeClr val="tx1"/>
                          </a:solidFill>
                          <a:latin typeface="Times New Roman" pitchFamily="18" charset="0"/>
                          <a:cs typeface="Times New Roman" pitchFamily="18" charset="0"/>
                        </a:rPr>
                        <a:t>11 to (11+7)</a:t>
                      </a:r>
                      <a:r>
                        <a:rPr lang="en-US" baseline="0" dirty="0" smtClean="0">
                          <a:solidFill>
                            <a:schemeClr val="tx1"/>
                          </a:solidFill>
                          <a:latin typeface="Times New Roman" pitchFamily="18" charset="0"/>
                          <a:cs typeface="Times New Roman" pitchFamily="18" charset="0"/>
                        </a:rPr>
                        <a:t> = 18</a:t>
                      </a:r>
                      <a:endParaRPr lang="en-US" dirty="0">
                        <a:solidFill>
                          <a:schemeClr val="tx1"/>
                        </a:solidFill>
                        <a:latin typeface="Times New Roman" pitchFamily="18" charset="0"/>
                        <a:cs typeface="Times New Roman" pitchFamily="18" charset="0"/>
                      </a:endParaRPr>
                    </a:p>
                  </a:txBody>
                  <a:tcP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solidFill>
                            <a:schemeClr val="tx1"/>
                          </a:solidFill>
                          <a:latin typeface="Times New Roman" pitchFamily="18" charset="0"/>
                          <a:cs typeface="Times New Roman" pitchFamily="18" charset="0"/>
                        </a:rPr>
                        <a:t>To</a:t>
                      </a:r>
                    </a:p>
                  </a:txBody>
                  <a:tcP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solidFill>
                            <a:schemeClr val="tx1"/>
                          </a:solidFill>
                          <a:latin typeface="Times New Roman" pitchFamily="18" charset="0"/>
                          <a:cs typeface="Times New Roman" pitchFamily="18" charset="0"/>
                        </a:rPr>
                        <a:t>18 to (18-5) = 13</a:t>
                      </a:r>
                    </a:p>
                  </a:txBody>
                  <a:tcPr>
                    <a:noFill/>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solidFill>
                            <a:schemeClr val="tx1"/>
                          </a:solidFill>
                          <a:latin typeface="Times New Roman" pitchFamily="18" charset="0"/>
                          <a:cs typeface="Times New Roman" pitchFamily="18" charset="0"/>
                        </a:rPr>
                        <a:t>13 to (13+7)</a:t>
                      </a:r>
                      <a:r>
                        <a:rPr lang="en-US" baseline="0" dirty="0" smtClean="0">
                          <a:solidFill>
                            <a:schemeClr val="tx1"/>
                          </a:solidFill>
                          <a:latin typeface="Times New Roman" pitchFamily="18" charset="0"/>
                          <a:cs typeface="Times New Roman" pitchFamily="18" charset="0"/>
                        </a:rPr>
                        <a:t> = 20</a:t>
                      </a:r>
                      <a:endParaRPr lang="en-US" dirty="0">
                        <a:solidFill>
                          <a:schemeClr val="tx1"/>
                        </a:solidFill>
                        <a:latin typeface="Times New Roman" pitchFamily="18" charset="0"/>
                        <a:cs typeface="Times New Roman" pitchFamily="18" charset="0"/>
                      </a:endParaRPr>
                    </a:p>
                  </a:txBody>
                  <a:tcP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solidFill>
                            <a:schemeClr val="tx1"/>
                          </a:solidFill>
                          <a:latin typeface="Times New Roman" pitchFamily="18" charset="0"/>
                          <a:cs typeface="Times New Roman" pitchFamily="18" charset="0"/>
                        </a:rPr>
                        <a:t>To</a:t>
                      </a:r>
                    </a:p>
                  </a:txBody>
                  <a:tcP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solidFill>
                            <a:schemeClr val="tx1"/>
                          </a:solidFill>
                          <a:latin typeface="Times New Roman" pitchFamily="18" charset="0"/>
                          <a:cs typeface="Times New Roman" pitchFamily="18" charset="0"/>
                        </a:rPr>
                        <a:t>20 to (20-5) = 15</a:t>
                      </a:r>
                    </a:p>
                  </a:txBody>
                  <a:tcPr>
                    <a:noFill/>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solidFill>
                            <a:schemeClr val="tx1"/>
                          </a:solidFill>
                          <a:latin typeface="Times New Roman" pitchFamily="18" charset="0"/>
                          <a:cs typeface="Times New Roman" pitchFamily="18" charset="0"/>
                        </a:rPr>
                        <a:t>15 to (15+7)</a:t>
                      </a:r>
                      <a:r>
                        <a:rPr lang="en-US" baseline="0" dirty="0" smtClean="0">
                          <a:solidFill>
                            <a:schemeClr val="tx1"/>
                          </a:solidFill>
                          <a:latin typeface="Times New Roman" pitchFamily="18" charset="0"/>
                          <a:cs typeface="Times New Roman" pitchFamily="18" charset="0"/>
                        </a:rPr>
                        <a:t> = 22</a:t>
                      </a:r>
                      <a:endParaRPr lang="en-US" dirty="0">
                        <a:solidFill>
                          <a:schemeClr val="tx1"/>
                        </a:solidFill>
                        <a:latin typeface="Times New Roman" pitchFamily="18" charset="0"/>
                        <a:cs typeface="Times New Roman" pitchFamily="18" charset="0"/>
                      </a:endParaRPr>
                    </a:p>
                  </a:txBody>
                  <a:tcP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solidFill>
                            <a:schemeClr val="tx1"/>
                          </a:solidFill>
                          <a:latin typeface="Times New Roman" pitchFamily="18" charset="0"/>
                          <a:cs typeface="Times New Roman" pitchFamily="18" charset="0"/>
                        </a:rPr>
                        <a:t>To</a:t>
                      </a:r>
                    </a:p>
                  </a:txBody>
                  <a:tcP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solidFill>
                            <a:schemeClr val="tx1"/>
                          </a:solidFill>
                          <a:latin typeface="Times New Roman" pitchFamily="18" charset="0"/>
                          <a:cs typeface="Times New Roman" pitchFamily="18" charset="0"/>
                        </a:rPr>
                        <a:t>22 to (22-5) = 17</a:t>
                      </a:r>
                    </a:p>
                  </a:txBody>
                  <a:tcPr>
                    <a:noFill/>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solidFill>
                            <a:schemeClr val="tx1"/>
                          </a:solidFill>
                          <a:latin typeface="Times New Roman" pitchFamily="18" charset="0"/>
                          <a:cs typeface="Times New Roman" pitchFamily="18" charset="0"/>
                        </a:rPr>
                        <a:t>17 to (17+7)</a:t>
                      </a:r>
                      <a:r>
                        <a:rPr lang="en-US" baseline="0" dirty="0" smtClean="0">
                          <a:solidFill>
                            <a:schemeClr val="tx1"/>
                          </a:solidFill>
                          <a:latin typeface="Times New Roman" pitchFamily="18" charset="0"/>
                          <a:cs typeface="Times New Roman" pitchFamily="18" charset="0"/>
                        </a:rPr>
                        <a:t> = 24</a:t>
                      </a:r>
                      <a:endParaRPr lang="en-US" dirty="0" smtClean="0">
                        <a:solidFill>
                          <a:schemeClr val="tx1"/>
                        </a:solidFill>
                        <a:latin typeface="Times New Roman" pitchFamily="18" charset="0"/>
                        <a:cs typeface="Times New Roman" pitchFamily="18" charset="0"/>
                      </a:endParaRPr>
                    </a:p>
                  </a:txBody>
                  <a:tcPr>
                    <a:noFill/>
                  </a:tcPr>
                </a:tc>
                <a:tc>
                  <a:txBody>
                    <a:bodyPr/>
                    <a:lstStyle/>
                    <a:p>
                      <a:r>
                        <a:rPr lang="en-US" dirty="0" smtClean="0">
                          <a:solidFill>
                            <a:schemeClr val="tx1"/>
                          </a:solidFill>
                          <a:latin typeface="Times New Roman" pitchFamily="18" charset="0"/>
                          <a:cs typeface="Times New Roman" pitchFamily="18" charset="0"/>
                        </a:rPr>
                        <a:t>To</a:t>
                      </a:r>
                      <a:endParaRPr lang="en-US" dirty="0">
                        <a:solidFill>
                          <a:schemeClr val="tx1"/>
                        </a:solidFill>
                        <a:latin typeface="Times New Roman" pitchFamily="18" charset="0"/>
                        <a:cs typeface="Times New Roman" pitchFamily="18" charset="0"/>
                      </a:endParaRPr>
                    </a:p>
                  </a:txBody>
                  <a:tcP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solidFill>
                            <a:schemeClr val="tx1"/>
                          </a:solidFill>
                          <a:latin typeface="Times New Roman" pitchFamily="18" charset="0"/>
                          <a:cs typeface="Times New Roman" pitchFamily="18" charset="0"/>
                        </a:rPr>
                        <a:t>24 to (24-5) = 19</a:t>
                      </a:r>
                    </a:p>
                  </a:txBody>
                  <a:tcPr>
                    <a:noFill/>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solidFill>
                            <a:schemeClr val="tx1"/>
                          </a:solidFill>
                          <a:latin typeface="Times New Roman" pitchFamily="18" charset="0"/>
                          <a:cs typeface="Times New Roman" pitchFamily="18" charset="0"/>
                        </a:rPr>
                        <a:t>19 to (19+7)</a:t>
                      </a:r>
                      <a:r>
                        <a:rPr lang="en-US" baseline="0" dirty="0" smtClean="0">
                          <a:solidFill>
                            <a:schemeClr val="tx1"/>
                          </a:solidFill>
                          <a:latin typeface="Times New Roman" pitchFamily="18" charset="0"/>
                          <a:cs typeface="Times New Roman" pitchFamily="18" charset="0"/>
                        </a:rPr>
                        <a:t> = 26 = 26-24 = 2</a:t>
                      </a:r>
                      <a:endParaRPr lang="en-US" dirty="0" smtClean="0">
                        <a:solidFill>
                          <a:schemeClr val="tx1"/>
                        </a:solidFill>
                        <a:latin typeface="Times New Roman" pitchFamily="18" charset="0"/>
                        <a:cs typeface="Times New Roman" pitchFamily="18" charset="0"/>
                      </a:endParaRPr>
                    </a:p>
                  </a:txBody>
                  <a:tcP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solidFill>
                            <a:schemeClr val="tx1"/>
                          </a:solidFill>
                          <a:latin typeface="Times New Roman" pitchFamily="18" charset="0"/>
                          <a:cs typeface="Times New Roman" pitchFamily="18" charset="0"/>
                        </a:rPr>
                        <a:t>To</a:t>
                      </a:r>
                    </a:p>
                  </a:txBody>
                  <a:tcP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solidFill>
                            <a:schemeClr val="tx1"/>
                          </a:solidFill>
                          <a:latin typeface="Times New Roman" pitchFamily="18" charset="0"/>
                          <a:cs typeface="Times New Roman" pitchFamily="18" charset="0"/>
                        </a:rPr>
                        <a:t>2 to (26-5) = 21</a:t>
                      </a:r>
                    </a:p>
                  </a:txBody>
                  <a:tcPr>
                    <a:noFill/>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solidFill>
                            <a:schemeClr val="tx1"/>
                          </a:solidFill>
                          <a:latin typeface="Times New Roman" pitchFamily="18" charset="0"/>
                          <a:cs typeface="Times New Roman" pitchFamily="18" charset="0"/>
                        </a:rPr>
                        <a:t>21 to (21+7)</a:t>
                      </a:r>
                      <a:r>
                        <a:rPr lang="en-US" baseline="0" dirty="0" smtClean="0">
                          <a:solidFill>
                            <a:schemeClr val="tx1"/>
                          </a:solidFill>
                          <a:latin typeface="Times New Roman" pitchFamily="18" charset="0"/>
                          <a:cs typeface="Times New Roman" pitchFamily="18" charset="0"/>
                        </a:rPr>
                        <a:t> = 28 = 28-24 = 4</a:t>
                      </a:r>
                      <a:endParaRPr lang="en-US" dirty="0" smtClean="0">
                        <a:solidFill>
                          <a:schemeClr val="tx1"/>
                        </a:solidFill>
                        <a:latin typeface="Times New Roman" pitchFamily="18" charset="0"/>
                        <a:cs typeface="Times New Roman" pitchFamily="18" charset="0"/>
                      </a:endParaRPr>
                    </a:p>
                  </a:txBody>
                  <a:tcP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solidFill>
                            <a:schemeClr val="tx1"/>
                          </a:solidFill>
                          <a:latin typeface="Times New Roman" pitchFamily="18" charset="0"/>
                          <a:cs typeface="Times New Roman" pitchFamily="18" charset="0"/>
                        </a:rPr>
                        <a:t>To</a:t>
                      </a:r>
                    </a:p>
                  </a:txBody>
                  <a:tcP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solidFill>
                            <a:schemeClr val="tx1"/>
                          </a:solidFill>
                          <a:latin typeface="Times New Roman" pitchFamily="18" charset="0"/>
                          <a:cs typeface="Times New Roman" pitchFamily="18" charset="0"/>
                        </a:rPr>
                        <a:t>4 to (28-5) = 23</a:t>
                      </a:r>
                    </a:p>
                  </a:txBody>
                  <a:tcPr>
                    <a:noFill/>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solidFill>
                            <a:schemeClr val="tx1"/>
                          </a:solidFill>
                          <a:latin typeface="Times New Roman" pitchFamily="18" charset="0"/>
                          <a:cs typeface="Times New Roman" pitchFamily="18" charset="0"/>
                        </a:rPr>
                        <a:t>23 to (23+7)</a:t>
                      </a:r>
                      <a:r>
                        <a:rPr lang="en-US" baseline="0" dirty="0" smtClean="0">
                          <a:solidFill>
                            <a:schemeClr val="tx1"/>
                          </a:solidFill>
                          <a:latin typeface="Times New Roman" pitchFamily="18" charset="0"/>
                          <a:cs typeface="Times New Roman" pitchFamily="18" charset="0"/>
                        </a:rPr>
                        <a:t> = 30 = 30-24 = 6</a:t>
                      </a:r>
                      <a:endParaRPr lang="en-US" dirty="0" smtClean="0">
                        <a:solidFill>
                          <a:schemeClr val="tx1"/>
                        </a:solidFill>
                        <a:latin typeface="Times New Roman" pitchFamily="18" charset="0"/>
                        <a:cs typeface="Times New Roman" pitchFamily="18" charset="0"/>
                      </a:endParaRPr>
                    </a:p>
                  </a:txBody>
                  <a:tcPr>
                    <a:noFill/>
                  </a:tcPr>
                </a:tc>
                <a:tc>
                  <a:txBody>
                    <a:bodyPr/>
                    <a:lstStyle/>
                    <a:p>
                      <a:r>
                        <a:rPr lang="en-US" dirty="0" smtClean="0">
                          <a:solidFill>
                            <a:schemeClr val="tx1"/>
                          </a:solidFill>
                          <a:latin typeface="Times New Roman" pitchFamily="18" charset="0"/>
                          <a:cs typeface="Times New Roman" pitchFamily="18" charset="0"/>
                        </a:rPr>
                        <a:t>To</a:t>
                      </a:r>
                      <a:endParaRPr lang="en-US" dirty="0">
                        <a:solidFill>
                          <a:schemeClr val="tx1"/>
                        </a:solidFill>
                        <a:latin typeface="Times New Roman" pitchFamily="18" charset="0"/>
                        <a:cs typeface="Times New Roman" pitchFamily="18" charset="0"/>
                      </a:endParaRPr>
                    </a:p>
                  </a:txBody>
                  <a:tcP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solidFill>
                            <a:schemeClr val="tx1"/>
                          </a:solidFill>
                          <a:latin typeface="Times New Roman" pitchFamily="18" charset="0"/>
                          <a:cs typeface="Times New Roman" pitchFamily="18" charset="0"/>
                        </a:rPr>
                        <a:t>6 to (30-5) = 25-24</a:t>
                      </a:r>
                      <a:r>
                        <a:rPr lang="en-US" baseline="0" dirty="0" smtClean="0">
                          <a:solidFill>
                            <a:schemeClr val="tx1"/>
                          </a:solidFill>
                          <a:latin typeface="Times New Roman" pitchFamily="18" charset="0"/>
                          <a:cs typeface="Times New Roman" pitchFamily="18" charset="0"/>
                        </a:rPr>
                        <a:t> = </a:t>
                      </a:r>
                      <a:r>
                        <a:rPr lang="en-US" dirty="0" smtClean="0">
                          <a:solidFill>
                            <a:schemeClr val="tx1"/>
                          </a:solidFill>
                          <a:latin typeface="Times New Roman" pitchFamily="18" charset="0"/>
                          <a:cs typeface="Times New Roman" pitchFamily="18" charset="0"/>
                        </a:rPr>
                        <a:t>1</a:t>
                      </a:r>
                    </a:p>
                  </a:txBody>
                  <a:tcPr>
                    <a:noFill/>
                  </a:tcPr>
                </a:tc>
              </a:tr>
            </a:tbl>
          </a:graphicData>
        </a:graphic>
      </p:graphicFrame>
      <p:sp>
        <p:nvSpPr>
          <p:cNvPr id="6" name="Slide Number Placeholder 5"/>
          <p:cNvSpPr>
            <a:spLocks noGrp="1"/>
          </p:cNvSpPr>
          <p:nvPr>
            <p:ph type="sldNum" sz="quarter" idx="12"/>
          </p:nvPr>
        </p:nvSpPr>
        <p:spPr>
          <a:xfrm>
            <a:off x="8610600" y="6324600"/>
            <a:ext cx="381000" cy="365125"/>
          </a:xfrm>
          <a:prstGeom prst="roundRect">
            <a:avLst/>
          </a:prstGeom>
        </p:spPr>
        <p:style>
          <a:lnRef idx="2">
            <a:schemeClr val="accent6"/>
          </a:lnRef>
          <a:fillRef idx="1">
            <a:schemeClr val="lt1"/>
          </a:fillRef>
          <a:effectRef idx="0">
            <a:schemeClr val="accent6"/>
          </a:effectRef>
          <a:fontRef idx="minor">
            <a:schemeClr val="dk1"/>
          </a:fontRef>
        </p:style>
        <p:txBody>
          <a:bodyPr/>
          <a:lstStyle/>
          <a:p>
            <a:fld id="{907D80F2-08EE-4FF1-86FA-192F2442B46F}" type="slidenum">
              <a:rPr lang="en-US" smtClean="0">
                <a:latin typeface="Times New Roman" pitchFamily="18" charset="0"/>
                <a:cs typeface="Times New Roman" pitchFamily="18" charset="0"/>
              </a:rPr>
              <a:pPr/>
              <a:t>77</a:t>
            </a:fld>
            <a:endParaRPr lang="en-US"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0"/>
            <a:ext cx="8686800" cy="1143000"/>
          </a:xfrm>
          <a:prstGeom prst="roundRect">
            <a:avLst/>
          </a:prstGeom>
        </p:spPr>
        <p:style>
          <a:lnRef idx="2">
            <a:schemeClr val="accent1"/>
          </a:lnRef>
          <a:fillRef idx="1">
            <a:schemeClr val="lt1"/>
          </a:fillRef>
          <a:effectRef idx="0">
            <a:schemeClr val="accent1"/>
          </a:effectRef>
          <a:fontRef idx="minor">
            <a:schemeClr val="dk1"/>
          </a:fontRef>
        </p:style>
        <p:txBody>
          <a:bodyPr>
            <a:normAutofit/>
          </a:bodyPr>
          <a:lstStyle/>
          <a:p>
            <a:r>
              <a:rPr lang="en-US" dirty="0" smtClean="0">
                <a:solidFill>
                  <a:schemeClr val="accent2">
                    <a:lumMod val="50000"/>
                  </a:schemeClr>
                </a:solidFill>
                <a:latin typeface="Times New Roman" pitchFamily="18" charset="0"/>
                <a:cs typeface="Times New Roman" pitchFamily="18" charset="0"/>
              </a:rPr>
              <a:t>Example</a:t>
            </a:r>
          </a:p>
        </p:txBody>
      </p:sp>
      <p:sp>
        <p:nvSpPr>
          <p:cNvPr id="3" name="Content Placeholder 2"/>
          <p:cNvSpPr>
            <a:spLocks noGrp="1"/>
          </p:cNvSpPr>
          <p:nvPr>
            <p:ph idx="1"/>
          </p:nvPr>
        </p:nvSpPr>
        <p:spPr>
          <a:xfrm>
            <a:off x="228600" y="1143000"/>
            <a:ext cx="8763000" cy="5410200"/>
          </a:xfrm>
          <a:prstGeom prst="roundRect">
            <a:avLst/>
          </a:prstGeom>
        </p:spPr>
        <p:style>
          <a:lnRef idx="2">
            <a:schemeClr val="accent1"/>
          </a:lnRef>
          <a:fillRef idx="1">
            <a:schemeClr val="lt1"/>
          </a:fillRef>
          <a:effectRef idx="0">
            <a:schemeClr val="accent1"/>
          </a:effectRef>
          <a:fontRef idx="minor">
            <a:schemeClr val="dk1"/>
          </a:fontRef>
        </p:style>
        <p:txBody>
          <a:bodyPr>
            <a:normAutofit/>
          </a:bodyPr>
          <a:lstStyle/>
          <a:p>
            <a:pPr marL="571500" indent="-571500" algn="just">
              <a:buClr>
                <a:srgbClr val="0070C0"/>
              </a:buClr>
              <a:buFont typeface="Wingdings" pitchFamily="2" charset="2"/>
              <a:buChar char="q"/>
            </a:pPr>
            <a:endParaRPr lang="en-US" dirty="0" smtClean="0">
              <a:latin typeface="Times New Roman" pitchFamily="18" charset="0"/>
              <a:cs typeface="Times New Roman" pitchFamily="18" charset="0"/>
            </a:endParaRPr>
          </a:p>
        </p:txBody>
      </p:sp>
      <p:sp>
        <p:nvSpPr>
          <p:cNvPr id="6" name="Slide Number Placeholder 5"/>
          <p:cNvSpPr>
            <a:spLocks noGrp="1"/>
          </p:cNvSpPr>
          <p:nvPr>
            <p:ph type="sldNum" sz="quarter" idx="12"/>
          </p:nvPr>
        </p:nvSpPr>
        <p:spPr>
          <a:xfrm>
            <a:off x="8610600" y="6324600"/>
            <a:ext cx="381000" cy="365125"/>
          </a:xfrm>
          <a:prstGeom prst="roundRect">
            <a:avLst/>
          </a:prstGeom>
        </p:spPr>
        <p:style>
          <a:lnRef idx="2">
            <a:schemeClr val="accent6"/>
          </a:lnRef>
          <a:fillRef idx="1">
            <a:schemeClr val="lt1"/>
          </a:fillRef>
          <a:effectRef idx="0">
            <a:schemeClr val="accent6"/>
          </a:effectRef>
          <a:fontRef idx="minor">
            <a:schemeClr val="dk1"/>
          </a:fontRef>
        </p:style>
        <p:txBody>
          <a:bodyPr/>
          <a:lstStyle/>
          <a:p>
            <a:fld id="{907D80F2-08EE-4FF1-86FA-192F2442B46F}" type="slidenum">
              <a:rPr lang="en-US" smtClean="0">
                <a:latin typeface="Times New Roman" pitchFamily="18" charset="0"/>
                <a:cs typeface="Times New Roman" pitchFamily="18" charset="0"/>
              </a:rPr>
              <a:pPr/>
              <a:t>78</a:t>
            </a:fld>
            <a:endParaRPr lang="en-US" dirty="0">
              <a:latin typeface="Times New Roman" pitchFamily="18" charset="0"/>
              <a:cs typeface="Times New Roman" pitchFamily="18" charset="0"/>
            </a:endParaRPr>
          </a:p>
        </p:txBody>
      </p:sp>
      <p:pic>
        <p:nvPicPr>
          <p:cNvPr id="99329" name="Picture 1"/>
          <p:cNvPicPr>
            <a:picLocks noChangeAspect="1" noChangeArrowheads="1"/>
          </p:cNvPicPr>
          <p:nvPr/>
        </p:nvPicPr>
        <p:blipFill>
          <a:blip r:embed="rId2"/>
          <a:srcRect/>
          <a:stretch>
            <a:fillRect/>
          </a:stretch>
        </p:blipFill>
        <p:spPr bwMode="auto">
          <a:xfrm>
            <a:off x="533400" y="1066800"/>
            <a:ext cx="8153400" cy="5395082"/>
          </a:xfrm>
          <a:prstGeom prst="rect">
            <a:avLst/>
          </a:prstGeom>
          <a:noFill/>
          <a:ln w="9525">
            <a:noFill/>
            <a:miter lim="800000"/>
            <a:headEnd/>
            <a:tailEnd/>
          </a:ln>
          <a:effectLst/>
        </p:spPr>
      </p:pic>
      <p:cxnSp>
        <p:nvCxnSpPr>
          <p:cNvPr id="9" name="Straight Arrow Connector 8"/>
          <p:cNvCxnSpPr/>
          <p:nvPr/>
        </p:nvCxnSpPr>
        <p:spPr>
          <a:xfrm flipV="1">
            <a:off x="6629400" y="1447800"/>
            <a:ext cx="990600" cy="533400"/>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rot="5400000" flipH="1" flipV="1">
            <a:off x="7162800" y="1752600"/>
            <a:ext cx="762000" cy="304800"/>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7239000" y="1371600"/>
            <a:ext cx="1600200" cy="369332"/>
          </a:xfrm>
          <a:prstGeom prst="rect">
            <a:avLst/>
          </a:prstGeom>
          <a:noFill/>
        </p:spPr>
        <p:txBody>
          <a:bodyPr wrap="square" rtlCol="0">
            <a:spAutoFit/>
          </a:bodyPr>
          <a:lstStyle/>
          <a:p>
            <a:r>
              <a:rPr lang="en-US" i="1" dirty="0" smtClean="0">
                <a:latin typeface="Times New Roman" pitchFamily="18" charset="0"/>
                <a:cs typeface="Times New Roman" pitchFamily="18" charset="0"/>
              </a:rPr>
              <a:t>Equalizer Bars</a:t>
            </a:r>
            <a:endParaRPr lang="en-US" i="1"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0"/>
            <a:ext cx="8686800" cy="1143000"/>
          </a:xfrm>
          <a:prstGeom prst="roundRect">
            <a:avLst/>
          </a:prstGeom>
        </p:spPr>
        <p:style>
          <a:lnRef idx="2">
            <a:schemeClr val="accent1"/>
          </a:lnRef>
          <a:fillRef idx="1">
            <a:schemeClr val="lt1"/>
          </a:fillRef>
          <a:effectRef idx="0">
            <a:schemeClr val="accent1"/>
          </a:effectRef>
          <a:fontRef idx="minor">
            <a:schemeClr val="dk1"/>
          </a:fontRef>
        </p:style>
        <p:txBody>
          <a:bodyPr>
            <a:normAutofit/>
          </a:bodyPr>
          <a:lstStyle/>
          <a:p>
            <a:r>
              <a:rPr lang="en-US" dirty="0" smtClean="0">
                <a:solidFill>
                  <a:schemeClr val="accent2">
                    <a:lumMod val="50000"/>
                  </a:schemeClr>
                </a:solidFill>
                <a:latin typeface="Times New Roman" pitchFamily="18" charset="0"/>
                <a:cs typeface="Times New Roman" pitchFamily="18" charset="0"/>
              </a:rPr>
              <a:t>Example</a:t>
            </a:r>
          </a:p>
        </p:txBody>
      </p:sp>
      <p:sp>
        <p:nvSpPr>
          <p:cNvPr id="3" name="Content Placeholder 2"/>
          <p:cNvSpPr>
            <a:spLocks noGrp="1"/>
          </p:cNvSpPr>
          <p:nvPr>
            <p:ph idx="1"/>
          </p:nvPr>
        </p:nvSpPr>
        <p:spPr>
          <a:xfrm>
            <a:off x="228600" y="1143000"/>
            <a:ext cx="8763000" cy="5410200"/>
          </a:xfrm>
          <a:prstGeom prst="roundRect">
            <a:avLst/>
          </a:prstGeom>
        </p:spPr>
        <p:style>
          <a:lnRef idx="2">
            <a:schemeClr val="accent1"/>
          </a:lnRef>
          <a:fillRef idx="1">
            <a:schemeClr val="lt1"/>
          </a:fillRef>
          <a:effectRef idx="0">
            <a:schemeClr val="accent1"/>
          </a:effectRef>
          <a:fontRef idx="minor">
            <a:schemeClr val="dk1"/>
          </a:fontRef>
        </p:style>
        <p:txBody>
          <a:bodyPr>
            <a:normAutofit/>
          </a:bodyPr>
          <a:lstStyle/>
          <a:p>
            <a:pPr marL="571500" indent="-571500" algn="just">
              <a:buClr>
                <a:srgbClr val="0070C0"/>
              </a:buClr>
              <a:buNone/>
            </a:pPr>
            <a:r>
              <a:rPr lang="en-US" dirty="0" smtClean="0">
                <a:latin typeface="Times New Roman" pitchFamily="18" charset="0"/>
                <a:cs typeface="Times New Roman" pitchFamily="18" charset="0"/>
              </a:rPr>
              <a:t> </a:t>
            </a:r>
          </a:p>
        </p:txBody>
      </p:sp>
      <p:sp>
        <p:nvSpPr>
          <p:cNvPr id="6" name="Slide Number Placeholder 5"/>
          <p:cNvSpPr>
            <a:spLocks noGrp="1"/>
          </p:cNvSpPr>
          <p:nvPr>
            <p:ph type="sldNum" sz="quarter" idx="12"/>
          </p:nvPr>
        </p:nvSpPr>
        <p:spPr>
          <a:xfrm>
            <a:off x="8610600" y="6324600"/>
            <a:ext cx="381000" cy="365125"/>
          </a:xfrm>
          <a:prstGeom prst="roundRect">
            <a:avLst/>
          </a:prstGeom>
        </p:spPr>
        <p:style>
          <a:lnRef idx="2">
            <a:schemeClr val="accent6"/>
          </a:lnRef>
          <a:fillRef idx="1">
            <a:schemeClr val="lt1"/>
          </a:fillRef>
          <a:effectRef idx="0">
            <a:schemeClr val="accent6"/>
          </a:effectRef>
          <a:fontRef idx="minor">
            <a:schemeClr val="dk1"/>
          </a:fontRef>
        </p:style>
        <p:txBody>
          <a:bodyPr/>
          <a:lstStyle/>
          <a:p>
            <a:fld id="{907D80F2-08EE-4FF1-86FA-192F2442B46F}" type="slidenum">
              <a:rPr lang="en-US" smtClean="0">
                <a:latin typeface="Times New Roman" pitchFamily="18" charset="0"/>
                <a:cs typeface="Times New Roman" pitchFamily="18" charset="0"/>
              </a:rPr>
              <a:pPr/>
              <a:t>79</a:t>
            </a:fld>
            <a:endParaRPr lang="en-US" dirty="0">
              <a:latin typeface="Times New Roman" pitchFamily="18" charset="0"/>
              <a:cs typeface="Times New Roman" pitchFamily="18" charset="0"/>
            </a:endParaRPr>
          </a:p>
        </p:txBody>
      </p:sp>
      <p:pic>
        <p:nvPicPr>
          <p:cNvPr id="98305" name="Picture 1"/>
          <p:cNvPicPr>
            <a:picLocks noChangeAspect="1" noChangeArrowheads="1"/>
          </p:cNvPicPr>
          <p:nvPr/>
        </p:nvPicPr>
        <p:blipFill>
          <a:blip r:embed="rId2"/>
          <a:srcRect/>
          <a:stretch>
            <a:fillRect/>
          </a:stretch>
        </p:blipFill>
        <p:spPr bwMode="auto">
          <a:xfrm>
            <a:off x="228600" y="1524000"/>
            <a:ext cx="8191500" cy="4200525"/>
          </a:xfrm>
          <a:prstGeom prst="rect">
            <a:avLst/>
          </a:prstGeom>
          <a:noFill/>
          <a:ln w="9525">
            <a:noFill/>
            <a:miter lim="800000"/>
            <a:headEnd/>
            <a:tailEnd/>
          </a:ln>
          <a:effectLst/>
        </p:spPr>
      </p:pic>
      <p:grpSp>
        <p:nvGrpSpPr>
          <p:cNvPr id="11" name="Group 10"/>
          <p:cNvGrpSpPr/>
          <p:nvPr/>
        </p:nvGrpSpPr>
        <p:grpSpPr>
          <a:xfrm>
            <a:off x="3124200" y="2057400"/>
            <a:ext cx="1752600" cy="381000"/>
            <a:chOff x="3124200" y="2057400"/>
            <a:chExt cx="1752600" cy="381000"/>
          </a:xfrm>
        </p:grpSpPr>
        <p:sp>
          <p:nvSpPr>
            <p:cNvPr id="8" name="TextBox 7"/>
            <p:cNvSpPr txBox="1"/>
            <p:nvPr/>
          </p:nvSpPr>
          <p:spPr>
            <a:xfrm>
              <a:off x="3124200" y="2057400"/>
              <a:ext cx="1143000" cy="381000"/>
            </a:xfrm>
            <a:prstGeom prst="rect">
              <a:avLst/>
            </a:prstGeom>
            <a:noFill/>
          </p:spPr>
          <p:txBody>
            <a:bodyPr wrap="square" rtlCol="0">
              <a:spAutoFit/>
            </a:bodyPr>
            <a:lstStyle/>
            <a:p>
              <a:r>
                <a:rPr lang="en-US" dirty="0" err="1" smtClean="0">
                  <a:latin typeface="Times New Roman" pitchFamily="18" charset="0"/>
                  <a:cs typeface="Times New Roman" pitchFamily="18" charset="0"/>
                </a:rPr>
                <a:t>Ia</a:t>
              </a:r>
              <a:r>
                <a:rPr lang="en-US" dirty="0" smtClean="0">
                  <a:latin typeface="Times New Roman" pitchFamily="18" charset="0"/>
                  <a:cs typeface="Times New Roman" pitchFamily="18" charset="0"/>
                </a:rPr>
                <a:t>/4</a:t>
              </a:r>
              <a:endParaRPr lang="en-US" dirty="0">
                <a:latin typeface="Times New Roman" pitchFamily="18" charset="0"/>
                <a:cs typeface="Times New Roman" pitchFamily="18" charset="0"/>
              </a:endParaRPr>
            </a:p>
          </p:txBody>
        </p:sp>
        <p:cxnSp>
          <p:nvCxnSpPr>
            <p:cNvPr id="10" name="Straight Arrow Connector 9"/>
            <p:cNvCxnSpPr/>
            <p:nvPr/>
          </p:nvCxnSpPr>
          <p:spPr>
            <a:xfrm>
              <a:off x="3810000" y="2286000"/>
              <a:ext cx="1066800" cy="1588"/>
            </a:xfrm>
            <a:prstGeom prst="straightConnector1">
              <a:avLst/>
            </a:prstGeom>
            <a:ln w="1270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grpSp>
        <p:nvGrpSpPr>
          <p:cNvPr id="15" name="Group 14"/>
          <p:cNvGrpSpPr/>
          <p:nvPr/>
        </p:nvGrpSpPr>
        <p:grpSpPr>
          <a:xfrm>
            <a:off x="3657600" y="4419600"/>
            <a:ext cx="1752600" cy="381000"/>
            <a:chOff x="3124200" y="2057400"/>
            <a:chExt cx="1752600" cy="381000"/>
          </a:xfrm>
        </p:grpSpPr>
        <p:sp>
          <p:nvSpPr>
            <p:cNvPr id="16" name="TextBox 15"/>
            <p:cNvSpPr txBox="1"/>
            <p:nvPr/>
          </p:nvSpPr>
          <p:spPr>
            <a:xfrm>
              <a:off x="3124200" y="2057400"/>
              <a:ext cx="1143000" cy="381000"/>
            </a:xfrm>
            <a:prstGeom prst="rect">
              <a:avLst/>
            </a:prstGeom>
            <a:noFill/>
          </p:spPr>
          <p:txBody>
            <a:bodyPr wrap="square" rtlCol="0">
              <a:spAutoFit/>
            </a:bodyPr>
            <a:lstStyle/>
            <a:p>
              <a:r>
                <a:rPr lang="en-US" dirty="0" err="1" smtClean="0">
                  <a:latin typeface="Times New Roman" pitchFamily="18" charset="0"/>
                  <a:cs typeface="Times New Roman" pitchFamily="18" charset="0"/>
                </a:rPr>
                <a:t>Ia</a:t>
              </a:r>
              <a:r>
                <a:rPr lang="en-US" dirty="0" smtClean="0">
                  <a:latin typeface="Times New Roman" pitchFamily="18" charset="0"/>
                  <a:cs typeface="Times New Roman" pitchFamily="18" charset="0"/>
                </a:rPr>
                <a:t>/4</a:t>
              </a:r>
              <a:endParaRPr lang="en-US" dirty="0">
                <a:latin typeface="Times New Roman" pitchFamily="18" charset="0"/>
                <a:cs typeface="Times New Roman" pitchFamily="18" charset="0"/>
              </a:endParaRPr>
            </a:p>
          </p:txBody>
        </p:sp>
        <p:cxnSp>
          <p:nvCxnSpPr>
            <p:cNvPr id="17" name="Straight Arrow Connector 16"/>
            <p:cNvCxnSpPr/>
            <p:nvPr/>
          </p:nvCxnSpPr>
          <p:spPr>
            <a:xfrm>
              <a:off x="3810000" y="2286000"/>
              <a:ext cx="1066800" cy="1588"/>
            </a:xfrm>
            <a:prstGeom prst="straightConnector1">
              <a:avLst/>
            </a:prstGeom>
            <a:ln w="1270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grpSp>
        <p:nvGrpSpPr>
          <p:cNvPr id="18" name="Group 17"/>
          <p:cNvGrpSpPr/>
          <p:nvPr/>
        </p:nvGrpSpPr>
        <p:grpSpPr>
          <a:xfrm>
            <a:off x="3733800" y="5410200"/>
            <a:ext cx="1752600" cy="381000"/>
            <a:chOff x="3124200" y="2057400"/>
            <a:chExt cx="1752600" cy="381000"/>
          </a:xfrm>
        </p:grpSpPr>
        <p:sp>
          <p:nvSpPr>
            <p:cNvPr id="19" name="TextBox 18"/>
            <p:cNvSpPr txBox="1"/>
            <p:nvPr/>
          </p:nvSpPr>
          <p:spPr>
            <a:xfrm>
              <a:off x="3124200" y="2057400"/>
              <a:ext cx="1143000" cy="381000"/>
            </a:xfrm>
            <a:prstGeom prst="rect">
              <a:avLst/>
            </a:prstGeom>
            <a:noFill/>
          </p:spPr>
          <p:txBody>
            <a:bodyPr wrap="square" rtlCol="0">
              <a:spAutoFit/>
            </a:bodyPr>
            <a:lstStyle/>
            <a:p>
              <a:r>
                <a:rPr lang="en-US" dirty="0" err="1" smtClean="0">
                  <a:latin typeface="Times New Roman" pitchFamily="18" charset="0"/>
                  <a:cs typeface="Times New Roman" pitchFamily="18" charset="0"/>
                </a:rPr>
                <a:t>Ia</a:t>
              </a:r>
              <a:r>
                <a:rPr lang="en-US" dirty="0" smtClean="0">
                  <a:latin typeface="Times New Roman" pitchFamily="18" charset="0"/>
                  <a:cs typeface="Times New Roman" pitchFamily="18" charset="0"/>
                </a:rPr>
                <a:t>/4</a:t>
              </a:r>
              <a:endParaRPr lang="en-US" dirty="0">
                <a:latin typeface="Times New Roman" pitchFamily="18" charset="0"/>
                <a:cs typeface="Times New Roman" pitchFamily="18" charset="0"/>
              </a:endParaRPr>
            </a:p>
          </p:txBody>
        </p:sp>
        <p:cxnSp>
          <p:nvCxnSpPr>
            <p:cNvPr id="20" name="Straight Arrow Connector 19"/>
            <p:cNvCxnSpPr/>
            <p:nvPr/>
          </p:nvCxnSpPr>
          <p:spPr>
            <a:xfrm>
              <a:off x="3810000" y="2286000"/>
              <a:ext cx="1066800" cy="1588"/>
            </a:xfrm>
            <a:prstGeom prst="straightConnector1">
              <a:avLst/>
            </a:prstGeom>
            <a:ln w="1270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grpSp>
        <p:nvGrpSpPr>
          <p:cNvPr id="21" name="Group 20"/>
          <p:cNvGrpSpPr/>
          <p:nvPr/>
        </p:nvGrpSpPr>
        <p:grpSpPr>
          <a:xfrm>
            <a:off x="7391400" y="3276600"/>
            <a:ext cx="1143000" cy="381000"/>
            <a:chOff x="3124200" y="2057400"/>
            <a:chExt cx="1143000" cy="381000"/>
          </a:xfrm>
        </p:grpSpPr>
        <p:sp>
          <p:nvSpPr>
            <p:cNvPr id="22" name="TextBox 21"/>
            <p:cNvSpPr txBox="1"/>
            <p:nvPr/>
          </p:nvSpPr>
          <p:spPr>
            <a:xfrm>
              <a:off x="3124200" y="2057400"/>
              <a:ext cx="1143000" cy="381000"/>
            </a:xfrm>
            <a:prstGeom prst="rect">
              <a:avLst/>
            </a:prstGeom>
            <a:noFill/>
          </p:spPr>
          <p:txBody>
            <a:bodyPr wrap="square" rtlCol="0">
              <a:spAutoFit/>
            </a:bodyPr>
            <a:lstStyle/>
            <a:p>
              <a:r>
                <a:rPr lang="en-US" smtClean="0">
                  <a:latin typeface="Times New Roman" pitchFamily="18" charset="0"/>
                  <a:cs typeface="Times New Roman" pitchFamily="18" charset="0"/>
                </a:rPr>
                <a:t>Ia</a:t>
              </a:r>
              <a:endParaRPr lang="en-US" dirty="0">
                <a:latin typeface="Times New Roman" pitchFamily="18" charset="0"/>
                <a:cs typeface="Times New Roman" pitchFamily="18" charset="0"/>
              </a:endParaRPr>
            </a:p>
          </p:txBody>
        </p:sp>
        <p:cxnSp>
          <p:nvCxnSpPr>
            <p:cNvPr id="23" name="Straight Arrow Connector 22"/>
            <p:cNvCxnSpPr/>
            <p:nvPr/>
          </p:nvCxnSpPr>
          <p:spPr>
            <a:xfrm>
              <a:off x="3581400" y="2286000"/>
              <a:ext cx="533400" cy="1588"/>
            </a:xfrm>
            <a:prstGeom prst="straightConnector1">
              <a:avLst/>
            </a:prstGeom>
            <a:ln w="1270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grpSp>
        <p:nvGrpSpPr>
          <p:cNvPr id="31" name="Group 30"/>
          <p:cNvGrpSpPr/>
          <p:nvPr/>
        </p:nvGrpSpPr>
        <p:grpSpPr>
          <a:xfrm>
            <a:off x="7086600" y="3962400"/>
            <a:ext cx="685800" cy="457198"/>
            <a:chOff x="3124200" y="1981202"/>
            <a:chExt cx="1143000" cy="457198"/>
          </a:xfrm>
        </p:grpSpPr>
        <p:sp>
          <p:nvSpPr>
            <p:cNvPr id="32" name="TextBox 31"/>
            <p:cNvSpPr txBox="1"/>
            <p:nvPr/>
          </p:nvSpPr>
          <p:spPr>
            <a:xfrm>
              <a:off x="3124200" y="2057400"/>
              <a:ext cx="1143000" cy="381000"/>
            </a:xfrm>
            <a:prstGeom prst="rect">
              <a:avLst/>
            </a:prstGeom>
            <a:noFill/>
          </p:spPr>
          <p:txBody>
            <a:bodyPr wrap="square" rtlCol="0">
              <a:spAutoFit/>
            </a:bodyPr>
            <a:lstStyle/>
            <a:p>
              <a:r>
                <a:rPr lang="en-US" dirty="0" err="1" smtClean="0">
                  <a:latin typeface="Times New Roman" pitchFamily="18" charset="0"/>
                  <a:cs typeface="Times New Roman" pitchFamily="18" charset="0"/>
                </a:rPr>
                <a:t>Ia</a:t>
              </a:r>
              <a:r>
                <a:rPr lang="en-US" dirty="0" smtClean="0">
                  <a:latin typeface="Times New Roman" pitchFamily="18" charset="0"/>
                  <a:cs typeface="Times New Roman" pitchFamily="18" charset="0"/>
                </a:rPr>
                <a:t>/2</a:t>
              </a:r>
              <a:endParaRPr lang="en-US" dirty="0">
                <a:latin typeface="Times New Roman" pitchFamily="18" charset="0"/>
                <a:cs typeface="Times New Roman" pitchFamily="18" charset="0"/>
              </a:endParaRPr>
            </a:p>
          </p:txBody>
        </p:sp>
        <p:cxnSp>
          <p:nvCxnSpPr>
            <p:cNvPr id="33" name="Straight Arrow Connector 32"/>
            <p:cNvCxnSpPr/>
            <p:nvPr/>
          </p:nvCxnSpPr>
          <p:spPr>
            <a:xfrm rot="16200000" flipV="1">
              <a:off x="3632203" y="2108201"/>
              <a:ext cx="305593" cy="51595"/>
            </a:xfrm>
            <a:prstGeom prst="straightConnector1">
              <a:avLst/>
            </a:prstGeom>
            <a:ln w="1270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grpSp>
        <p:nvGrpSpPr>
          <p:cNvPr id="36" name="Group 35"/>
          <p:cNvGrpSpPr/>
          <p:nvPr/>
        </p:nvGrpSpPr>
        <p:grpSpPr>
          <a:xfrm>
            <a:off x="6934200" y="2971800"/>
            <a:ext cx="685800" cy="533403"/>
            <a:chOff x="3124200" y="2057400"/>
            <a:chExt cx="1143000" cy="533403"/>
          </a:xfrm>
        </p:grpSpPr>
        <p:sp>
          <p:nvSpPr>
            <p:cNvPr id="37" name="TextBox 36"/>
            <p:cNvSpPr txBox="1"/>
            <p:nvPr/>
          </p:nvSpPr>
          <p:spPr>
            <a:xfrm>
              <a:off x="3124200" y="2057400"/>
              <a:ext cx="1143000" cy="381000"/>
            </a:xfrm>
            <a:prstGeom prst="rect">
              <a:avLst/>
            </a:prstGeom>
            <a:noFill/>
          </p:spPr>
          <p:txBody>
            <a:bodyPr wrap="square" rtlCol="0">
              <a:spAutoFit/>
            </a:bodyPr>
            <a:lstStyle/>
            <a:p>
              <a:r>
                <a:rPr lang="en-US" dirty="0" err="1" smtClean="0">
                  <a:latin typeface="Times New Roman" pitchFamily="18" charset="0"/>
                  <a:cs typeface="Times New Roman" pitchFamily="18" charset="0"/>
                </a:rPr>
                <a:t>Ia</a:t>
              </a:r>
              <a:r>
                <a:rPr lang="en-US" dirty="0" smtClean="0">
                  <a:latin typeface="Times New Roman" pitchFamily="18" charset="0"/>
                  <a:cs typeface="Times New Roman" pitchFamily="18" charset="0"/>
                </a:rPr>
                <a:t>/2</a:t>
              </a:r>
              <a:endParaRPr lang="en-US" dirty="0">
                <a:latin typeface="Times New Roman" pitchFamily="18" charset="0"/>
                <a:cs typeface="Times New Roman" pitchFamily="18" charset="0"/>
              </a:endParaRPr>
            </a:p>
          </p:txBody>
        </p:sp>
        <p:cxnSp>
          <p:nvCxnSpPr>
            <p:cNvPr id="38" name="Straight Arrow Connector 37"/>
            <p:cNvCxnSpPr/>
            <p:nvPr/>
          </p:nvCxnSpPr>
          <p:spPr>
            <a:xfrm rot="5400000">
              <a:off x="3632997" y="2413000"/>
              <a:ext cx="304007" cy="51600"/>
            </a:xfrm>
            <a:prstGeom prst="straightConnector1">
              <a:avLst/>
            </a:prstGeom>
            <a:ln w="1270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grpSp>
        <p:nvGrpSpPr>
          <p:cNvPr id="12" name="Group 11"/>
          <p:cNvGrpSpPr/>
          <p:nvPr/>
        </p:nvGrpSpPr>
        <p:grpSpPr>
          <a:xfrm>
            <a:off x="3352800" y="3200400"/>
            <a:ext cx="1752600" cy="381000"/>
            <a:chOff x="3124200" y="2057400"/>
            <a:chExt cx="1752600" cy="381000"/>
          </a:xfrm>
        </p:grpSpPr>
        <p:sp>
          <p:nvSpPr>
            <p:cNvPr id="13" name="TextBox 12"/>
            <p:cNvSpPr txBox="1"/>
            <p:nvPr/>
          </p:nvSpPr>
          <p:spPr>
            <a:xfrm>
              <a:off x="3124200" y="2057400"/>
              <a:ext cx="1143000" cy="381000"/>
            </a:xfrm>
            <a:prstGeom prst="rect">
              <a:avLst/>
            </a:prstGeom>
            <a:noFill/>
          </p:spPr>
          <p:txBody>
            <a:bodyPr wrap="square" rtlCol="0">
              <a:spAutoFit/>
            </a:bodyPr>
            <a:lstStyle/>
            <a:p>
              <a:r>
                <a:rPr lang="en-US" dirty="0" err="1" smtClean="0">
                  <a:latin typeface="Times New Roman" pitchFamily="18" charset="0"/>
                  <a:cs typeface="Times New Roman" pitchFamily="18" charset="0"/>
                </a:rPr>
                <a:t>Ia</a:t>
              </a:r>
              <a:r>
                <a:rPr lang="en-US" dirty="0" smtClean="0">
                  <a:latin typeface="Times New Roman" pitchFamily="18" charset="0"/>
                  <a:cs typeface="Times New Roman" pitchFamily="18" charset="0"/>
                </a:rPr>
                <a:t>/4</a:t>
              </a:r>
              <a:endParaRPr lang="en-US" dirty="0">
                <a:latin typeface="Times New Roman" pitchFamily="18" charset="0"/>
                <a:cs typeface="Times New Roman" pitchFamily="18" charset="0"/>
              </a:endParaRPr>
            </a:p>
          </p:txBody>
        </p:sp>
        <p:cxnSp>
          <p:nvCxnSpPr>
            <p:cNvPr id="14" name="Straight Arrow Connector 13"/>
            <p:cNvCxnSpPr/>
            <p:nvPr/>
          </p:nvCxnSpPr>
          <p:spPr>
            <a:xfrm>
              <a:off x="3810000" y="2286000"/>
              <a:ext cx="1066800" cy="1588"/>
            </a:xfrm>
            <a:prstGeom prst="straightConnector1">
              <a:avLst/>
            </a:prstGeom>
            <a:ln w="1270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0"/>
            <a:ext cx="8686800" cy="1143000"/>
          </a:xfrm>
          <a:prstGeom prst="roundRect">
            <a:avLst/>
          </a:prstGeom>
        </p:spPr>
        <p:style>
          <a:lnRef idx="1">
            <a:schemeClr val="accent6"/>
          </a:lnRef>
          <a:fillRef idx="2">
            <a:schemeClr val="accent6"/>
          </a:fillRef>
          <a:effectRef idx="1">
            <a:schemeClr val="accent6"/>
          </a:effectRef>
          <a:fontRef idx="minor">
            <a:schemeClr val="dk1"/>
          </a:fontRef>
        </p:style>
        <p:txBody>
          <a:bodyPr/>
          <a:lstStyle/>
          <a:p>
            <a:r>
              <a:rPr lang="en-US" dirty="0" smtClean="0">
                <a:solidFill>
                  <a:schemeClr val="accent2">
                    <a:lumMod val="50000"/>
                  </a:schemeClr>
                </a:solidFill>
                <a:latin typeface="Times New Roman" pitchFamily="18" charset="0"/>
                <a:cs typeface="Times New Roman" pitchFamily="18" charset="0"/>
              </a:rPr>
              <a:t>Induced voltage</a:t>
            </a:r>
          </a:p>
        </p:txBody>
      </p:sp>
      <p:sp>
        <p:nvSpPr>
          <p:cNvPr id="3" name="Content Placeholder 2"/>
          <p:cNvSpPr>
            <a:spLocks noGrp="1"/>
          </p:cNvSpPr>
          <p:nvPr>
            <p:ph idx="1"/>
          </p:nvPr>
        </p:nvSpPr>
        <p:spPr>
          <a:xfrm>
            <a:off x="228600" y="1066800"/>
            <a:ext cx="8763000" cy="5410200"/>
          </a:xfrm>
          <a:prstGeom prst="roundRect">
            <a:avLst/>
          </a:prstGeom>
        </p:spPr>
        <p:style>
          <a:lnRef idx="1">
            <a:schemeClr val="accent6"/>
          </a:lnRef>
          <a:fillRef idx="2">
            <a:schemeClr val="accent6"/>
          </a:fillRef>
          <a:effectRef idx="1">
            <a:schemeClr val="accent6"/>
          </a:effectRef>
          <a:fontRef idx="minor">
            <a:schemeClr val="dk1"/>
          </a:fontRef>
        </p:style>
        <p:txBody>
          <a:bodyPr>
            <a:normAutofit fontScale="92500" lnSpcReduction="20000"/>
          </a:bodyPr>
          <a:lstStyle/>
          <a:p>
            <a:pPr algn="just">
              <a:buClr>
                <a:srgbClr val="0070C0"/>
              </a:buClr>
              <a:buFont typeface="Wingdings" pitchFamily="2" charset="2"/>
              <a:buChar char="q"/>
            </a:pPr>
            <a:r>
              <a:rPr lang="en-US" dirty="0" smtClean="0">
                <a:latin typeface="Times New Roman" pitchFamily="18" charset="0"/>
                <a:cs typeface="Times New Roman" pitchFamily="18" charset="0"/>
              </a:rPr>
              <a:t>Voltage induced in a conductor moving at speed v in a magnetic field ,B is given as.</a:t>
            </a:r>
          </a:p>
          <a:p>
            <a:pPr algn="just">
              <a:buClr>
                <a:srgbClr val="0070C0"/>
              </a:buClr>
              <a:buNone/>
            </a:pPr>
            <a:r>
              <a:rPr lang="nl-NL" dirty="0" smtClean="0">
                <a:latin typeface="Times New Roman" pitchFamily="18" charset="0"/>
                <a:cs typeface="Times New Roman" pitchFamily="18" charset="0"/>
              </a:rPr>
              <a:t>			e</a:t>
            </a:r>
            <a:r>
              <a:rPr lang="nl-NL" baseline="-25000" dirty="0" smtClean="0">
                <a:latin typeface="Times New Roman" pitchFamily="18" charset="0"/>
                <a:cs typeface="Times New Roman" pitchFamily="18" charset="0"/>
              </a:rPr>
              <a:t>ind</a:t>
            </a:r>
            <a:r>
              <a:rPr lang="nl-NL" dirty="0" smtClean="0">
                <a:latin typeface="Times New Roman" pitchFamily="18" charset="0"/>
                <a:cs typeface="Times New Roman" pitchFamily="18" charset="0"/>
              </a:rPr>
              <a:t> = ( v x B) • I</a:t>
            </a:r>
          </a:p>
          <a:p>
            <a:pPr algn="just">
              <a:buClr>
                <a:srgbClr val="0070C0"/>
              </a:buClr>
              <a:buNone/>
            </a:pPr>
            <a:r>
              <a:rPr lang="nl-NL" dirty="0" smtClean="0">
                <a:latin typeface="Times New Roman" pitchFamily="18" charset="0"/>
                <a:cs typeface="Times New Roman" pitchFamily="18" charset="0"/>
              </a:rPr>
              <a:t> Where </a:t>
            </a:r>
          </a:p>
          <a:p>
            <a:pPr algn="just">
              <a:buClr>
                <a:srgbClr val="0070C0"/>
              </a:buClr>
              <a:buNone/>
            </a:pPr>
            <a:r>
              <a:rPr lang="nl-NL" dirty="0" smtClean="0">
                <a:latin typeface="Times New Roman" pitchFamily="18" charset="0"/>
                <a:cs typeface="Times New Roman" pitchFamily="18" charset="0"/>
              </a:rPr>
              <a:t>	</a:t>
            </a:r>
            <a:r>
              <a:rPr lang="nl-NL" sz="2800" dirty="0" smtClean="0">
                <a:latin typeface="Times New Roman" pitchFamily="18" charset="0"/>
                <a:cs typeface="Times New Roman" pitchFamily="18" charset="0"/>
              </a:rPr>
              <a:t>v is speed</a:t>
            </a:r>
          </a:p>
          <a:p>
            <a:pPr algn="just">
              <a:buClr>
                <a:srgbClr val="0070C0"/>
              </a:buClr>
              <a:buNone/>
            </a:pPr>
            <a:r>
              <a:rPr lang="nl-NL" sz="2800" dirty="0" smtClean="0">
                <a:latin typeface="Times New Roman" pitchFamily="18" charset="0"/>
                <a:cs typeface="Times New Roman" pitchFamily="18" charset="0"/>
              </a:rPr>
              <a:t>	B is magnetic field</a:t>
            </a:r>
          </a:p>
          <a:p>
            <a:pPr algn="just">
              <a:buClr>
                <a:srgbClr val="0070C0"/>
              </a:buClr>
              <a:buNone/>
            </a:pPr>
            <a:r>
              <a:rPr lang="nl-NL" sz="2800" dirty="0" smtClean="0">
                <a:latin typeface="Times New Roman" pitchFamily="18" charset="0"/>
                <a:cs typeface="Times New Roman" pitchFamily="18" charset="0"/>
              </a:rPr>
              <a:t>	I is length</a:t>
            </a:r>
          </a:p>
          <a:p>
            <a:pPr algn="just">
              <a:buClr>
                <a:srgbClr val="0070C0"/>
              </a:buClr>
              <a:buNone/>
            </a:pPr>
            <a:r>
              <a:rPr lang="nl-NL" sz="2800" dirty="0" smtClean="0">
                <a:latin typeface="Times New Roman" pitchFamily="18" charset="0"/>
                <a:cs typeface="Times New Roman" pitchFamily="18" charset="0"/>
              </a:rPr>
              <a:t>If all the three are </a:t>
            </a:r>
          </a:p>
          <a:p>
            <a:pPr algn="just">
              <a:buClr>
                <a:srgbClr val="0070C0"/>
              </a:buClr>
              <a:buNone/>
            </a:pPr>
            <a:r>
              <a:rPr lang="nl-NL" sz="2800" dirty="0" smtClean="0">
                <a:latin typeface="Times New Roman" pitchFamily="18" charset="0"/>
                <a:cs typeface="Times New Roman" pitchFamily="18" charset="0"/>
              </a:rPr>
              <a:t>perpendicular to each other </a:t>
            </a:r>
          </a:p>
          <a:p>
            <a:pPr algn="just">
              <a:buClr>
                <a:srgbClr val="0070C0"/>
              </a:buClr>
              <a:buNone/>
            </a:pPr>
            <a:r>
              <a:rPr lang="nl-NL" sz="2800" dirty="0" smtClean="0">
                <a:latin typeface="Times New Roman" pitchFamily="18" charset="0"/>
                <a:cs typeface="Times New Roman" pitchFamily="18" charset="0"/>
              </a:rPr>
              <a:t>as in this figure</a:t>
            </a:r>
            <a:r>
              <a:rPr lang="nl-NL" sz="2800" i="1" dirty="0" smtClean="0">
                <a:latin typeface="Times New Roman" pitchFamily="18" charset="0"/>
                <a:cs typeface="Times New Roman" pitchFamily="18" charset="0"/>
              </a:rPr>
              <a:t>, </a:t>
            </a:r>
          </a:p>
          <a:p>
            <a:pPr algn="just">
              <a:buClr>
                <a:srgbClr val="0070C0"/>
              </a:buClr>
              <a:buNone/>
            </a:pPr>
            <a:r>
              <a:rPr lang="nl-NL" sz="2800" i="1" dirty="0" smtClean="0">
                <a:latin typeface="Times New Roman" pitchFamily="18" charset="0"/>
                <a:cs typeface="Times New Roman" pitchFamily="18" charset="0"/>
              </a:rPr>
              <a:t>e</a:t>
            </a:r>
            <a:r>
              <a:rPr lang="nl-NL" sz="2800" i="1" baseline="-25000" dirty="0" smtClean="0">
                <a:latin typeface="Times New Roman" pitchFamily="18" charset="0"/>
                <a:cs typeface="Times New Roman" pitchFamily="18" charset="0"/>
              </a:rPr>
              <a:t>ind</a:t>
            </a:r>
            <a:r>
              <a:rPr lang="nl-NL" sz="2800" i="1" dirty="0" smtClean="0">
                <a:latin typeface="Times New Roman" pitchFamily="18" charset="0"/>
                <a:cs typeface="Times New Roman" pitchFamily="18" charset="0"/>
              </a:rPr>
              <a:t> = B lv</a:t>
            </a:r>
            <a:endParaRPr lang="en-US" sz="2800" i="1" dirty="0" smtClean="0">
              <a:latin typeface="Times New Roman" pitchFamily="18" charset="0"/>
              <a:cs typeface="Times New Roman" pitchFamily="18" charset="0"/>
            </a:endParaRPr>
          </a:p>
        </p:txBody>
      </p:sp>
      <p:sp>
        <p:nvSpPr>
          <p:cNvPr id="6" name="Slide Number Placeholder 5"/>
          <p:cNvSpPr>
            <a:spLocks noGrp="1"/>
          </p:cNvSpPr>
          <p:nvPr>
            <p:ph type="sldNum" sz="quarter" idx="12"/>
          </p:nvPr>
        </p:nvSpPr>
        <p:spPr>
          <a:xfrm>
            <a:off x="8610600" y="6324600"/>
            <a:ext cx="381000" cy="365125"/>
          </a:xfrm>
          <a:prstGeom prst="roundRect">
            <a:avLst/>
          </a:prstGeom>
        </p:spPr>
        <p:style>
          <a:lnRef idx="2">
            <a:schemeClr val="accent6"/>
          </a:lnRef>
          <a:fillRef idx="1">
            <a:schemeClr val="lt1"/>
          </a:fillRef>
          <a:effectRef idx="0">
            <a:schemeClr val="accent6"/>
          </a:effectRef>
          <a:fontRef idx="minor">
            <a:schemeClr val="dk1"/>
          </a:fontRef>
        </p:style>
        <p:txBody>
          <a:bodyPr/>
          <a:lstStyle/>
          <a:p>
            <a:fld id="{907D80F2-08EE-4FF1-86FA-192F2442B46F}" type="slidenum">
              <a:rPr lang="en-US" smtClean="0">
                <a:latin typeface="Times New Roman" pitchFamily="18" charset="0"/>
                <a:cs typeface="Times New Roman" pitchFamily="18" charset="0"/>
              </a:rPr>
              <a:pPr/>
              <a:t>8</a:t>
            </a:fld>
            <a:endParaRPr lang="en-US" dirty="0">
              <a:latin typeface="Times New Roman" pitchFamily="18" charset="0"/>
              <a:cs typeface="Times New Roman" pitchFamily="18" charset="0"/>
            </a:endParaRPr>
          </a:p>
        </p:txBody>
      </p:sp>
      <p:grpSp>
        <p:nvGrpSpPr>
          <p:cNvPr id="9" name="Group 8"/>
          <p:cNvGrpSpPr/>
          <p:nvPr/>
        </p:nvGrpSpPr>
        <p:grpSpPr>
          <a:xfrm>
            <a:off x="4267200" y="3505200"/>
            <a:ext cx="4411401" cy="2733675"/>
            <a:chOff x="4267200" y="3505200"/>
            <a:chExt cx="4411401" cy="2733675"/>
          </a:xfrm>
        </p:grpSpPr>
        <p:pic>
          <p:nvPicPr>
            <p:cNvPr id="2050" name="Picture 2"/>
            <p:cNvPicPr>
              <a:picLocks noChangeAspect="1" noChangeArrowheads="1"/>
            </p:cNvPicPr>
            <p:nvPr/>
          </p:nvPicPr>
          <p:blipFill>
            <a:blip r:embed="rId2"/>
            <a:srcRect/>
            <a:stretch>
              <a:fillRect/>
            </a:stretch>
          </p:blipFill>
          <p:spPr bwMode="auto">
            <a:xfrm>
              <a:off x="4267200" y="3505200"/>
              <a:ext cx="4411401" cy="2733675"/>
            </a:xfrm>
            <a:prstGeom prst="rect">
              <a:avLst/>
            </a:prstGeom>
            <a:noFill/>
            <a:ln w="9525">
              <a:noFill/>
              <a:miter lim="800000"/>
              <a:headEnd/>
              <a:tailEnd/>
            </a:ln>
            <a:effectLst/>
          </p:spPr>
        </p:pic>
        <p:sp>
          <p:nvSpPr>
            <p:cNvPr id="8" name="Rectangle 7"/>
            <p:cNvSpPr/>
            <p:nvPr/>
          </p:nvSpPr>
          <p:spPr>
            <a:xfrm>
              <a:off x="4648200" y="5638800"/>
              <a:ext cx="609600" cy="304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0"/>
            <a:ext cx="8686800" cy="1143000"/>
          </a:xfrm>
          <a:prstGeom prst="roundRect">
            <a:avLst/>
          </a:prstGeom>
        </p:spPr>
        <p:style>
          <a:lnRef idx="2">
            <a:schemeClr val="accent1"/>
          </a:lnRef>
          <a:fillRef idx="1">
            <a:schemeClr val="lt1"/>
          </a:fillRef>
          <a:effectRef idx="0">
            <a:schemeClr val="accent1"/>
          </a:effectRef>
          <a:fontRef idx="minor">
            <a:schemeClr val="dk1"/>
          </a:fontRef>
        </p:style>
        <p:txBody>
          <a:bodyPr>
            <a:normAutofit/>
          </a:bodyPr>
          <a:lstStyle/>
          <a:p>
            <a:r>
              <a:rPr lang="en-US" dirty="0" smtClean="0">
                <a:solidFill>
                  <a:schemeClr val="accent2">
                    <a:lumMod val="50000"/>
                  </a:schemeClr>
                </a:solidFill>
                <a:latin typeface="Times New Roman" pitchFamily="18" charset="0"/>
                <a:cs typeface="Times New Roman" pitchFamily="18" charset="0"/>
              </a:rPr>
              <a:t>Simplex Wave Winding</a:t>
            </a:r>
          </a:p>
        </p:txBody>
      </p:sp>
      <p:sp>
        <p:nvSpPr>
          <p:cNvPr id="3" name="Content Placeholder 2"/>
          <p:cNvSpPr>
            <a:spLocks noGrp="1"/>
          </p:cNvSpPr>
          <p:nvPr>
            <p:ph idx="1"/>
          </p:nvPr>
        </p:nvSpPr>
        <p:spPr>
          <a:xfrm>
            <a:off x="228600" y="1143000"/>
            <a:ext cx="8763000" cy="5410200"/>
          </a:xfrm>
          <a:prstGeom prst="roundRect">
            <a:avLst/>
          </a:prstGeom>
        </p:spPr>
        <p:style>
          <a:lnRef idx="2">
            <a:schemeClr val="accent1"/>
          </a:lnRef>
          <a:fillRef idx="1">
            <a:schemeClr val="lt1"/>
          </a:fillRef>
          <a:effectRef idx="0">
            <a:schemeClr val="accent1"/>
          </a:effectRef>
          <a:fontRef idx="minor">
            <a:schemeClr val="dk1"/>
          </a:fontRef>
        </p:style>
        <p:txBody>
          <a:bodyPr>
            <a:normAutofit/>
          </a:bodyPr>
          <a:lstStyle/>
          <a:p>
            <a:pPr marL="571500" indent="-571500" algn="just">
              <a:buClr>
                <a:srgbClr val="0070C0"/>
              </a:buClr>
              <a:buFont typeface="Wingdings" pitchFamily="2" charset="2"/>
              <a:buChar char="q"/>
            </a:pPr>
            <a:r>
              <a:rPr lang="en-US" sz="2200" dirty="0" smtClean="0">
                <a:latin typeface="Times New Roman" pitchFamily="18" charset="0"/>
                <a:cs typeface="Times New Roman" pitchFamily="18" charset="0"/>
              </a:rPr>
              <a:t>Assuming a two layer winding and supposing that conductor AB lies in the upper half of the slot ,then going once around the armature, the winding ends at A’B’ which must be at the upper half of the slot at the left (retrogressive) or right (</a:t>
            </a:r>
            <a:r>
              <a:rPr lang="en-US" sz="2200" dirty="0" err="1" smtClean="0">
                <a:latin typeface="Times New Roman" pitchFamily="18" charset="0"/>
                <a:cs typeface="Times New Roman" pitchFamily="18" charset="0"/>
              </a:rPr>
              <a:t>prograssive</a:t>
            </a:r>
            <a:r>
              <a:rPr lang="en-US" sz="2200" dirty="0" smtClean="0">
                <a:latin typeface="Times New Roman" pitchFamily="18" charset="0"/>
                <a:cs typeface="Times New Roman" pitchFamily="18" charset="0"/>
              </a:rPr>
              <a:t>).</a:t>
            </a:r>
          </a:p>
          <a:p>
            <a:pPr marL="571500" indent="-571500" algn="just">
              <a:buClr>
                <a:srgbClr val="0070C0"/>
              </a:buClr>
              <a:buFont typeface="Wingdings" pitchFamily="2" charset="2"/>
              <a:buChar char="q"/>
            </a:pPr>
            <a:r>
              <a:rPr lang="en-US" sz="2200" dirty="0" smtClean="0">
                <a:latin typeface="Times New Roman" pitchFamily="18" charset="0"/>
                <a:cs typeface="Times New Roman" pitchFamily="18" charset="0"/>
              </a:rPr>
              <a:t>Counting in terms of conductors, it means that AB and A’B’ differ by two conductors(conductor sides) although they differ by one slot.</a:t>
            </a:r>
          </a:p>
        </p:txBody>
      </p:sp>
      <p:sp>
        <p:nvSpPr>
          <p:cNvPr id="6" name="Slide Number Placeholder 5"/>
          <p:cNvSpPr>
            <a:spLocks noGrp="1"/>
          </p:cNvSpPr>
          <p:nvPr>
            <p:ph type="sldNum" sz="quarter" idx="12"/>
          </p:nvPr>
        </p:nvSpPr>
        <p:spPr>
          <a:xfrm>
            <a:off x="8610600" y="6324600"/>
            <a:ext cx="381000" cy="365125"/>
          </a:xfrm>
          <a:prstGeom prst="roundRect">
            <a:avLst/>
          </a:prstGeom>
        </p:spPr>
        <p:style>
          <a:lnRef idx="2">
            <a:schemeClr val="accent6"/>
          </a:lnRef>
          <a:fillRef idx="1">
            <a:schemeClr val="lt1"/>
          </a:fillRef>
          <a:effectRef idx="0">
            <a:schemeClr val="accent6"/>
          </a:effectRef>
          <a:fontRef idx="minor">
            <a:schemeClr val="dk1"/>
          </a:fontRef>
        </p:style>
        <p:txBody>
          <a:bodyPr/>
          <a:lstStyle/>
          <a:p>
            <a:fld id="{907D80F2-08EE-4FF1-86FA-192F2442B46F}" type="slidenum">
              <a:rPr lang="en-US" smtClean="0">
                <a:latin typeface="Times New Roman" pitchFamily="18" charset="0"/>
                <a:cs typeface="Times New Roman" pitchFamily="18" charset="0"/>
              </a:rPr>
              <a:pPr/>
              <a:t>80</a:t>
            </a:fld>
            <a:endParaRPr lang="en-US" dirty="0">
              <a:latin typeface="Times New Roman" pitchFamily="18" charset="0"/>
              <a:cs typeface="Times New Roman" pitchFamily="18" charset="0"/>
            </a:endParaRPr>
          </a:p>
        </p:txBody>
      </p:sp>
      <p:pic>
        <p:nvPicPr>
          <p:cNvPr id="7" name="Picture 6"/>
          <p:cNvPicPr/>
          <p:nvPr/>
        </p:nvPicPr>
        <p:blipFill>
          <a:blip r:embed="rId2"/>
          <a:srcRect/>
          <a:stretch>
            <a:fillRect/>
          </a:stretch>
        </p:blipFill>
        <p:spPr bwMode="auto">
          <a:xfrm>
            <a:off x="3124200" y="3733800"/>
            <a:ext cx="5391443" cy="2667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0"/>
            <a:ext cx="8686800" cy="1143000"/>
          </a:xfrm>
          <a:prstGeom prst="roundRect">
            <a:avLst/>
          </a:prstGeom>
        </p:spPr>
        <p:style>
          <a:lnRef idx="2">
            <a:schemeClr val="accent1"/>
          </a:lnRef>
          <a:fillRef idx="1">
            <a:schemeClr val="lt1"/>
          </a:fillRef>
          <a:effectRef idx="0">
            <a:schemeClr val="accent1"/>
          </a:effectRef>
          <a:fontRef idx="minor">
            <a:schemeClr val="dk1"/>
          </a:fontRef>
        </p:style>
        <p:txBody>
          <a:bodyPr>
            <a:normAutofit/>
          </a:bodyPr>
          <a:lstStyle/>
          <a:p>
            <a:r>
              <a:rPr lang="en-US" dirty="0" smtClean="0">
                <a:solidFill>
                  <a:schemeClr val="accent2">
                    <a:lumMod val="50000"/>
                  </a:schemeClr>
                </a:solidFill>
                <a:latin typeface="Times New Roman" pitchFamily="18" charset="0"/>
                <a:cs typeface="Times New Roman" pitchFamily="18" charset="0"/>
              </a:rPr>
              <a:t>Simplex Wave cont…</a:t>
            </a:r>
          </a:p>
        </p:txBody>
      </p:sp>
      <p:sp>
        <p:nvSpPr>
          <p:cNvPr id="3" name="Content Placeholder 2"/>
          <p:cNvSpPr>
            <a:spLocks noGrp="1"/>
          </p:cNvSpPr>
          <p:nvPr>
            <p:ph idx="1"/>
          </p:nvPr>
        </p:nvSpPr>
        <p:spPr>
          <a:xfrm>
            <a:off x="228600" y="1143000"/>
            <a:ext cx="8763000" cy="5410200"/>
          </a:xfrm>
          <a:prstGeom prst="roundRect">
            <a:avLst/>
          </a:prstGeom>
        </p:spPr>
        <p:style>
          <a:lnRef idx="2">
            <a:schemeClr val="accent1"/>
          </a:lnRef>
          <a:fillRef idx="1">
            <a:schemeClr val="lt1"/>
          </a:fillRef>
          <a:effectRef idx="0">
            <a:schemeClr val="accent1"/>
          </a:effectRef>
          <a:fontRef idx="minor">
            <a:schemeClr val="dk1"/>
          </a:fontRef>
        </p:style>
        <p:txBody>
          <a:bodyPr>
            <a:normAutofit/>
          </a:bodyPr>
          <a:lstStyle/>
          <a:p>
            <a:pPr marL="571500" indent="-571500" algn="just">
              <a:buClr>
                <a:srgbClr val="0070C0"/>
              </a:buClr>
              <a:buNone/>
            </a:pPr>
            <a:r>
              <a:rPr lang="en-US" dirty="0" smtClean="0">
                <a:latin typeface="Times New Roman" pitchFamily="18" charset="0"/>
                <a:cs typeface="Times New Roman" pitchFamily="18" charset="0"/>
              </a:rPr>
              <a:t> </a:t>
            </a:r>
          </a:p>
        </p:txBody>
      </p:sp>
      <p:sp>
        <p:nvSpPr>
          <p:cNvPr id="6" name="Slide Number Placeholder 5"/>
          <p:cNvSpPr>
            <a:spLocks noGrp="1"/>
          </p:cNvSpPr>
          <p:nvPr>
            <p:ph type="sldNum" sz="quarter" idx="12"/>
          </p:nvPr>
        </p:nvSpPr>
        <p:spPr>
          <a:xfrm>
            <a:off x="8610600" y="6324600"/>
            <a:ext cx="381000" cy="365125"/>
          </a:xfrm>
          <a:prstGeom prst="roundRect">
            <a:avLst/>
          </a:prstGeom>
        </p:spPr>
        <p:style>
          <a:lnRef idx="2">
            <a:schemeClr val="accent6"/>
          </a:lnRef>
          <a:fillRef idx="1">
            <a:schemeClr val="lt1"/>
          </a:fillRef>
          <a:effectRef idx="0">
            <a:schemeClr val="accent6"/>
          </a:effectRef>
          <a:fontRef idx="minor">
            <a:schemeClr val="dk1"/>
          </a:fontRef>
        </p:style>
        <p:txBody>
          <a:bodyPr/>
          <a:lstStyle/>
          <a:p>
            <a:fld id="{907D80F2-08EE-4FF1-86FA-192F2442B46F}" type="slidenum">
              <a:rPr lang="en-US" smtClean="0">
                <a:latin typeface="Times New Roman" pitchFamily="18" charset="0"/>
                <a:cs typeface="Times New Roman" pitchFamily="18" charset="0"/>
              </a:rPr>
              <a:pPr/>
              <a:t>81</a:t>
            </a:fld>
            <a:endParaRPr lang="en-US" dirty="0">
              <a:latin typeface="Times New Roman" pitchFamily="18" charset="0"/>
              <a:cs typeface="Times New Roman" pitchFamily="18" charset="0"/>
            </a:endParaRPr>
          </a:p>
        </p:txBody>
      </p:sp>
      <p:graphicFrame>
        <p:nvGraphicFramePr>
          <p:cNvPr id="7" name="Object 6"/>
          <p:cNvGraphicFramePr>
            <a:graphicFrameLocks noChangeAspect="1"/>
          </p:cNvGraphicFramePr>
          <p:nvPr/>
        </p:nvGraphicFramePr>
        <p:xfrm>
          <a:off x="658813" y="1274763"/>
          <a:ext cx="5195887" cy="3241675"/>
        </p:xfrm>
        <a:graphic>
          <a:graphicData uri="http://schemas.openxmlformats.org/presentationml/2006/ole">
            <p:oleObj spid="_x0000_s86019" name="Equation" r:id="rId3" imgW="3175000" imgH="1981200" progId="Equation.3">
              <p:embed/>
            </p:oleObj>
          </a:graphicData>
        </a:graphic>
      </p:graphicFrame>
    </p:spTree>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0"/>
            <a:ext cx="8686800" cy="1143000"/>
          </a:xfrm>
          <a:prstGeom prst="roundRect">
            <a:avLst/>
          </a:prstGeom>
        </p:spPr>
        <p:style>
          <a:lnRef idx="2">
            <a:schemeClr val="accent1"/>
          </a:lnRef>
          <a:fillRef idx="1">
            <a:schemeClr val="lt1"/>
          </a:fillRef>
          <a:effectRef idx="0">
            <a:schemeClr val="accent1"/>
          </a:effectRef>
          <a:fontRef idx="minor">
            <a:schemeClr val="dk1"/>
          </a:fontRef>
        </p:style>
        <p:txBody>
          <a:bodyPr>
            <a:normAutofit/>
          </a:bodyPr>
          <a:lstStyle/>
          <a:p>
            <a:r>
              <a:rPr lang="en-US" dirty="0" smtClean="0">
                <a:solidFill>
                  <a:schemeClr val="accent2">
                    <a:lumMod val="50000"/>
                  </a:schemeClr>
                </a:solidFill>
                <a:latin typeface="Times New Roman" pitchFamily="18" charset="0"/>
                <a:cs typeface="Times New Roman" pitchFamily="18" charset="0"/>
              </a:rPr>
              <a:t>Design of Simplex Wave Winding</a:t>
            </a:r>
          </a:p>
        </p:txBody>
      </p:sp>
      <p:sp>
        <p:nvSpPr>
          <p:cNvPr id="3" name="Content Placeholder 2"/>
          <p:cNvSpPr>
            <a:spLocks noGrp="1"/>
          </p:cNvSpPr>
          <p:nvPr>
            <p:ph idx="1"/>
          </p:nvPr>
        </p:nvSpPr>
        <p:spPr>
          <a:xfrm>
            <a:off x="228600" y="1143000"/>
            <a:ext cx="8763000" cy="5410200"/>
          </a:xfrm>
          <a:prstGeom prst="roundRect">
            <a:avLst/>
          </a:prstGeom>
        </p:spPr>
        <p:style>
          <a:lnRef idx="2">
            <a:schemeClr val="accent1"/>
          </a:lnRef>
          <a:fillRef idx="1">
            <a:schemeClr val="lt1"/>
          </a:fillRef>
          <a:effectRef idx="0">
            <a:schemeClr val="accent1"/>
          </a:effectRef>
          <a:fontRef idx="minor">
            <a:schemeClr val="dk1"/>
          </a:fontRef>
        </p:style>
        <p:txBody>
          <a:bodyPr>
            <a:normAutofit fontScale="85000" lnSpcReduction="20000"/>
          </a:bodyPr>
          <a:lstStyle/>
          <a:p>
            <a:pPr marL="571500" indent="-571500" algn="just">
              <a:buClr>
                <a:srgbClr val="0070C0"/>
              </a:buClr>
              <a:buFont typeface="+mj-lt"/>
              <a:buAutoNum type="romanLcPeriod"/>
            </a:pPr>
            <a:r>
              <a:rPr lang="en-US" dirty="0" smtClean="0">
                <a:latin typeface="Times New Roman" pitchFamily="18" charset="0"/>
                <a:cs typeface="Times New Roman" pitchFamily="18" charset="0"/>
              </a:rPr>
              <a:t>Both pitches Y</a:t>
            </a:r>
            <a:r>
              <a:rPr lang="en-US" baseline="-25000" dirty="0" smtClean="0">
                <a:latin typeface="Times New Roman" pitchFamily="18" charset="0"/>
                <a:cs typeface="Times New Roman" pitchFamily="18" charset="0"/>
              </a:rPr>
              <a:t>B</a:t>
            </a:r>
            <a:r>
              <a:rPr lang="en-US" dirty="0" smtClean="0">
                <a:latin typeface="Times New Roman" pitchFamily="18" charset="0"/>
                <a:cs typeface="Times New Roman" pitchFamily="18" charset="0"/>
              </a:rPr>
              <a:t> and Y</a:t>
            </a:r>
            <a:r>
              <a:rPr lang="en-US" baseline="-25000" dirty="0" smtClean="0">
                <a:latin typeface="Times New Roman" pitchFamily="18" charset="0"/>
                <a:cs typeface="Times New Roman" pitchFamily="18" charset="0"/>
              </a:rPr>
              <a:t>F</a:t>
            </a:r>
            <a:r>
              <a:rPr lang="en-US" dirty="0" smtClean="0">
                <a:latin typeface="Times New Roman" pitchFamily="18" charset="0"/>
                <a:cs typeface="Times New Roman" pitchFamily="18" charset="0"/>
              </a:rPr>
              <a:t> are odd and are of the same sign.</a:t>
            </a:r>
          </a:p>
          <a:p>
            <a:pPr marL="571500" indent="-571500" algn="just">
              <a:buClr>
                <a:srgbClr val="0070C0"/>
              </a:buClr>
              <a:buFont typeface="+mj-lt"/>
              <a:buAutoNum type="romanLcPeriod"/>
            </a:pPr>
            <a:r>
              <a:rPr lang="en-US" dirty="0" smtClean="0">
                <a:latin typeface="Times New Roman" pitchFamily="18" charset="0"/>
                <a:cs typeface="Times New Roman" pitchFamily="18" charset="0"/>
              </a:rPr>
              <a:t>Average pitch,Y</a:t>
            </a:r>
            <a:r>
              <a:rPr lang="en-US" baseline="-25000" dirty="0" smtClean="0">
                <a:latin typeface="Times New Roman" pitchFamily="18" charset="0"/>
                <a:cs typeface="Times New Roman" pitchFamily="18" charset="0"/>
              </a:rPr>
              <a:t>A</a:t>
            </a:r>
            <a:r>
              <a:rPr lang="en-US" dirty="0" smtClean="0">
                <a:latin typeface="Times New Roman" pitchFamily="18" charset="0"/>
                <a:cs typeface="Times New Roman" pitchFamily="18" charset="0"/>
              </a:rPr>
              <a:t>, should be an integer, </a:t>
            </a:r>
          </a:p>
          <a:p>
            <a:pPr marL="571500" indent="-571500" algn="just">
              <a:buClr>
                <a:srgbClr val="0070C0"/>
              </a:buClr>
              <a:buFont typeface="+mj-lt"/>
              <a:buAutoNum type="romanLcPeriod"/>
            </a:pPr>
            <a:endParaRPr lang="en-US" dirty="0" smtClean="0">
              <a:latin typeface="Times New Roman" pitchFamily="18" charset="0"/>
              <a:cs typeface="Times New Roman" pitchFamily="18" charset="0"/>
            </a:endParaRPr>
          </a:p>
          <a:p>
            <a:pPr marL="571500" indent="-571500" algn="just">
              <a:buClr>
                <a:srgbClr val="0070C0"/>
              </a:buClr>
              <a:buFont typeface="+mj-lt"/>
              <a:buAutoNum type="romanLcPeriod"/>
            </a:pPr>
            <a:r>
              <a:rPr lang="en-US" dirty="0" smtClean="0">
                <a:latin typeface="Times New Roman" pitchFamily="18" charset="0"/>
                <a:cs typeface="Times New Roman" pitchFamily="18" charset="0"/>
              </a:rPr>
              <a:t>Both Y</a:t>
            </a:r>
            <a:r>
              <a:rPr lang="en-US" baseline="-25000" dirty="0" smtClean="0">
                <a:latin typeface="Times New Roman" pitchFamily="18" charset="0"/>
                <a:cs typeface="Times New Roman" pitchFamily="18" charset="0"/>
              </a:rPr>
              <a:t>B</a:t>
            </a:r>
            <a:r>
              <a:rPr lang="en-US" dirty="0" smtClean="0">
                <a:latin typeface="Times New Roman" pitchFamily="18" charset="0"/>
                <a:cs typeface="Times New Roman" pitchFamily="18" charset="0"/>
              </a:rPr>
              <a:t> and Y</a:t>
            </a:r>
            <a:r>
              <a:rPr lang="en-US" baseline="-25000" dirty="0" smtClean="0">
                <a:latin typeface="Times New Roman" pitchFamily="18" charset="0"/>
                <a:cs typeface="Times New Roman" pitchFamily="18" charset="0"/>
              </a:rPr>
              <a:t>F</a:t>
            </a:r>
            <a:r>
              <a:rPr lang="en-US" dirty="0" smtClean="0">
                <a:latin typeface="Times New Roman" pitchFamily="18" charset="0"/>
                <a:cs typeface="Times New Roman" pitchFamily="18" charset="0"/>
              </a:rPr>
              <a:t> are nearly equal to pole pitch and may be equal or differ by 2. If they differ by 2, they are one more and one less than Y</a:t>
            </a:r>
            <a:r>
              <a:rPr lang="en-US" baseline="-25000" dirty="0" smtClean="0">
                <a:latin typeface="Times New Roman" pitchFamily="18" charset="0"/>
                <a:cs typeface="Times New Roman" pitchFamily="18" charset="0"/>
              </a:rPr>
              <a:t>A</a:t>
            </a:r>
            <a:r>
              <a:rPr lang="en-US" dirty="0" smtClean="0">
                <a:latin typeface="Times New Roman" pitchFamily="18" charset="0"/>
                <a:cs typeface="Times New Roman" pitchFamily="18" charset="0"/>
              </a:rPr>
              <a:t>.</a:t>
            </a:r>
          </a:p>
          <a:p>
            <a:pPr marL="571500" indent="-571500" algn="just">
              <a:buClr>
                <a:srgbClr val="0070C0"/>
              </a:buClr>
              <a:buFont typeface="+mj-lt"/>
              <a:buAutoNum type="romanLcPeriod"/>
            </a:pPr>
            <a:r>
              <a:rPr lang="en-US" dirty="0" err="1" smtClean="0">
                <a:latin typeface="Times New Roman" pitchFamily="18" charset="0"/>
                <a:cs typeface="Times New Roman" pitchFamily="18" charset="0"/>
              </a:rPr>
              <a:t>Commutator</a:t>
            </a:r>
            <a:r>
              <a:rPr lang="en-US" dirty="0" smtClean="0">
                <a:latin typeface="Times New Roman" pitchFamily="18" charset="0"/>
                <a:cs typeface="Times New Roman" pitchFamily="18" charset="0"/>
              </a:rPr>
              <a:t> pitch is given by;</a:t>
            </a:r>
            <a:r>
              <a:rPr lang="en-US" dirty="0" smtClean="0"/>
              <a:t> </a:t>
            </a:r>
          </a:p>
          <a:p>
            <a:endParaRPr lang="en-US" dirty="0" smtClean="0">
              <a:latin typeface="Times New Roman" pitchFamily="18" charset="0"/>
              <a:cs typeface="Times New Roman" pitchFamily="18" charset="0"/>
            </a:endParaRPr>
          </a:p>
          <a:p>
            <a:endParaRPr lang="en-US" dirty="0" smtClean="0">
              <a:latin typeface="Times New Roman" pitchFamily="18" charset="0"/>
              <a:cs typeface="Times New Roman" pitchFamily="18" charset="0"/>
            </a:endParaRPr>
          </a:p>
          <a:p>
            <a:pPr lvl="2">
              <a:buNone/>
            </a:pPr>
            <a:endParaRPr lang="en-US" dirty="0" smtClean="0">
              <a:latin typeface="Times New Roman" pitchFamily="18" charset="0"/>
              <a:cs typeface="Times New Roman" pitchFamily="18" charset="0"/>
            </a:endParaRPr>
          </a:p>
          <a:p>
            <a:pPr lvl="2">
              <a:buNone/>
            </a:pPr>
            <a:r>
              <a:rPr lang="en-US" dirty="0" smtClean="0">
                <a:latin typeface="Times New Roman" pitchFamily="18" charset="0"/>
                <a:cs typeface="Times New Roman" pitchFamily="18" charset="0"/>
              </a:rPr>
              <a:t>+sign for progressive winding</a:t>
            </a:r>
          </a:p>
          <a:p>
            <a:pPr lvl="2">
              <a:buNone/>
            </a:pPr>
            <a:r>
              <a:rPr lang="en-US" dirty="0" smtClean="0">
                <a:latin typeface="Times New Roman" pitchFamily="18" charset="0"/>
                <a:cs typeface="Times New Roman" pitchFamily="18" charset="0"/>
              </a:rPr>
              <a:t>- negative for retrogressive winding.</a:t>
            </a:r>
          </a:p>
        </p:txBody>
      </p:sp>
      <p:sp>
        <p:nvSpPr>
          <p:cNvPr id="6" name="Slide Number Placeholder 5"/>
          <p:cNvSpPr>
            <a:spLocks noGrp="1"/>
          </p:cNvSpPr>
          <p:nvPr>
            <p:ph type="sldNum" sz="quarter" idx="12"/>
          </p:nvPr>
        </p:nvSpPr>
        <p:spPr>
          <a:xfrm>
            <a:off x="8610600" y="6324600"/>
            <a:ext cx="381000" cy="365125"/>
          </a:xfrm>
          <a:prstGeom prst="roundRect">
            <a:avLst/>
          </a:prstGeom>
        </p:spPr>
        <p:style>
          <a:lnRef idx="2">
            <a:schemeClr val="accent6"/>
          </a:lnRef>
          <a:fillRef idx="1">
            <a:schemeClr val="lt1"/>
          </a:fillRef>
          <a:effectRef idx="0">
            <a:schemeClr val="accent6"/>
          </a:effectRef>
          <a:fontRef idx="minor">
            <a:schemeClr val="dk1"/>
          </a:fontRef>
        </p:style>
        <p:txBody>
          <a:bodyPr/>
          <a:lstStyle/>
          <a:p>
            <a:fld id="{907D80F2-08EE-4FF1-86FA-192F2442B46F}" type="slidenum">
              <a:rPr lang="en-US" smtClean="0">
                <a:latin typeface="Times New Roman" pitchFamily="18" charset="0"/>
                <a:cs typeface="Times New Roman" pitchFamily="18" charset="0"/>
              </a:rPr>
              <a:pPr/>
              <a:t>82</a:t>
            </a:fld>
            <a:endParaRPr lang="en-US" dirty="0">
              <a:latin typeface="Times New Roman" pitchFamily="18" charset="0"/>
              <a:cs typeface="Times New Roman" pitchFamily="18" charset="0"/>
            </a:endParaRPr>
          </a:p>
        </p:txBody>
      </p:sp>
      <p:pic>
        <p:nvPicPr>
          <p:cNvPr id="87042" name="Picture 2"/>
          <p:cNvPicPr>
            <a:picLocks noChangeAspect="1" noChangeArrowheads="1"/>
          </p:cNvPicPr>
          <p:nvPr/>
        </p:nvPicPr>
        <p:blipFill>
          <a:blip r:embed="rId2"/>
          <a:srcRect/>
          <a:stretch>
            <a:fillRect/>
          </a:stretch>
        </p:blipFill>
        <p:spPr bwMode="auto">
          <a:xfrm>
            <a:off x="6781800" y="2057400"/>
            <a:ext cx="1219200" cy="622570"/>
          </a:xfrm>
          <a:prstGeom prst="rect">
            <a:avLst/>
          </a:prstGeom>
          <a:noFill/>
          <a:ln w="9525">
            <a:noFill/>
            <a:miter lim="800000"/>
            <a:headEnd/>
            <a:tailEnd/>
          </a:ln>
          <a:effectLst/>
        </p:spPr>
      </p:pic>
      <p:pic>
        <p:nvPicPr>
          <p:cNvPr id="87043" name="Picture 3"/>
          <p:cNvPicPr>
            <a:picLocks noChangeAspect="1" noChangeArrowheads="1"/>
          </p:cNvPicPr>
          <p:nvPr/>
        </p:nvPicPr>
        <p:blipFill>
          <a:blip r:embed="rId3"/>
          <a:srcRect/>
          <a:stretch>
            <a:fillRect/>
          </a:stretch>
        </p:blipFill>
        <p:spPr bwMode="auto">
          <a:xfrm>
            <a:off x="1066800" y="4800600"/>
            <a:ext cx="5524500" cy="67627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0"/>
            <a:ext cx="8686800" cy="1143000"/>
          </a:xfrm>
          <a:prstGeom prst="roundRect">
            <a:avLst/>
          </a:prstGeom>
        </p:spPr>
        <p:style>
          <a:lnRef idx="2">
            <a:schemeClr val="accent1"/>
          </a:lnRef>
          <a:fillRef idx="1">
            <a:schemeClr val="lt1"/>
          </a:fillRef>
          <a:effectRef idx="0">
            <a:schemeClr val="accent1"/>
          </a:effectRef>
          <a:fontRef idx="minor">
            <a:schemeClr val="dk1"/>
          </a:fontRef>
        </p:style>
        <p:txBody>
          <a:bodyPr>
            <a:normAutofit/>
          </a:bodyPr>
          <a:lstStyle/>
          <a:p>
            <a:r>
              <a:rPr lang="en-US" dirty="0" smtClean="0">
                <a:solidFill>
                  <a:schemeClr val="accent2">
                    <a:lumMod val="50000"/>
                  </a:schemeClr>
                </a:solidFill>
                <a:latin typeface="Times New Roman" pitchFamily="18" charset="0"/>
                <a:cs typeface="Times New Roman" pitchFamily="18" charset="0"/>
              </a:rPr>
              <a:t>Design of Simplex Wave Winding</a:t>
            </a:r>
          </a:p>
        </p:txBody>
      </p:sp>
      <p:sp>
        <p:nvSpPr>
          <p:cNvPr id="3" name="Content Placeholder 2"/>
          <p:cNvSpPr>
            <a:spLocks noGrp="1"/>
          </p:cNvSpPr>
          <p:nvPr>
            <p:ph idx="1"/>
          </p:nvPr>
        </p:nvSpPr>
        <p:spPr>
          <a:xfrm>
            <a:off x="228600" y="1143000"/>
            <a:ext cx="8763000" cy="5410200"/>
          </a:xfrm>
          <a:prstGeom prst="roundRect">
            <a:avLst/>
          </a:prstGeom>
        </p:spPr>
        <p:style>
          <a:lnRef idx="2">
            <a:schemeClr val="accent1"/>
          </a:lnRef>
          <a:fillRef idx="1">
            <a:schemeClr val="lt1"/>
          </a:fillRef>
          <a:effectRef idx="0">
            <a:schemeClr val="accent1"/>
          </a:effectRef>
          <a:fontRef idx="minor">
            <a:schemeClr val="dk1"/>
          </a:fontRef>
        </p:style>
        <p:txBody>
          <a:bodyPr>
            <a:normAutofit/>
          </a:bodyPr>
          <a:lstStyle/>
          <a:p>
            <a:pPr marL="571500" indent="-571500" algn="just">
              <a:buClr>
                <a:srgbClr val="0070C0"/>
              </a:buClr>
              <a:buFont typeface="+mj-lt"/>
              <a:buAutoNum type="romanLcPeriod" startAt="5"/>
            </a:pPr>
            <a:r>
              <a:rPr lang="en-US" dirty="0" smtClean="0">
                <a:latin typeface="Times New Roman" pitchFamily="18" charset="0"/>
                <a:cs typeface="Times New Roman" pitchFamily="18" charset="0"/>
              </a:rPr>
              <a:t>Average pitch is given by </a:t>
            </a:r>
          </a:p>
          <a:p>
            <a:pPr marL="971550" lvl="1" indent="-571500" algn="just">
              <a:buClr>
                <a:srgbClr val="0070C0"/>
              </a:buClr>
              <a:buNone/>
            </a:pPr>
            <a:r>
              <a:rPr lang="en-US" dirty="0" smtClean="0">
                <a:latin typeface="Times New Roman" pitchFamily="18" charset="0"/>
                <a:cs typeface="Times New Roman" pitchFamily="18" charset="0"/>
              </a:rPr>
              <a:t>	Since YA must be a whole number, there is a restriction on the value of Z.</a:t>
            </a:r>
          </a:p>
          <a:p>
            <a:pPr marL="571500" indent="-571500" algn="just">
              <a:buClr>
                <a:srgbClr val="0070C0"/>
              </a:buClr>
              <a:buFont typeface="+mj-lt"/>
              <a:buAutoNum type="romanLcPeriod" startAt="5"/>
            </a:pPr>
            <a:r>
              <a:rPr lang="en-US" dirty="0" smtClean="0">
                <a:latin typeface="Times New Roman" pitchFamily="18" charset="0"/>
                <a:cs typeface="Times New Roman" pitchFamily="18" charset="0"/>
              </a:rPr>
              <a:t> </a:t>
            </a:r>
          </a:p>
          <a:p>
            <a:pPr marL="571500" indent="-571500" algn="just">
              <a:buClr>
                <a:srgbClr val="0070C0"/>
              </a:buClr>
              <a:buFont typeface="+mj-lt"/>
              <a:buAutoNum type="romanLcPeriod" startAt="5"/>
            </a:pPr>
            <a:endParaRPr lang="en-US" dirty="0" smtClean="0">
              <a:latin typeface="Times New Roman" pitchFamily="18" charset="0"/>
              <a:cs typeface="Times New Roman" pitchFamily="18" charset="0"/>
            </a:endParaRPr>
          </a:p>
          <a:p>
            <a:pPr marL="571500" indent="-571500" algn="just">
              <a:buClr>
                <a:srgbClr val="0070C0"/>
              </a:buClr>
              <a:buFont typeface="+mj-lt"/>
              <a:buAutoNum type="romanLcPeriod" startAt="5"/>
            </a:pPr>
            <a:endParaRPr lang="en-US" dirty="0" smtClean="0">
              <a:latin typeface="Times New Roman" pitchFamily="18" charset="0"/>
              <a:cs typeface="Times New Roman" pitchFamily="18" charset="0"/>
            </a:endParaRPr>
          </a:p>
          <a:p>
            <a:pPr marL="571500" indent="-571500" algn="just">
              <a:buClr>
                <a:srgbClr val="0070C0"/>
              </a:buClr>
              <a:buFont typeface="+mj-lt"/>
              <a:buAutoNum type="romanLcPeriod" startAt="5"/>
            </a:pPr>
            <a:r>
              <a:rPr lang="en-US" dirty="0" smtClean="0">
                <a:latin typeface="Times New Roman" pitchFamily="18" charset="0"/>
                <a:cs typeface="Times New Roman" pitchFamily="18" charset="0"/>
              </a:rPr>
              <a:t>Number of </a:t>
            </a:r>
            <a:r>
              <a:rPr lang="en-US" smtClean="0">
                <a:latin typeface="Times New Roman" pitchFamily="18" charset="0"/>
                <a:cs typeface="Times New Roman" pitchFamily="18" charset="0"/>
              </a:rPr>
              <a:t>parallel paths </a:t>
            </a:r>
            <a:r>
              <a:rPr lang="en-US" dirty="0" smtClean="0">
                <a:latin typeface="Times New Roman" pitchFamily="18" charset="0"/>
                <a:cs typeface="Times New Roman" pitchFamily="18" charset="0"/>
              </a:rPr>
              <a:t>= 2m (m is multiplicity) </a:t>
            </a:r>
          </a:p>
        </p:txBody>
      </p:sp>
      <p:sp>
        <p:nvSpPr>
          <p:cNvPr id="6" name="Slide Number Placeholder 5"/>
          <p:cNvSpPr>
            <a:spLocks noGrp="1"/>
          </p:cNvSpPr>
          <p:nvPr>
            <p:ph type="sldNum" sz="quarter" idx="12"/>
          </p:nvPr>
        </p:nvSpPr>
        <p:spPr>
          <a:xfrm>
            <a:off x="8610600" y="6324600"/>
            <a:ext cx="381000" cy="365125"/>
          </a:xfrm>
          <a:prstGeom prst="roundRect">
            <a:avLst/>
          </a:prstGeom>
        </p:spPr>
        <p:style>
          <a:lnRef idx="2">
            <a:schemeClr val="accent6"/>
          </a:lnRef>
          <a:fillRef idx="1">
            <a:schemeClr val="lt1"/>
          </a:fillRef>
          <a:effectRef idx="0">
            <a:schemeClr val="accent6"/>
          </a:effectRef>
          <a:fontRef idx="minor">
            <a:schemeClr val="dk1"/>
          </a:fontRef>
        </p:style>
        <p:txBody>
          <a:bodyPr/>
          <a:lstStyle/>
          <a:p>
            <a:fld id="{907D80F2-08EE-4FF1-86FA-192F2442B46F}" type="slidenum">
              <a:rPr lang="en-US" smtClean="0">
                <a:latin typeface="Times New Roman" pitchFamily="18" charset="0"/>
                <a:cs typeface="Times New Roman" pitchFamily="18" charset="0"/>
              </a:rPr>
              <a:pPr/>
              <a:t>83</a:t>
            </a:fld>
            <a:endParaRPr lang="en-US" dirty="0">
              <a:latin typeface="Times New Roman" pitchFamily="18" charset="0"/>
              <a:cs typeface="Times New Roman" pitchFamily="18" charset="0"/>
            </a:endParaRPr>
          </a:p>
        </p:txBody>
      </p:sp>
      <p:pic>
        <p:nvPicPr>
          <p:cNvPr id="88066" name="Picture 2"/>
          <p:cNvPicPr>
            <a:picLocks noChangeAspect="1" noChangeArrowheads="1"/>
          </p:cNvPicPr>
          <p:nvPr/>
        </p:nvPicPr>
        <p:blipFill>
          <a:blip r:embed="rId2"/>
          <a:srcRect/>
          <a:stretch>
            <a:fillRect/>
          </a:stretch>
        </p:blipFill>
        <p:spPr bwMode="auto">
          <a:xfrm>
            <a:off x="5410200" y="1447800"/>
            <a:ext cx="1514475" cy="638175"/>
          </a:xfrm>
          <a:prstGeom prst="rect">
            <a:avLst/>
          </a:prstGeom>
          <a:noFill/>
          <a:ln w="9525">
            <a:noFill/>
            <a:miter lim="800000"/>
            <a:headEnd/>
            <a:tailEnd/>
          </a:ln>
          <a:effectLst/>
        </p:spPr>
      </p:pic>
      <p:pic>
        <p:nvPicPr>
          <p:cNvPr id="88067" name="Picture 3"/>
          <p:cNvPicPr>
            <a:picLocks noChangeAspect="1" noChangeArrowheads="1"/>
          </p:cNvPicPr>
          <p:nvPr/>
        </p:nvPicPr>
        <p:blipFill>
          <a:blip r:embed="rId3"/>
          <a:srcRect/>
          <a:stretch>
            <a:fillRect/>
          </a:stretch>
        </p:blipFill>
        <p:spPr bwMode="auto">
          <a:xfrm>
            <a:off x="1295400" y="2971800"/>
            <a:ext cx="1581150" cy="438150"/>
          </a:xfrm>
          <a:prstGeom prst="rect">
            <a:avLst/>
          </a:prstGeom>
          <a:noFill/>
          <a:ln w="9525">
            <a:noFill/>
            <a:miter lim="800000"/>
            <a:headEnd/>
            <a:tailEnd/>
          </a:ln>
          <a:effectLst/>
        </p:spPr>
      </p:pic>
      <p:pic>
        <p:nvPicPr>
          <p:cNvPr id="88068" name="Picture 4"/>
          <p:cNvPicPr>
            <a:picLocks noChangeAspect="1" noChangeArrowheads="1"/>
          </p:cNvPicPr>
          <p:nvPr/>
        </p:nvPicPr>
        <p:blipFill>
          <a:blip r:embed="rId4"/>
          <a:srcRect/>
          <a:stretch>
            <a:fillRect/>
          </a:stretch>
        </p:blipFill>
        <p:spPr bwMode="auto">
          <a:xfrm>
            <a:off x="1143000" y="3505200"/>
            <a:ext cx="4524375" cy="8001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0"/>
            <a:ext cx="8686800" cy="1143000"/>
          </a:xfrm>
          <a:prstGeom prst="roundRect">
            <a:avLst/>
          </a:prstGeom>
        </p:spPr>
        <p:style>
          <a:lnRef idx="2">
            <a:schemeClr val="accent1"/>
          </a:lnRef>
          <a:fillRef idx="1">
            <a:schemeClr val="lt1"/>
          </a:fillRef>
          <a:effectRef idx="0">
            <a:schemeClr val="accent1"/>
          </a:effectRef>
          <a:fontRef idx="minor">
            <a:schemeClr val="dk1"/>
          </a:fontRef>
        </p:style>
        <p:txBody>
          <a:bodyPr>
            <a:normAutofit/>
          </a:bodyPr>
          <a:lstStyle/>
          <a:p>
            <a:r>
              <a:rPr lang="en-US" dirty="0" smtClean="0">
                <a:solidFill>
                  <a:schemeClr val="accent2">
                    <a:lumMod val="50000"/>
                  </a:schemeClr>
                </a:solidFill>
                <a:latin typeface="Times New Roman" pitchFamily="18" charset="0"/>
                <a:cs typeface="Times New Roman" pitchFamily="18" charset="0"/>
              </a:rPr>
              <a:t>Example of wave winding</a:t>
            </a:r>
          </a:p>
        </p:txBody>
      </p:sp>
      <p:sp>
        <p:nvSpPr>
          <p:cNvPr id="3" name="Content Placeholder 2"/>
          <p:cNvSpPr>
            <a:spLocks noGrp="1"/>
          </p:cNvSpPr>
          <p:nvPr>
            <p:ph idx="1"/>
          </p:nvPr>
        </p:nvSpPr>
        <p:spPr>
          <a:xfrm>
            <a:off x="228600" y="1143000"/>
            <a:ext cx="8763000" cy="5410200"/>
          </a:xfrm>
          <a:prstGeom prst="roundRect">
            <a:avLst/>
          </a:prstGeom>
        </p:spPr>
        <p:style>
          <a:lnRef idx="2">
            <a:schemeClr val="accent1"/>
          </a:lnRef>
          <a:fillRef idx="1">
            <a:schemeClr val="lt1"/>
          </a:fillRef>
          <a:effectRef idx="0">
            <a:schemeClr val="accent1"/>
          </a:effectRef>
          <a:fontRef idx="minor">
            <a:schemeClr val="dk1"/>
          </a:fontRef>
        </p:style>
        <p:txBody>
          <a:bodyPr>
            <a:normAutofit/>
          </a:bodyPr>
          <a:lstStyle/>
          <a:p>
            <a:pPr marL="571500" indent="-571500" algn="just">
              <a:buClr>
                <a:srgbClr val="0070C0"/>
              </a:buClr>
              <a:buNone/>
            </a:pPr>
            <a:r>
              <a:rPr lang="en-US" dirty="0" smtClean="0">
                <a:latin typeface="Times New Roman" pitchFamily="18" charset="0"/>
                <a:cs typeface="Times New Roman" pitchFamily="18" charset="0"/>
              </a:rPr>
              <a:t> </a:t>
            </a:r>
          </a:p>
        </p:txBody>
      </p:sp>
      <p:sp>
        <p:nvSpPr>
          <p:cNvPr id="6" name="Slide Number Placeholder 5"/>
          <p:cNvSpPr>
            <a:spLocks noGrp="1"/>
          </p:cNvSpPr>
          <p:nvPr>
            <p:ph type="sldNum" sz="quarter" idx="12"/>
          </p:nvPr>
        </p:nvSpPr>
        <p:spPr>
          <a:xfrm>
            <a:off x="8610600" y="6324600"/>
            <a:ext cx="381000" cy="365125"/>
          </a:xfrm>
          <a:prstGeom prst="roundRect">
            <a:avLst/>
          </a:prstGeom>
        </p:spPr>
        <p:style>
          <a:lnRef idx="2">
            <a:schemeClr val="accent6"/>
          </a:lnRef>
          <a:fillRef idx="1">
            <a:schemeClr val="lt1"/>
          </a:fillRef>
          <a:effectRef idx="0">
            <a:schemeClr val="accent6"/>
          </a:effectRef>
          <a:fontRef idx="minor">
            <a:schemeClr val="dk1"/>
          </a:fontRef>
        </p:style>
        <p:txBody>
          <a:bodyPr/>
          <a:lstStyle/>
          <a:p>
            <a:fld id="{907D80F2-08EE-4FF1-86FA-192F2442B46F}" type="slidenum">
              <a:rPr lang="en-US" smtClean="0">
                <a:latin typeface="Times New Roman" pitchFamily="18" charset="0"/>
                <a:cs typeface="Times New Roman" pitchFamily="18" charset="0"/>
              </a:rPr>
              <a:pPr/>
              <a:t>84</a:t>
            </a:fld>
            <a:endParaRPr lang="en-US" dirty="0">
              <a:latin typeface="Times New Roman" pitchFamily="18" charset="0"/>
              <a:cs typeface="Times New Roman" pitchFamily="18" charset="0"/>
            </a:endParaRPr>
          </a:p>
        </p:txBody>
      </p:sp>
      <p:pic>
        <p:nvPicPr>
          <p:cNvPr id="101379" name="Picture 3"/>
          <p:cNvPicPr>
            <a:picLocks noChangeAspect="1" noChangeArrowheads="1"/>
          </p:cNvPicPr>
          <p:nvPr/>
        </p:nvPicPr>
        <p:blipFill>
          <a:blip r:embed="rId2"/>
          <a:srcRect/>
          <a:stretch>
            <a:fillRect/>
          </a:stretch>
        </p:blipFill>
        <p:spPr bwMode="auto">
          <a:xfrm>
            <a:off x="838200" y="2654322"/>
            <a:ext cx="7543800" cy="449193"/>
          </a:xfrm>
          <a:prstGeom prst="rect">
            <a:avLst/>
          </a:prstGeom>
          <a:noFill/>
          <a:ln w="9525">
            <a:noFill/>
            <a:miter lim="800000"/>
            <a:headEnd/>
            <a:tailEnd/>
          </a:ln>
          <a:effectLst/>
        </p:spPr>
      </p:pic>
      <p:pic>
        <p:nvPicPr>
          <p:cNvPr id="101380" name="Picture 4"/>
          <p:cNvPicPr>
            <a:picLocks noChangeAspect="1" noChangeArrowheads="1"/>
          </p:cNvPicPr>
          <p:nvPr/>
        </p:nvPicPr>
        <p:blipFill>
          <a:blip r:embed="rId3"/>
          <a:srcRect/>
          <a:stretch>
            <a:fillRect/>
          </a:stretch>
        </p:blipFill>
        <p:spPr bwMode="auto">
          <a:xfrm>
            <a:off x="685800" y="1295400"/>
            <a:ext cx="7419975" cy="12192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0"/>
            <a:ext cx="8686800" cy="1143000"/>
          </a:xfrm>
          <a:prstGeom prst="roundRect">
            <a:avLst/>
          </a:prstGeom>
        </p:spPr>
        <p:style>
          <a:lnRef idx="2">
            <a:schemeClr val="accent1"/>
          </a:lnRef>
          <a:fillRef idx="1">
            <a:schemeClr val="lt1"/>
          </a:fillRef>
          <a:effectRef idx="0">
            <a:schemeClr val="accent1"/>
          </a:effectRef>
          <a:fontRef idx="minor">
            <a:schemeClr val="dk1"/>
          </a:fontRef>
        </p:style>
        <p:txBody>
          <a:bodyPr>
            <a:normAutofit/>
          </a:bodyPr>
          <a:lstStyle/>
          <a:p>
            <a:r>
              <a:rPr lang="en-US" dirty="0" smtClean="0">
                <a:solidFill>
                  <a:schemeClr val="accent2">
                    <a:lumMod val="50000"/>
                  </a:schemeClr>
                </a:solidFill>
                <a:latin typeface="Times New Roman" pitchFamily="18" charset="0"/>
                <a:cs typeface="Times New Roman" pitchFamily="18" charset="0"/>
              </a:rPr>
              <a:t> </a:t>
            </a:r>
          </a:p>
        </p:txBody>
      </p:sp>
      <p:sp>
        <p:nvSpPr>
          <p:cNvPr id="3" name="Content Placeholder 2"/>
          <p:cNvSpPr>
            <a:spLocks noGrp="1"/>
          </p:cNvSpPr>
          <p:nvPr>
            <p:ph idx="1"/>
          </p:nvPr>
        </p:nvSpPr>
        <p:spPr>
          <a:xfrm>
            <a:off x="228600" y="1143000"/>
            <a:ext cx="8763000" cy="5410200"/>
          </a:xfrm>
          <a:prstGeom prst="roundRect">
            <a:avLst/>
          </a:prstGeom>
        </p:spPr>
        <p:style>
          <a:lnRef idx="2">
            <a:schemeClr val="accent1"/>
          </a:lnRef>
          <a:fillRef idx="1">
            <a:schemeClr val="lt1"/>
          </a:fillRef>
          <a:effectRef idx="0">
            <a:schemeClr val="accent1"/>
          </a:effectRef>
          <a:fontRef idx="minor">
            <a:schemeClr val="dk1"/>
          </a:fontRef>
        </p:style>
        <p:txBody>
          <a:bodyPr>
            <a:normAutofit/>
          </a:bodyPr>
          <a:lstStyle/>
          <a:p>
            <a:pPr marL="571500" indent="-571500" algn="just">
              <a:buClr>
                <a:srgbClr val="0070C0"/>
              </a:buClr>
              <a:buNone/>
            </a:pPr>
            <a:r>
              <a:rPr lang="en-US" dirty="0" smtClean="0">
                <a:latin typeface="Times New Roman" pitchFamily="18" charset="0"/>
                <a:cs typeface="Times New Roman" pitchFamily="18" charset="0"/>
              </a:rPr>
              <a:t> </a:t>
            </a:r>
          </a:p>
        </p:txBody>
      </p:sp>
      <p:sp>
        <p:nvSpPr>
          <p:cNvPr id="6" name="Slide Number Placeholder 5"/>
          <p:cNvSpPr>
            <a:spLocks noGrp="1"/>
          </p:cNvSpPr>
          <p:nvPr>
            <p:ph type="sldNum" sz="quarter" idx="12"/>
          </p:nvPr>
        </p:nvSpPr>
        <p:spPr>
          <a:xfrm>
            <a:off x="8610600" y="6324600"/>
            <a:ext cx="381000" cy="365125"/>
          </a:xfrm>
          <a:prstGeom prst="roundRect">
            <a:avLst/>
          </a:prstGeom>
        </p:spPr>
        <p:style>
          <a:lnRef idx="2">
            <a:schemeClr val="accent6"/>
          </a:lnRef>
          <a:fillRef idx="1">
            <a:schemeClr val="lt1"/>
          </a:fillRef>
          <a:effectRef idx="0">
            <a:schemeClr val="accent6"/>
          </a:effectRef>
          <a:fontRef idx="minor">
            <a:schemeClr val="dk1"/>
          </a:fontRef>
        </p:style>
        <p:txBody>
          <a:bodyPr/>
          <a:lstStyle/>
          <a:p>
            <a:fld id="{907D80F2-08EE-4FF1-86FA-192F2442B46F}" type="slidenum">
              <a:rPr lang="en-US" smtClean="0">
                <a:latin typeface="Times New Roman" pitchFamily="18" charset="0"/>
                <a:cs typeface="Times New Roman" pitchFamily="18" charset="0"/>
              </a:rPr>
              <a:pPr/>
              <a:t>85</a:t>
            </a:fld>
            <a:endParaRPr lang="en-US" dirty="0">
              <a:latin typeface="Times New Roman" pitchFamily="18" charset="0"/>
              <a:cs typeface="Times New Roman" pitchFamily="18" charset="0"/>
            </a:endParaRPr>
          </a:p>
        </p:txBody>
      </p:sp>
      <p:pic>
        <p:nvPicPr>
          <p:cNvPr id="104450" name="Picture 2"/>
          <p:cNvPicPr>
            <a:picLocks noChangeAspect="1" noChangeArrowheads="1"/>
          </p:cNvPicPr>
          <p:nvPr/>
        </p:nvPicPr>
        <p:blipFill>
          <a:blip r:embed="rId2"/>
          <a:srcRect/>
          <a:stretch>
            <a:fillRect/>
          </a:stretch>
        </p:blipFill>
        <p:spPr bwMode="auto">
          <a:xfrm>
            <a:off x="838200" y="1600200"/>
            <a:ext cx="7854214" cy="41148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0"/>
            <a:ext cx="8686800" cy="1143000"/>
          </a:xfrm>
          <a:prstGeom prst="roundRect">
            <a:avLst/>
          </a:prstGeom>
        </p:spPr>
        <p:style>
          <a:lnRef idx="2">
            <a:schemeClr val="accent1"/>
          </a:lnRef>
          <a:fillRef idx="1">
            <a:schemeClr val="lt1"/>
          </a:fillRef>
          <a:effectRef idx="0">
            <a:schemeClr val="accent1"/>
          </a:effectRef>
          <a:fontRef idx="minor">
            <a:schemeClr val="dk1"/>
          </a:fontRef>
        </p:style>
        <p:txBody>
          <a:bodyPr>
            <a:normAutofit/>
          </a:bodyPr>
          <a:lstStyle/>
          <a:p>
            <a:r>
              <a:rPr lang="en-US" dirty="0" smtClean="0">
                <a:solidFill>
                  <a:schemeClr val="accent2">
                    <a:lumMod val="50000"/>
                  </a:schemeClr>
                </a:solidFill>
                <a:latin typeface="Times New Roman" pitchFamily="18" charset="0"/>
                <a:cs typeface="Times New Roman" pitchFamily="18" charset="0"/>
              </a:rPr>
              <a:t> </a:t>
            </a:r>
          </a:p>
        </p:txBody>
      </p:sp>
      <p:sp>
        <p:nvSpPr>
          <p:cNvPr id="3" name="Content Placeholder 2"/>
          <p:cNvSpPr>
            <a:spLocks noGrp="1"/>
          </p:cNvSpPr>
          <p:nvPr>
            <p:ph idx="1"/>
          </p:nvPr>
        </p:nvSpPr>
        <p:spPr>
          <a:xfrm>
            <a:off x="228600" y="1143000"/>
            <a:ext cx="8763000" cy="5410200"/>
          </a:xfrm>
          <a:prstGeom prst="roundRect">
            <a:avLst/>
          </a:prstGeom>
        </p:spPr>
        <p:style>
          <a:lnRef idx="2">
            <a:schemeClr val="accent1"/>
          </a:lnRef>
          <a:fillRef idx="1">
            <a:schemeClr val="lt1"/>
          </a:fillRef>
          <a:effectRef idx="0">
            <a:schemeClr val="accent1"/>
          </a:effectRef>
          <a:fontRef idx="minor">
            <a:schemeClr val="dk1"/>
          </a:fontRef>
        </p:style>
        <p:txBody>
          <a:bodyPr>
            <a:normAutofit/>
          </a:bodyPr>
          <a:lstStyle/>
          <a:p>
            <a:pPr marL="571500" indent="-571500" algn="just">
              <a:buClr>
                <a:srgbClr val="0070C0"/>
              </a:buClr>
              <a:buNone/>
            </a:pPr>
            <a:r>
              <a:rPr lang="en-US" dirty="0" smtClean="0">
                <a:latin typeface="Times New Roman" pitchFamily="18" charset="0"/>
                <a:cs typeface="Times New Roman" pitchFamily="18" charset="0"/>
              </a:rPr>
              <a:t> </a:t>
            </a:r>
          </a:p>
        </p:txBody>
      </p:sp>
      <p:sp>
        <p:nvSpPr>
          <p:cNvPr id="6" name="Slide Number Placeholder 5"/>
          <p:cNvSpPr>
            <a:spLocks noGrp="1"/>
          </p:cNvSpPr>
          <p:nvPr>
            <p:ph type="sldNum" sz="quarter" idx="12"/>
          </p:nvPr>
        </p:nvSpPr>
        <p:spPr>
          <a:xfrm>
            <a:off x="8610600" y="6324600"/>
            <a:ext cx="381000" cy="365125"/>
          </a:xfrm>
          <a:prstGeom prst="roundRect">
            <a:avLst/>
          </a:prstGeom>
        </p:spPr>
        <p:style>
          <a:lnRef idx="2">
            <a:schemeClr val="accent6"/>
          </a:lnRef>
          <a:fillRef idx="1">
            <a:schemeClr val="lt1"/>
          </a:fillRef>
          <a:effectRef idx="0">
            <a:schemeClr val="accent6"/>
          </a:effectRef>
          <a:fontRef idx="minor">
            <a:schemeClr val="dk1"/>
          </a:fontRef>
        </p:style>
        <p:txBody>
          <a:bodyPr/>
          <a:lstStyle/>
          <a:p>
            <a:fld id="{907D80F2-08EE-4FF1-86FA-192F2442B46F}" type="slidenum">
              <a:rPr lang="en-US" smtClean="0">
                <a:latin typeface="Times New Roman" pitchFamily="18" charset="0"/>
                <a:cs typeface="Times New Roman" pitchFamily="18" charset="0"/>
              </a:rPr>
              <a:pPr/>
              <a:t>86</a:t>
            </a:fld>
            <a:endParaRPr lang="en-US" dirty="0">
              <a:latin typeface="Times New Roman" pitchFamily="18" charset="0"/>
              <a:cs typeface="Times New Roman" pitchFamily="18" charset="0"/>
            </a:endParaRPr>
          </a:p>
        </p:txBody>
      </p:sp>
      <p:pic>
        <p:nvPicPr>
          <p:cNvPr id="102402" name="Picture 2"/>
          <p:cNvPicPr>
            <a:picLocks noChangeAspect="1" noChangeArrowheads="1"/>
          </p:cNvPicPr>
          <p:nvPr/>
        </p:nvPicPr>
        <p:blipFill>
          <a:blip r:embed="rId2"/>
          <a:srcRect/>
          <a:stretch>
            <a:fillRect/>
          </a:stretch>
        </p:blipFill>
        <p:spPr bwMode="auto">
          <a:xfrm>
            <a:off x="533400" y="1518128"/>
            <a:ext cx="7927601" cy="4349271"/>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0"/>
            <a:ext cx="8686800" cy="1143000"/>
          </a:xfrm>
          <a:prstGeom prst="roundRect">
            <a:avLst/>
          </a:prstGeom>
        </p:spPr>
        <p:style>
          <a:lnRef idx="2">
            <a:schemeClr val="accent1"/>
          </a:lnRef>
          <a:fillRef idx="1">
            <a:schemeClr val="lt1"/>
          </a:fillRef>
          <a:effectRef idx="0">
            <a:schemeClr val="accent1"/>
          </a:effectRef>
          <a:fontRef idx="minor">
            <a:schemeClr val="dk1"/>
          </a:fontRef>
        </p:style>
        <p:txBody>
          <a:bodyPr>
            <a:normAutofit/>
          </a:bodyPr>
          <a:lstStyle/>
          <a:p>
            <a:r>
              <a:rPr lang="en-US" dirty="0" smtClean="0">
                <a:solidFill>
                  <a:schemeClr val="accent2">
                    <a:lumMod val="50000"/>
                  </a:schemeClr>
                </a:solidFill>
                <a:latin typeface="Times New Roman" pitchFamily="18" charset="0"/>
                <a:cs typeface="Times New Roman" pitchFamily="18" charset="0"/>
              </a:rPr>
              <a:t> </a:t>
            </a:r>
          </a:p>
        </p:txBody>
      </p:sp>
      <p:sp>
        <p:nvSpPr>
          <p:cNvPr id="3" name="Content Placeholder 2"/>
          <p:cNvSpPr>
            <a:spLocks noGrp="1"/>
          </p:cNvSpPr>
          <p:nvPr>
            <p:ph idx="1"/>
          </p:nvPr>
        </p:nvSpPr>
        <p:spPr>
          <a:xfrm>
            <a:off x="228600" y="1143000"/>
            <a:ext cx="8763000" cy="5410200"/>
          </a:xfrm>
          <a:prstGeom prst="roundRect">
            <a:avLst/>
          </a:prstGeom>
        </p:spPr>
        <p:style>
          <a:lnRef idx="2">
            <a:schemeClr val="accent1"/>
          </a:lnRef>
          <a:fillRef idx="1">
            <a:schemeClr val="lt1"/>
          </a:fillRef>
          <a:effectRef idx="0">
            <a:schemeClr val="accent1"/>
          </a:effectRef>
          <a:fontRef idx="minor">
            <a:schemeClr val="dk1"/>
          </a:fontRef>
        </p:style>
        <p:txBody>
          <a:bodyPr>
            <a:normAutofit/>
          </a:bodyPr>
          <a:lstStyle/>
          <a:p>
            <a:pPr marL="571500" indent="-571500" algn="just">
              <a:buClr>
                <a:srgbClr val="0070C0"/>
              </a:buClr>
              <a:buNone/>
            </a:pPr>
            <a:r>
              <a:rPr lang="en-US" dirty="0" smtClean="0">
                <a:latin typeface="Times New Roman" pitchFamily="18" charset="0"/>
                <a:cs typeface="Times New Roman" pitchFamily="18" charset="0"/>
              </a:rPr>
              <a:t> </a:t>
            </a:r>
          </a:p>
        </p:txBody>
      </p:sp>
      <p:sp>
        <p:nvSpPr>
          <p:cNvPr id="6" name="Slide Number Placeholder 5"/>
          <p:cNvSpPr>
            <a:spLocks noGrp="1"/>
          </p:cNvSpPr>
          <p:nvPr>
            <p:ph type="sldNum" sz="quarter" idx="12"/>
          </p:nvPr>
        </p:nvSpPr>
        <p:spPr>
          <a:xfrm>
            <a:off x="8610600" y="6324600"/>
            <a:ext cx="381000" cy="365125"/>
          </a:xfrm>
          <a:prstGeom prst="roundRect">
            <a:avLst/>
          </a:prstGeom>
        </p:spPr>
        <p:style>
          <a:lnRef idx="2">
            <a:schemeClr val="accent6"/>
          </a:lnRef>
          <a:fillRef idx="1">
            <a:schemeClr val="lt1"/>
          </a:fillRef>
          <a:effectRef idx="0">
            <a:schemeClr val="accent6"/>
          </a:effectRef>
          <a:fontRef idx="minor">
            <a:schemeClr val="dk1"/>
          </a:fontRef>
        </p:style>
        <p:txBody>
          <a:bodyPr/>
          <a:lstStyle/>
          <a:p>
            <a:fld id="{907D80F2-08EE-4FF1-86FA-192F2442B46F}" type="slidenum">
              <a:rPr lang="en-US" smtClean="0">
                <a:latin typeface="Times New Roman" pitchFamily="18" charset="0"/>
                <a:cs typeface="Times New Roman" pitchFamily="18" charset="0"/>
              </a:rPr>
              <a:pPr/>
              <a:t>87</a:t>
            </a:fld>
            <a:endParaRPr lang="en-US" dirty="0">
              <a:latin typeface="Times New Roman" pitchFamily="18" charset="0"/>
              <a:cs typeface="Times New Roman" pitchFamily="18" charset="0"/>
            </a:endParaRPr>
          </a:p>
        </p:txBody>
      </p:sp>
      <p:pic>
        <p:nvPicPr>
          <p:cNvPr id="103426" name="Picture 2"/>
          <p:cNvPicPr>
            <a:picLocks noChangeAspect="1" noChangeArrowheads="1"/>
          </p:cNvPicPr>
          <p:nvPr/>
        </p:nvPicPr>
        <p:blipFill>
          <a:blip r:embed="rId2"/>
          <a:srcRect/>
          <a:stretch>
            <a:fillRect/>
          </a:stretch>
        </p:blipFill>
        <p:spPr bwMode="auto">
          <a:xfrm>
            <a:off x="762000" y="1219200"/>
            <a:ext cx="7865746" cy="2834503"/>
          </a:xfrm>
          <a:prstGeom prst="rect">
            <a:avLst/>
          </a:prstGeom>
          <a:noFill/>
          <a:ln w="9525">
            <a:noFill/>
            <a:miter lim="800000"/>
            <a:headEnd/>
            <a:tailEnd/>
          </a:ln>
          <a:effectLst/>
        </p:spPr>
      </p:pic>
      <p:pic>
        <p:nvPicPr>
          <p:cNvPr id="103427" name="Picture 3"/>
          <p:cNvPicPr>
            <a:picLocks noChangeAspect="1" noChangeArrowheads="1"/>
          </p:cNvPicPr>
          <p:nvPr/>
        </p:nvPicPr>
        <p:blipFill>
          <a:blip r:embed="rId3"/>
          <a:srcRect/>
          <a:stretch>
            <a:fillRect/>
          </a:stretch>
        </p:blipFill>
        <p:spPr bwMode="auto">
          <a:xfrm>
            <a:off x="1066799" y="4038600"/>
            <a:ext cx="7113843" cy="25146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0"/>
            <a:ext cx="8686800" cy="1143000"/>
          </a:xfrm>
          <a:prstGeom prst="roundRect">
            <a:avLst/>
          </a:prstGeom>
        </p:spPr>
        <p:style>
          <a:lnRef idx="2">
            <a:schemeClr val="accent1"/>
          </a:lnRef>
          <a:fillRef idx="1">
            <a:schemeClr val="lt1"/>
          </a:fillRef>
          <a:effectRef idx="0">
            <a:schemeClr val="accent1"/>
          </a:effectRef>
          <a:fontRef idx="minor">
            <a:schemeClr val="dk1"/>
          </a:fontRef>
        </p:style>
        <p:txBody>
          <a:bodyPr>
            <a:normAutofit/>
          </a:bodyPr>
          <a:lstStyle/>
          <a:p>
            <a:r>
              <a:rPr lang="en-US" dirty="0" smtClean="0">
                <a:solidFill>
                  <a:schemeClr val="accent2">
                    <a:lumMod val="50000"/>
                  </a:schemeClr>
                </a:solidFill>
                <a:latin typeface="Times New Roman" pitchFamily="18" charset="0"/>
                <a:cs typeface="Times New Roman" pitchFamily="18" charset="0"/>
              </a:rPr>
              <a:t>Dummy windings</a:t>
            </a:r>
          </a:p>
        </p:txBody>
      </p:sp>
      <p:sp>
        <p:nvSpPr>
          <p:cNvPr id="3" name="Content Placeholder 2"/>
          <p:cNvSpPr>
            <a:spLocks noGrp="1"/>
          </p:cNvSpPr>
          <p:nvPr>
            <p:ph idx="1"/>
          </p:nvPr>
        </p:nvSpPr>
        <p:spPr>
          <a:xfrm>
            <a:off x="228600" y="1143000"/>
            <a:ext cx="8763000" cy="5410200"/>
          </a:xfrm>
          <a:prstGeom prst="roundRect">
            <a:avLst/>
          </a:prstGeom>
        </p:spPr>
        <p:style>
          <a:lnRef idx="2">
            <a:schemeClr val="accent1"/>
          </a:lnRef>
          <a:fillRef idx="1">
            <a:schemeClr val="lt1"/>
          </a:fillRef>
          <a:effectRef idx="0">
            <a:schemeClr val="accent1"/>
          </a:effectRef>
          <a:fontRef idx="minor">
            <a:schemeClr val="dk1"/>
          </a:fontRef>
        </p:style>
        <p:txBody>
          <a:bodyPr>
            <a:normAutofit fontScale="85000" lnSpcReduction="10000"/>
          </a:bodyPr>
          <a:lstStyle/>
          <a:p>
            <a:pPr marL="571500" indent="-571500" algn="just">
              <a:buClr>
                <a:srgbClr val="0070C0"/>
              </a:buClr>
              <a:buFont typeface="Wingdings" pitchFamily="2" charset="2"/>
              <a:buChar char="q"/>
            </a:pPr>
            <a:r>
              <a:rPr lang="en-US" dirty="0" smtClean="0">
                <a:latin typeface="Times New Roman" pitchFamily="18" charset="0"/>
                <a:cs typeface="Times New Roman" pitchFamily="18" charset="0"/>
              </a:rPr>
              <a:t>In a simplex wave winding, the average pitch YA (or </a:t>
            </a:r>
            <a:r>
              <a:rPr lang="en-US" dirty="0" err="1" smtClean="0">
                <a:latin typeface="Times New Roman" pitchFamily="18" charset="0"/>
                <a:cs typeface="Times New Roman" pitchFamily="18" charset="0"/>
              </a:rPr>
              <a:t>commutator</a:t>
            </a:r>
            <a:r>
              <a:rPr lang="en-US" dirty="0" smtClean="0">
                <a:latin typeface="Times New Roman" pitchFamily="18" charset="0"/>
                <a:cs typeface="Times New Roman" pitchFamily="18" charset="0"/>
              </a:rPr>
              <a:t> pitch YC) should be a whole number.</a:t>
            </a:r>
          </a:p>
          <a:p>
            <a:pPr marL="571500" indent="-571500" algn="just">
              <a:buClr>
                <a:srgbClr val="0070C0"/>
              </a:buClr>
              <a:buFont typeface="Wingdings" pitchFamily="2" charset="2"/>
              <a:buChar char="q"/>
            </a:pPr>
            <a:r>
              <a:rPr lang="en-US" dirty="0" smtClean="0">
                <a:latin typeface="Times New Roman" pitchFamily="18" charset="0"/>
                <a:cs typeface="Times New Roman" pitchFamily="18" charset="0"/>
              </a:rPr>
              <a:t>Sometimes the standard armature </a:t>
            </a:r>
            <a:r>
              <a:rPr lang="en-US" dirty="0" err="1" smtClean="0">
                <a:latin typeface="Times New Roman" pitchFamily="18" charset="0"/>
                <a:cs typeface="Times New Roman" pitchFamily="18" charset="0"/>
              </a:rPr>
              <a:t>punchings</a:t>
            </a:r>
            <a:r>
              <a:rPr lang="en-US" dirty="0" smtClean="0">
                <a:latin typeface="Times New Roman" pitchFamily="18" charset="0"/>
                <a:cs typeface="Times New Roman" pitchFamily="18" charset="0"/>
              </a:rPr>
              <a:t> available in the market have slots that do not satisfy the </a:t>
            </a:r>
            <a:r>
              <a:rPr lang="en-US" dirty="0" err="1" smtClean="0">
                <a:latin typeface="Times New Roman" pitchFamily="18" charset="0"/>
                <a:cs typeface="Times New Roman" pitchFamily="18" charset="0"/>
              </a:rPr>
              <a:t>wavw</a:t>
            </a:r>
            <a:r>
              <a:rPr lang="en-US" dirty="0" smtClean="0">
                <a:latin typeface="Times New Roman" pitchFamily="18" charset="0"/>
                <a:cs typeface="Times New Roman" pitchFamily="18" charset="0"/>
              </a:rPr>
              <a:t> winding requirement so that more coils (usually only one more) are provided than can be utilized.</a:t>
            </a:r>
          </a:p>
          <a:p>
            <a:pPr marL="571500" indent="-571500" algn="just">
              <a:buClr>
                <a:srgbClr val="0070C0"/>
              </a:buClr>
              <a:buFont typeface="Wingdings" pitchFamily="2" charset="2"/>
              <a:buChar char="q"/>
            </a:pPr>
            <a:r>
              <a:rPr lang="en-US" dirty="0" smtClean="0">
                <a:latin typeface="Times New Roman" pitchFamily="18" charset="0"/>
                <a:cs typeface="Times New Roman" pitchFamily="18" charset="0"/>
              </a:rPr>
              <a:t>These extra coils are called dummy or dead coils. </a:t>
            </a:r>
          </a:p>
          <a:p>
            <a:pPr marL="571500" indent="-571500" algn="just">
              <a:buClr>
                <a:srgbClr val="0070C0"/>
              </a:buClr>
              <a:buFont typeface="Wingdings" pitchFamily="2" charset="2"/>
              <a:buChar char="q"/>
            </a:pPr>
            <a:r>
              <a:rPr lang="en-US" dirty="0" smtClean="0">
                <a:latin typeface="Times New Roman" pitchFamily="18" charset="0"/>
                <a:cs typeface="Times New Roman" pitchFamily="18" charset="0"/>
              </a:rPr>
              <a:t>The dummy coil is inserted into the slots in the same way as the others to make the armature dynamically balanced but it is not a part of the armature winding.</a:t>
            </a:r>
          </a:p>
        </p:txBody>
      </p:sp>
      <p:sp>
        <p:nvSpPr>
          <p:cNvPr id="6" name="Slide Number Placeholder 5"/>
          <p:cNvSpPr>
            <a:spLocks noGrp="1"/>
          </p:cNvSpPr>
          <p:nvPr>
            <p:ph type="sldNum" sz="quarter" idx="12"/>
          </p:nvPr>
        </p:nvSpPr>
        <p:spPr>
          <a:xfrm>
            <a:off x="8610600" y="6324600"/>
            <a:ext cx="381000" cy="365125"/>
          </a:xfrm>
          <a:prstGeom prst="roundRect">
            <a:avLst/>
          </a:prstGeom>
        </p:spPr>
        <p:style>
          <a:lnRef idx="2">
            <a:schemeClr val="accent6"/>
          </a:lnRef>
          <a:fillRef idx="1">
            <a:schemeClr val="lt1"/>
          </a:fillRef>
          <a:effectRef idx="0">
            <a:schemeClr val="accent6"/>
          </a:effectRef>
          <a:fontRef idx="minor">
            <a:schemeClr val="dk1"/>
          </a:fontRef>
        </p:style>
        <p:txBody>
          <a:bodyPr/>
          <a:lstStyle/>
          <a:p>
            <a:fld id="{907D80F2-08EE-4FF1-86FA-192F2442B46F}" type="slidenum">
              <a:rPr lang="en-US" smtClean="0">
                <a:latin typeface="Times New Roman" pitchFamily="18" charset="0"/>
                <a:cs typeface="Times New Roman" pitchFamily="18" charset="0"/>
              </a:rPr>
              <a:pPr/>
              <a:t>88</a:t>
            </a:fld>
            <a:endParaRPr lang="en-US"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0"/>
            <a:ext cx="8686800" cy="1143000"/>
          </a:xfrm>
          <a:prstGeom prst="roundRect">
            <a:avLst/>
          </a:prstGeom>
        </p:spPr>
        <p:style>
          <a:lnRef idx="2">
            <a:schemeClr val="accent1"/>
          </a:lnRef>
          <a:fillRef idx="1">
            <a:schemeClr val="lt1"/>
          </a:fillRef>
          <a:effectRef idx="0">
            <a:schemeClr val="accent1"/>
          </a:effectRef>
          <a:fontRef idx="minor">
            <a:schemeClr val="dk1"/>
          </a:fontRef>
        </p:style>
        <p:txBody>
          <a:bodyPr>
            <a:normAutofit fontScale="90000"/>
          </a:bodyPr>
          <a:lstStyle/>
          <a:p>
            <a:r>
              <a:rPr lang="en-US" dirty="0" smtClean="0">
                <a:solidFill>
                  <a:schemeClr val="accent2">
                    <a:lumMod val="50000"/>
                  </a:schemeClr>
                </a:solidFill>
                <a:latin typeface="Times New Roman" pitchFamily="18" charset="0"/>
                <a:cs typeface="Times New Roman" pitchFamily="18" charset="0"/>
              </a:rPr>
              <a:t>Applications of Lap and Wave Windings</a:t>
            </a:r>
          </a:p>
        </p:txBody>
      </p:sp>
      <p:sp>
        <p:nvSpPr>
          <p:cNvPr id="3" name="Content Placeholder 2"/>
          <p:cNvSpPr>
            <a:spLocks noGrp="1"/>
          </p:cNvSpPr>
          <p:nvPr>
            <p:ph idx="1"/>
          </p:nvPr>
        </p:nvSpPr>
        <p:spPr>
          <a:xfrm>
            <a:off x="228600" y="1143000"/>
            <a:ext cx="8763000" cy="5410200"/>
          </a:xfrm>
          <a:prstGeom prst="roundRect">
            <a:avLst/>
          </a:prstGeom>
        </p:spPr>
        <p:style>
          <a:lnRef idx="2">
            <a:schemeClr val="accent1"/>
          </a:lnRef>
          <a:fillRef idx="1">
            <a:schemeClr val="lt1"/>
          </a:fillRef>
          <a:effectRef idx="0">
            <a:schemeClr val="accent1"/>
          </a:effectRef>
          <a:fontRef idx="minor">
            <a:schemeClr val="dk1"/>
          </a:fontRef>
        </p:style>
        <p:txBody>
          <a:bodyPr>
            <a:normAutofit fontScale="85000" lnSpcReduction="10000"/>
          </a:bodyPr>
          <a:lstStyle/>
          <a:p>
            <a:pPr marL="571500" indent="-571500" algn="just">
              <a:buClr>
                <a:srgbClr val="0070C0"/>
              </a:buClr>
              <a:buFont typeface="Wingdings" pitchFamily="2" charset="2"/>
              <a:buChar char="q"/>
            </a:pPr>
            <a:r>
              <a:rPr lang="en-US" dirty="0" smtClean="0">
                <a:latin typeface="Times New Roman" pitchFamily="18" charset="0"/>
                <a:cs typeface="Times New Roman" pitchFamily="18" charset="0"/>
              </a:rPr>
              <a:t>A wave winding has a higher terminal voltage than a lap winding because it has more conductors in series.</a:t>
            </a:r>
          </a:p>
          <a:p>
            <a:pPr marL="571500" indent="-571500" algn="just">
              <a:buClr>
                <a:srgbClr val="0070C0"/>
              </a:buClr>
              <a:buFont typeface="Wingdings" pitchFamily="2" charset="2"/>
              <a:buChar char="q"/>
            </a:pPr>
            <a:r>
              <a:rPr lang="en-US" dirty="0" smtClean="0">
                <a:latin typeface="Times New Roman" pitchFamily="18" charset="0"/>
                <a:cs typeface="Times New Roman" pitchFamily="18" charset="0"/>
              </a:rPr>
              <a:t>A lap winding carries more current than a wave winding because it has more parallel paths.</a:t>
            </a:r>
          </a:p>
          <a:p>
            <a:pPr marL="571500" indent="-571500" algn="just">
              <a:buClr>
                <a:srgbClr val="0070C0"/>
              </a:buClr>
              <a:buFont typeface="Wingdings" pitchFamily="2" charset="2"/>
              <a:buChar char="q"/>
            </a:pPr>
            <a:r>
              <a:rPr lang="en-US" dirty="0" smtClean="0">
                <a:latin typeface="Times New Roman" pitchFamily="18" charset="0"/>
                <a:cs typeface="Times New Roman" pitchFamily="18" charset="0"/>
              </a:rPr>
              <a:t>In small machines, the current-carrying capacity of the armature conductors is not critical and in order to achieve suitable voltages, wave windings are used.</a:t>
            </a:r>
          </a:p>
          <a:p>
            <a:pPr marL="571500" indent="-571500" algn="just">
              <a:buClr>
                <a:srgbClr val="0070C0"/>
              </a:buClr>
              <a:buFont typeface="Wingdings" pitchFamily="2" charset="2"/>
              <a:buChar char="q"/>
            </a:pPr>
            <a:r>
              <a:rPr lang="en-US" dirty="0" smtClean="0">
                <a:latin typeface="Times New Roman" pitchFamily="18" charset="0"/>
                <a:cs typeface="Times New Roman" pitchFamily="18" charset="0"/>
              </a:rPr>
              <a:t>In large machines suitable voltages are easily obtained because of the availability of large number of armature conductors and the current carrying capacity is more critical. lap windings are used</a:t>
            </a:r>
          </a:p>
        </p:txBody>
      </p:sp>
      <p:sp>
        <p:nvSpPr>
          <p:cNvPr id="6" name="Slide Number Placeholder 5"/>
          <p:cNvSpPr>
            <a:spLocks noGrp="1"/>
          </p:cNvSpPr>
          <p:nvPr>
            <p:ph type="sldNum" sz="quarter" idx="12"/>
          </p:nvPr>
        </p:nvSpPr>
        <p:spPr>
          <a:xfrm>
            <a:off x="8610600" y="6324600"/>
            <a:ext cx="381000" cy="365125"/>
          </a:xfrm>
          <a:prstGeom prst="roundRect">
            <a:avLst/>
          </a:prstGeom>
        </p:spPr>
        <p:style>
          <a:lnRef idx="2">
            <a:schemeClr val="accent6"/>
          </a:lnRef>
          <a:fillRef idx="1">
            <a:schemeClr val="lt1"/>
          </a:fillRef>
          <a:effectRef idx="0">
            <a:schemeClr val="accent6"/>
          </a:effectRef>
          <a:fontRef idx="minor">
            <a:schemeClr val="dk1"/>
          </a:fontRef>
        </p:style>
        <p:txBody>
          <a:bodyPr/>
          <a:lstStyle/>
          <a:p>
            <a:fld id="{907D80F2-08EE-4FF1-86FA-192F2442B46F}" type="slidenum">
              <a:rPr lang="en-US" smtClean="0">
                <a:latin typeface="Times New Roman" pitchFamily="18" charset="0"/>
                <a:cs typeface="Times New Roman" pitchFamily="18" charset="0"/>
              </a:rPr>
              <a:pPr/>
              <a:t>89</a:t>
            </a:fld>
            <a:endParaRPr lang="en-US"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0"/>
            <a:ext cx="8686800" cy="1143000"/>
          </a:xfrm>
          <a:prstGeom prst="roundRect">
            <a:avLst/>
          </a:prstGeom>
        </p:spPr>
        <p:style>
          <a:lnRef idx="1">
            <a:schemeClr val="accent6"/>
          </a:lnRef>
          <a:fillRef idx="2">
            <a:schemeClr val="accent6"/>
          </a:fillRef>
          <a:effectRef idx="1">
            <a:schemeClr val="accent6"/>
          </a:effectRef>
          <a:fontRef idx="minor">
            <a:schemeClr val="dk1"/>
          </a:fontRef>
        </p:style>
        <p:txBody>
          <a:bodyPr/>
          <a:lstStyle/>
          <a:p>
            <a:r>
              <a:rPr lang="en-US" dirty="0" smtClean="0">
                <a:solidFill>
                  <a:schemeClr val="accent2">
                    <a:lumMod val="50000"/>
                  </a:schemeClr>
                </a:solidFill>
                <a:latin typeface="Times New Roman" pitchFamily="18" charset="0"/>
                <a:cs typeface="Times New Roman" pitchFamily="18" charset="0"/>
              </a:rPr>
              <a:t>Electromagnetic force, f</a:t>
            </a:r>
          </a:p>
        </p:txBody>
      </p:sp>
      <p:sp>
        <p:nvSpPr>
          <p:cNvPr id="3" name="Content Placeholder 2"/>
          <p:cNvSpPr>
            <a:spLocks noGrp="1"/>
          </p:cNvSpPr>
          <p:nvPr>
            <p:ph idx="1"/>
          </p:nvPr>
        </p:nvSpPr>
        <p:spPr>
          <a:xfrm>
            <a:off x="228600" y="1066800"/>
            <a:ext cx="8763000" cy="5410200"/>
          </a:xfrm>
          <a:prstGeom prst="roundRect">
            <a:avLst/>
          </a:prstGeom>
        </p:spPr>
        <p:style>
          <a:lnRef idx="1">
            <a:schemeClr val="accent6"/>
          </a:lnRef>
          <a:fillRef idx="2">
            <a:schemeClr val="accent6"/>
          </a:fillRef>
          <a:effectRef idx="1">
            <a:schemeClr val="accent6"/>
          </a:effectRef>
          <a:fontRef idx="minor">
            <a:schemeClr val="dk1"/>
          </a:fontRef>
        </p:style>
        <p:txBody>
          <a:bodyPr>
            <a:normAutofit fontScale="85000" lnSpcReduction="20000"/>
          </a:bodyPr>
          <a:lstStyle/>
          <a:p>
            <a:pPr algn="just">
              <a:buClr>
                <a:srgbClr val="0070C0"/>
              </a:buClr>
              <a:buFont typeface="Wingdings" pitchFamily="2" charset="2"/>
              <a:buChar char="q"/>
            </a:pPr>
            <a:r>
              <a:rPr lang="en-US" dirty="0" smtClean="0">
                <a:latin typeface="Times New Roman" pitchFamily="18" charset="0"/>
                <a:cs typeface="Times New Roman" pitchFamily="18" charset="0"/>
              </a:rPr>
              <a:t>For the current-carrying conductor shown in Fig.3.3(a), the force (known as Lorentz force) produced on the conductor can be determined from the following equation:</a:t>
            </a:r>
          </a:p>
          <a:p>
            <a:pPr algn="just">
              <a:buClr>
                <a:srgbClr val="0070C0"/>
              </a:buClr>
              <a:buNone/>
            </a:pPr>
            <a:r>
              <a:rPr lang="en-US" dirty="0" smtClean="0">
                <a:latin typeface="Times New Roman" pitchFamily="18" charset="0"/>
                <a:cs typeface="Times New Roman" pitchFamily="18" charset="0"/>
              </a:rPr>
              <a:t>F = </a:t>
            </a:r>
            <a:r>
              <a:rPr lang="en-US" dirty="0" err="1" smtClean="0">
                <a:latin typeface="Times New Roman" pitchFamily="18" charset="0"/>
                <a:cs typeface="Times New Roman" pitchFamily="18" charset="0"/>
              </a:rPr>
              <a:t>i</a:t>
            </a:r>
            <a:r>
              <a:rPr lang="en-US" dirty="0" smtClean="0">
                <a:latin typeface="Times New Roman" pitchFamily="18" charset="0"/>
                <a:cs typeface="Times New Roman" pitchFamily="18" charset="0"/>
              </a:rPr>
              <a:t>(</a:t>
            </a:r>
            <a:r>
              <a:rPr lang="en-US" dirty="0" err="1" smtClean="0">
                <a:latin typeface="Times New Roman" pitchFamily="18" charset="0"/>
                <a:cs typeface="Times New Roman" pitchFamily="18" charset="0"/>
              </a:rPr>
              <a:t>lxB</a:t>
            </a:r>
            <a:r>
              <a:rPr lang="en-US" dirty="0" smtClean="0">
                <a:latin typeface="Times New Roman" pitchFamily="18" charset="0"/>
                <a:cs typeface="Times New Roman" pitchFamily="18" charset="0"/>
              </a:rPr>
              <a:t>)</a:t>
            </a:r>
          </a:p>
          <a:p>
            <a:pPr algn="just">
              <a:buClr>
                <a:srgbClr val="0070C0"/>
              </a:buClr>
              <a:buNone/>
            </a:pPr>
            <a:r>
              <a:rPr lang="nl-NL" dirty="0" smtClean="0">
                <a:latin typeface="Times New Roman" pitchFamily="18" charset="0"/>
                <a:cs typeface="Times New Roman" pitchFamily="18" charset="0"/>
              </a:rPr>
              <a:t>Where </a:t>
            </a:r>
          </a:p>
          <a:p>
            <a:pPr algn="just">
              <a:buClr>
                <a:srgbClr val="0070C0"/>
              </a:buClr>
              <a:buNone/>
            </a:pPr>
            <a:r>
              <a:rPr lang="nl-NL" dirty="0" smtClean="0">
                <a:latin typeface="Times New Roman" pitchFamily="18" charset="0"/>
                <a:cs typeface="Times New Roman" pitchFamily="18" charset="0"/>
              </a:rPr>
              <a:t>	i is current</a:t>
            </a:r>
          </a:p>
          <a:p>
            <a:pPr algn="just">
              <a:buClr>
                <a:srgbClr val="0070C0"/>
              </a:buClr>
              <a:buNone/>
            </a:pPr>
            <a:r>
              <a:rPr lang="nl-NL" dirty="0" smtClean="0">
                <a:latin typeface="Times New Roman" pitchFamily="18" charset="0"/>
                <a:cs typeface="Times New Roman" pitchFamily="18" charset="0"/>
              </a:rPr>
              <a:t>	B is magnetic field</a:t>
            </a:r>
          </a:p>
          <a:p>
            <a:pPr algn="just">
              <a:buClr>
                <a:srgbClr val="0070C0"/>
              </a:buClr>
              <a:buNone/>
            </a:pPr>
            <a:r>
              <a:rPr lang="nl-NL" dirty="0" smtClean="0">
                <a:latin typeface="Times New Roman" pitchFamily="18" charset="0"/>
                <a:cs typeface="Times New Roman" pitchFamily="18" charset="0"/>
              </a:rPr>
              <a:t>	I is length</a:t>
            </a:r>
          </a:p>
          <a:p>
            <a:pPr algn="just">
              <a:buClr>
                <a:srgbClr val="0070C0"/>
              </a:buClr>
              <a:buNone/>
            </a:pPr>
            <a:r>
              <a:rPr lang="en-US" dirty="0" smtClean="0">
                <a:latin typeface="Times New Roman" pitchFamily="18" charset="0"/>
                <a:cs typeface="Times New Roman" pitchFamily="18" charset="0"/>
              </a:rPr>
              <a:t>If B is perpendicular </a:t>
            </a:r>
          </a:p>
          <a:p>
            <a:pPr algn="just">
              <a:buClr>
                <a:srgbClr val="0070C0"/>
              </a:buClr>
              <a:buNone/>
            </a:pPr>
            <a:r>
              <a:rPr lang="en-US" dirty="0" smtClean="0">
                <a:latin typeface="Times New Roman" pitchFamily="18" charset="0"/>
                <a:cs typeface="Times New Roman" pitchFamily="18" charset="0"/>
              </a:rPr>
              <a:t>to l as in this figure, </a:t>
            </a:r>
          </a:p>
          <a:p>
            <a:pPr algn="just">
              <a:buClr>
                <a:srgbClr val="0070C0"/>
              </a:buClr>
              <a:buNone/>
            </a:pPr>
            <a:r>
              <a:rPr lang="en-US" i="1" dirty="0" smtClean="0">
                <a:latin typeface="Times New Roman" pitchFamily="18" charset="0"/>
                <a:cs typeface="Times New Roman" pitchFamily="18" charset="0"/>
              </a:rPr>
              <a:t>f = </a:t>
            </a:r>
            <a:r>
              <a:rPr lang="en-US" i="1" dirty="0" err="1" smtClean="0">
                <a:latin typeface="Times New Roman" pitchFamily="18" charset="0"/>
                <a:cs typeface="Times New Roman" pitchFamily="18" charset="0"/>
              </a:rPr>
              <a:t>Bli</a:t>
            </a:r>
            <a:endParaRPr lang="en-US" i="1" dirty="0" smtClean="0">
              <a:latin typeface="Times New Roman" pitchFamily="18" charset="0"/>
              <a:cs typeface="Times New Roman" pitchFamily="18" charset="0"/>
            </a:endParaRPr>
          </a:p>
          <a:p>
            <a:pPr algn="just">
              <a:buClr>
                <a:srgbClr val="0070C0"/>
              </a:buClr>
              <a:buNone/>
            </a:pPr>
            <a:endParaRPr lang="nl-NL" dirty="0" smtClean="0">
              <a:latin typeface="Times New Roman" pitchFamily="18" charset="0"/>
              <a:cs typeface="Times New Roman" pitchFamily="18" charset="0"/>
            </a:endParaRPr>
          </a:p>
          <a:p>
            <a:pPr algn="just">
              <a:buClr>
                <a:srgbClr val="0070C0"/>
              </a:buClr>
              <a:buNone/>
            </a:pPr>
            <a:endParaRPr lang="en-US" dirty="0" smtClean="0">
              <a:latin typeface="Times New Roman" pitchFamily="18" charset="0"/>
              <a:cs typeface="Times New Roman" pitchFamily="18" charset="0"/>
            </a:endParaRPr>
          </a:p>
          <a:p>
            <a:pPr algn="just">
              <a:buClr>
                <a:srgbClr val="0070C0"/>
              </a:buClr>
              <a:buNone/>
            </a:pPr>
            <a:endParaRPr lang="en-US" dirty="0" smtClean="0">
              <a:latin typeface="Times New Roman" pitchFamily="18" charset="0"/>
              <a:cs typeface="Times New Roman" pitchFamily="18" charset="0"/>
            </a:endParaRPr>
          </a:p>
        </p:txBody>
      </p:sp>
      <p:sp>
        <p:nvSpPr>
          <p:cNvPr id="6" name="Slide Number Placeholder 5"/>
          <p:cNvSpPr>
            <a:spLocks noGrp="1"/>
          </p:cNvSpPr>
          <p:nvPr>
            <p:ph type="sldNum" sz="quarter" idx="12"/>
          </p:nvPr>
        </p:nvSpPr>
        <p:spPr>
          <a:xfrm>
            <a:off x="8610600" y="6324600"/>
            <a:ext cx="381000" cy="365125"/>
          </a:xfrm>
          <a:prstGeom prst="roundRect">
            <a:avLst/>
          </a:prstGeom>
        </p:spPr>
        <p:style>
          <a:lnRef idx="2">
            <a:schemeClr val="accent6"/>
          </a:lnRef>
          <a:fillRef idx="1">
            <a:schemeClr val="lt1"/>
          </a:fillRef>
          <a:effectRef idx="0">
            <a:schemeClr val="accent6"/>
          </a:effectRef>
          <a:fontRef idx="minor">
            <a:schemeClr val="dk1"/>
          </a:fontRef>
        </p:style>
        <p:txBody>
          <a:bodyPr/>
          <a:lstStyle/>
          <a:p>
            <a:fld id="{907D80F2-08EE-4FF1-86FA-192F2442B46F}" type="slidenum">
              <a:rPr lang="en-US" smtClean="0">
                <a:latin typeface="Times New Roman" pitchFamily="18" charset="0"/>
                <a:cs typeface="Times New Roman" pitchFamily="18" charset="0"/>
              </a:rPr>
              <a:pPr/>
              <a:t>9</a:t>
            </a:fld>
            <a:endParaRPr lang="en-US" dirty="0">
              <a:latin typeface="Times New Roman" pitchFamily="18" charset="0"/>
              <a:cs typeface="Times New Roman" pitchFamily="18" charset="0"/>
            </a:endParaRPr>
          </a:p>
        </p:txBody>
      </p:sp>
      <p:grpSp>
        <p:nvGrpSpPr>
          <p:cNvPr id="8" name="Group 7"/>
          <p:cNvGrpSpPr/>
          <p:nvPr/>
        </p:nvGrpSpPr>
        <p:grpSpPr>
          <a:xfrm>
            <a:off x="3733800" y="3581400"/>
            <a:ext cx="4932348" cy="2686050"/>
            <a:chOff x="3733800" y="3581400"/>
            <a:chExt cx="4932348" cy="2686050"/>
          </a:xfrm>
        </p:grpSpPr>
        <p:pic>
          <p:nvPicPr>
            <p:cNvPr id="3074" name="Picture 2"/>
            <p:cNvPicPr>
              <a:picLocks noChangeAspect="1" noChangeArrowheads="1"/>
            </p:cNvPicPr>
            <p:nvPr/>
          </p:nvPicPr>
          <p:blipFill>
            <a:blip r:embed="rId2"/>
            <a:srcRect/>
            <a:stretch>
              <a:fillRect/>
            </a:stretch>
          </p:blipFill>
          <p:spPr bwMode="auto">
            <a:xfrm>
              <a:off x="3733800" y="3581400"/>
              <a:ext cx="4932348" cy="2686050"/>
            </a:xfrm>
            <a:prstGeom prst="rect">
              <a:avLst/>
            </a:prstGeom>
            <a:noFill/>
            <a:ln w="9525">
              <a:noFill/>
              <a:miter lim="800000"/>
              <a:headEnd/>
              <a:tailEnd/>
            </a:ln>
            <a:effectLst/>
          </p:spPr>
        </p:pic>
        <p:sp>
          <p:nvSpPr>
            <p:cNvPr id="7" name="Rectangle 6"/>
            <p:cNvSpPr/>
            <p:nvPr/>
          </p:nvSpPr>
          <p:spPr>
            <a:xfrm>
              <a:off x="4114800" y="5638800"/>
              <a:ext cx="609600" cy="304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0"/>
            <a:ext cx="8686800" cy="1143000"/>
          </a:xfrm>
          <a:prstGeom prst="roundRect">
            <a:avLst/>
          </a:prstGeom>
        </p:spPr>
        <p:style>
          <a:lnRef idx="2">
            <a:schemeClr val="accent1"/>
          </a:lnRef>
          <a:fillRef idx="1">
            <a:schemeClr val="lt1"/>
          </a:fillRef>
          <a:effectRef idx="0">
            <a:schemeClr val="accent1"/>
          </a:effectRef>
          <a:fontRef idx="minor">
            <a:schemeClr val="dk1"/>
          </a:fontRef>
        </p:style>
        <p:txBody>
          <a:bodyPr>
            <a:normAutofit fontScale="90000"/>
          </a:bodyPr>
          <a:lstStyle/>
          <a:p>
            <a:r>
              <a:rPr lang="en-US" dirty="0" smtClean="0">
                <a:solidFill>
                  <a:schemeClr val="accent2">
                    <a:lumMod val="50000"/>
                  </a:schemeClr>
                </a:solidFill>
                <a:latin typeface="Times New Roman" pitchFamily="18" charset="0"/>
                <a:cs typeface="Times New Roman" pitchFamily="18" charset="0"/>
              </a:rPr>
              <a:t>COMMUTATION PROBLEMS IN</a:t>
            </a:r>
            <a:br>
              <a:rPr lang="en-US" dirty="0" smtClean="0">
                <a:solidFill>
                  <a:schemeClr val="accent2">
                    <a:lumMod val="50000"/>
                  </a:schemeClr>
                </a:solidFill>
                <a:latin typeface="Times New Roman" pitchFamily="18" charset="0"/>
                <a:cs typeface="Times New Roman" pitchFamily="18" charset="0"/>
              </a:rPr>
            </a:br>
            <a:r>
              <a:rPr lang="en-US" dirty="0" smtClean="0">
                <a:solidFill>
                  <a:schemeClr val="accent2">
                    <a:lumMod val="50000"/>
                  </a:schemeClr>
                </a:solidFill>
                <a:latin typeface="Times New Roman" pitchFamily="18" charset="0"/>
                <a:cs typeface="Times New Roman" pitchFamily="18" charset="0"/>
              </a:rPr>
              <a:t>REAL MACHINES</a:t>
            </a:r>
          </a:p>
        </p:txBody>
      </p:sp>
      <p:sp>
        <p:nvSpPr>
          <p:cNvPr id="3" name="Content Placeholder 2"/>
          <p:cNvSpPr>
            <a:spLocks noGrp="1"/>
          </p:cNvSpPr>
          <p:nvPr>
            <p:ph idx="1"/>
          </p:nvPr>
        </p:nvSpPr>
        <p:spPr>
          <a:xfrm>
            <a:off x="228600" y="1143000"/>
            <a:ext cx="8763000" cy="5410200"/>
          </a:xfrm>
          <a:prstGeom prst="roundRect">
            <a:avLst/>
          </a:prstGeom>
        </p:spPr>
        <p:style>
          <a:lnRef idx="2">
            <a:schemeClr val="accent1"/>
          </a:lnRef>
          <a:fillRef idx="1">
            <a:schemeClr val="lt1"/>
          </a:fillRef>
          <a:effectRef idx="0">
            <a:schemeClr val="accent1"/>
          </a:effectRef>
          <a:fontRef idx="minor">
            <a:schemeClr val="dk1"/>
          </a:fontRef>
        </p:style>
        <p:txBody>
          <a:bodyPr>
            <a:normAutofit/>
          </a:bodyPr>
          <a:lstStyle/>
          <a:p>
            <a:pPr marL="571500" indent="-571500" algn="just">
              <a:buClr>
                <a:srgbClr val="0070C0"/>
              </a:buClr>
              <a:buFont typeface="Wingdings" pitchFamily="2" charset="2"/>
              <a:buChar char="q"/>
            </a:pPr>
            <a:r>
              <a:rPr lang="en-US" dirty="0" smtClean="0">
                <a:latin typeface="Times New Roman" pitchFamily="18" charset="0"/>
                <a:cs typeface="Times New Roman" pitchFamily="18" charset="0"/>
              </a:rPr>
              <a:t>The commutation process is not as simple in</a:t>
            </a:r>
          </a:p>
          <a:p>
            <a:pPr marL="571500" indent="-571500" algn="just">
              <a:buClr>
                <a:srgbClr val="0070C0"/>
              </a:buClr>
              <a:buNone/>
            </a:pPr>
            <a:r>
              <a:rPr lang="en-US" dirty="0" smtClean="0">
                <a:latin typeface="Times New Roman" pitchFamily="18" charset="0"/>
                <a:cs typeface="Times New Roman" pitchFamily="18" charset="0"/>
              </a:rPr>
              <a:t>	practice as it seems in theory, because two major effects occur in the real world to dist </a:t>
            </a:r>
            <a:r>
              <a:rPr lang="en-US" dirty="0" err="1" smtClean="0">
                <a:latin typeface="Times New Roman" pitchFamily="18" charset="0"/>
                <a:cs typeface="Times New Roman" pitchFamily="18" charset="0"/>
              </a:rPr>
              <a:t>urb</a:t>
            </a:r>
            <a:r>
              <a:rPr lang="en-US" dirty="0" smtClean="0">
                <a:latin typeface="Times New Roman" pitchFamily="18" charset="0"/>
                <a:cs typeface="Times New Roman" pitchFamily="18" charset="0"/>
              </a:rPr>
              <a:t> it:</a:t>
            </a:r>
          </a:p>
          <a:p>
            <a:pPr marL="571500" indent="-571500" algn="just">
              <a:buClr>
                <a:srgbClr val="0070C0"/>
              </a:buClr>
              <a:buFont typeface="+mj-lt"/>
              <a:buAutoNum type="arabicPeriod"/>
            </a:pPr>
            <a:r>
              <a:rPr lang="en-US" dirty="0" smtClean="0">
                <a:latin typeface="Times New Roman" pitchFamily="18" charset="0"/>
                <a:cs typeface="Times New Roman" pitchFamily="18" charset="0"/>
              </a:rPr>
              <a:t> Armature reaction</a:t>
            </a:r>
          </a:p>
          <a:p>
            <a:pPr marL="571500" indent="-571500" algn="just">
              <a:buClr>
                <a:srgbClr val="0070C0"/>
              </a:buClr>
              <a:buFont typeface="+mj-lt"/>
              <a:buAutoNum type="arabicPeriod"/>
            </a:pP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Ldi</a:t>
            </a:r>
            <a:r>
              <a:rPr lang="en-US" dirty="0" smtClean="0">
                <a:latin typeface="Times New Roman" pitchFamily="18" charset="0"/>
                <a:cs typeface="Times New Roman" pitchFamily="18" charset="0"/>
              </a:rPr>
              <a:t>/</a:t>
            </a:r>
            <a:r>
              <a:rPr lang="en-US" dirty="0" err="1" smtClean="0">
                <a:latin typeface="Times New Roman" pitchFamily="18" charset="0"/>
                <a:cs typeface="Times New Roman" pitchFamily="18" charset="0"/>
              </a:rPr>
              <a:t>dt</a:t>
            </a:r>
            <a:r>
              <a:rPr lang="en-US" dirty="0" smtClean="0">
                <a:latin typeface="Times New Roman" pitchFamily="18" charset="0"/>
                <a:cs typeface="Times New Roman" pitchFamily="18" charset="0"/>
              </a:rPr>
              <a:t> voltages</a:t>
            </a:r>
          </a:p>
          <a:p>
            <a:pPr marL="571500" indent="-571500" algn="just">
              <a:buClr>
                <a:srgbClr val="0070C0"/>
              </a:buClr>
              <a:buFont typeface="Wingdings" pitchFamily="2" charset="2"/>
              <a:buChar char="q"/>
            </a:pPr>
            <a:r>
              <a:rPr lang="en-US" dirty="0" smtClean="0">
                <a:latin typeface="Times New Roman" pitchFamily="18" charset="0"/>
                <a:cs typeface="Times New Roman" pitchFamily="18" charset="0"/>
              </a:rPr>
              <a:t>This section explores the nature of these problems and the solutions employed to mitigate their effects.</a:t>
            </a:r>
          </a:p>
        </p:txBody>
      </p:sp>
      <p:sp>
        <p:nvSpPr>
          <p:cNvPr id="6" name="Slide Number Placeholder 5"/>
          <p:cNvSpPr>
            <a:spLocks noGrp="1"/>
          </p:cNvSpPr>
          <p:nvPr>
            <p:ph type="sldNum" sz="quarter" idx="12"/>
          </p:nvPr>
        </p:nvSpPr>
        <p:spPr>
          <a:xfrm>
            <a:off x="8610600" y="6324600"/>
            <a:ext cx="381000" cy="365125"/>
          </a:xfrm>
          <a:prstGeom prst="roundRect">
            <a:avLst/>
          </a:prstGeom>
        </p:spPr>
        <p:style>
          <a:lnRef idx="2">
            <a:schemeClr val="accent6"/>
          </a:lnRef>
          <a:fillRef idx="1">
            <a:schemeClr val="lt1"/>
          </a:fillRef>
          <a:effectRef idx="0">
            <a:schemeClr val="accent6"/>
          </a:effectRef>
          <a:fontRef idx="minor">
            <a:schemeClr val="dk1"/>
          </a:fontRef>
        </p:style>
        <p:txBody>
          <a:bodyPr/>
          <a:lstStyle/>
          <a:p>
            <a:fld id="{907D80F2-08EE-4FF1-86FA-192F2442B46F}" type="slidenum">
              <a:rPr lang="en-US" smtClean="0">
                <a:latin typeface="Times New Roman" pitchFamily="18" charset="0"/>
                <a:cs typeface="Times New Roman" pitchFamily="18" charset="0"/>
              </a:rPr>
              <a:pPr/>
              <a:t>90</a:t>
            </a:fld>
            <a:endParaRPr lang="en-US"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0"/>
            <a:ext cx="8686800" cy="1143000"/>
          </a:xfrm>
          <a:prstGeom prst="roundRect">
            <a:avLst/>
          </a:prstGeom>
        </p:spPr>
        <p:style>
          <a:lnRef idx="2">
            <a:schemeClr val="accent1"/>
          </a:lnRef>
          <a:fillRef idx="1">
            <a:schemeClr val="lt1"/>
          </a:fillRef>
          <a:effectRef idx="0">
            <a:schemeClr val="accent1"/>
          </a:effectRef>
          <a:fontRef idx="minor">
            <a:schemeClr val="dk1"/>
          </a:fontRef>
        </p:style>
        <p:txBody>
          <a:bodyPr/>
          <a:lstStyle/>
          <a:p>
            <a:r>
              <a:rPr lang="en-US" dirty="0" smtClean="0">
                <a:solidFill>
                  <a:schemeClr val="accent2">
                    <a:lumMod val="50000"/>
                  </a:schemeClr>
                </a:solidFill>
                <a:latin typeface="Times New Roman" pitchFamily="18" charset="0"/>
                <a:cs typeface="Times New Roman" pitchFamily="18" charset="0"/>
              </a:rPr>
              <a:t>Armature Reaction</a:t>
            </a:r>
          </a:p>
        </p:txBody>
      </p:sp>
      <p:sp>
        <p:nvSpPr>
          <p:cNvPr id="3" name="Content Placeholder 2"/>
          <p:cNvSpPr>
            <a:spLocks noGrp="1"/>
          </p:cNvSpPr>
          <p:nvPr>
            <p:ph idx="1"/>
          </p:nvPr>
        </p:nvSpPr>
        <p:spPr>
          <a:xfrm>
            <a:off x="228600" y="1143000"/>
            <a:ext cx="8763000" cy="5410200"/>
          </a:xfrm>
          <a:prstGeom prst="roundRect">
            <a:avLst/>
          </a:prstGeom>
        </p:spPr>
        <p:style>
          <a:lnRef idx="2">
            <a:schemeClr val="accent1"/>
          </a:lnRef>
          <a:fillRef idx="1">
            <a:schemeClr val="lt1"/>
          </a:fillRef>
          <a:effectRef idx="0">
            <a:schemeClr val="accent1"/>
          </a:effectRef>
          <a:fontRef idx="minor">
            <a:schemeClr val="dk1"/>
          </a:fontRef>
        </p:style>
        <p:txBody>
          <a:bodyPr>
            <a:normAutofit/>
          </a:bodyPr>
          <a:lstStyle/>
          <a:p>
            <a:pPr marL="571500" indent="-571500" algn="just">
              <a:buClr>
                <a:srgbClr val="0070C0"/>
              </a:buClr>
              <a:buFont typeface="Wingdings" pitchFamily="2" charset="2"/>
              <a:buChar char="q"/>
            </a:pPr>
            <a:r>
              <a:rPr lang="en-US" dirty="0" smtClean="0">
                <a:latin typeface="Times New Roman" pitchFamily="18" charset="0"/>
                <a:cs typeface="Times New Roman" pitchFamily="18" charset="0"/>
              </a:rPr>
              <a:t>If the terminals of a DC generator is connected to load armature current flows in the windings</a:t>
            </a:r>
          </a:p>
          <a:p>
            <a:pPr marL="571500" indent="-571500" algn="just">
              <a:buClr>
                <a:srgbClr val="0070C0"/>
              </a:buClr>
              <a:buFont typeface="Wingdings" pitchFamily="2" charset="2"/>
              <a:buChar char="q"/>
            </a:pPr>
            <a:r>
              <a:rPr lang="en-US" dirty="0" smtClean="0">
                <a:latin typeface="Times New Roman" pitchFamily="18" charset="0"/>
                <a:cs typeface="Times New Roman" pitchFamily="18" charset="0"/>
              </a:rPr>
              <a:t> This current flow will produce a magnetic field of its own, which will distort the original magnetic field from the machine 's poles. </a:t>
            </a:r>
          </a:p>
          <a:p>
            <a:pPr marL="571500" indent="-571500" algn="just">
              <a:buClr>
                <a:srgbClr val="0070C0"/>
              </a:buClr>
              <a:buFont typeface="Wingdings" pitchFamily="2" charset="2"/>
              <a:buChar char="q"/>
            </a:pPr>
            <a:r>
              <a:rPr lang="en-US" dirty="0" smtClean="0">
                <a:latin typeface="Times New Roman" pitchFamily="18" charset="0"/>
                <a:cs typeface="Times New Roman" pitchFamily="18" charset="0"/>
              </a:rPr>
              <a:t>This distortion of the flux in a machine as the load is increased is called armature reaction.</a:t>
            </a:r>
          </a:p>
        </p:txBody>
      </p:sp>
      <p:sp>
        <p:nvSpPr>
          <p:cNvPr id="6" name="Slide Number Placeholder 5"/>
          <p:cNvSpPr>
            <a:spLocks noGrp="1"/>
          </p:cNvSpPr>
          <p:nvPr>
            <p:ph type="sldNum" sz="quarter" idx="12"/>
          </p:nvPr>
        </p:nvSpPr>
        <p:spPr>
          <a:xfrm>
            <a:off x="8610600" y="6324600"/>
            <a:ext cx="381000" cy="365125"/>
          </a:xfrm>
          <a:prstGeom prst="roundRect">
            <a:avLst/>
          </a:prstGeom>
        </p:spPr>
        <p:style>
          <a:lnRef idx="2">
            <a:schemeClr val="accent6"/>
          </a:lnRef>
          <a:fillRef idx="1">
            <a:schemeClr val="lt1"/>
          </a:fillRef>
          <a:effectRef idx="0">
            <a:schemeClr val="accent6"/>
          </a:effectRef>
          <a:fontRef idx="minor">
            <a:schemeClr val="dk1"/>
          </a:fontRef>
        </p:style>
        <p:txBody>
          <a:bodyPr/>
          <a:lstStyle/>
          <a:p>
            <a:fld id="{907D80F2-08EE-4FF1-86FA-192F2442B46F}" type="slidenum">
              <a:rPr lang="en-US" smtClean="0">
                <a:latin typeface="Times New Roman" pitchFamily="18" charset="0"/>
                <a:cs typeface="Times New Roman" pitchFamily="18" charset="0"/>
              </a:rPr>
              <a:pPr/>
              <a:t>91</a:t>
            </a:fld>
            <a:endParaRPr lang="en-US"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0"/>
            <a:ext cx="8686800" cy="1143000"/>
          </a:xfrm>
          <a:prstGeom prst="roundRect">
            <a:avLst/>
          </a:prstGeom>
        </p:spPr>
        <p:style>
          <a:lnRef idx="2">
            <a:schemeClr val="accent1"/>
          </a:lnRef>
          <a:fillRef idx="1">
            <a:schemeClr val="lt1"/>
          </a:fillRef>
          <a:effectRef idx="0">
            <a:schemeClr val="accent1"/>
          </a:effectRef>
          <a:fontRef idx="minor">
            <a:schemeClr val="dk1"/>
          </a:fontRef>
        </p:style>
        <p:txBody>
          <a:bodyPr/>
          <a:lstStyle/>
          <a:p>
            <a:r>
              <a:rPr lang="en-US" dirty="0" smtClean="0">
                <a:solidFill>
                  <a:schemeClr val="accent2">
                    <a:lumMod val="50000"/>
                  </a:schemeClr>
                </a:solidFill>
                <a:latin typeface="Times New Roman" pitchFamily="18" charset="0"/>
                <a:cs typeface="Times New Roman" pitchFamily="18" charset="0"/>
              </a:rPr>
              <a:t>Armature Reaction cont…</a:t>
            </a:r>
          </a:p>
        </p:txBody>
      </p:sp>
      <p:sp>
        <p:nvSpPr>
          <p:cNvPr id="3" name="Content Placeholder 2"/>
          <p:cNvSpPr>
            <a:spLocks noGrp="1"/>
          </p:cNvSpPr>
          <p:nvPr>
            <p:ph idx="1"/>
          </p:nvPr>
        </p:nvSpPr>
        <p:spPr>
          <a:xfrm>
            <a:off x="228600" y="1143000"/>
            <a:ext cx="8763000" cy="5410200"/>
          </a:xfrm>
          <a:prstGeom prst="roundRect">
            <a:avLst/>
          </a:prstGeom>
        </p:spPr>
        <p:style>
          <a:lnRef idx="2">
            <a:schemeClr val="accent1"/>
          </a:lnRef>
          <a:fillRef idx="1">
            <a:schemeClr val="lt1"/>
          </a:fillRef>
          <a:effectRef idx="0">
            <a:schemeClr val="accent1"/>
          </a:effectRef>
          <a:fontRef idx="minor">
            <a:schemeClr val="dk1"/>
          </a:fontRef>
        </p:style>
        <p:txBody>
          <a:bodyPr>
            <a:normAutofit/>
          </a:bodyPr>
          <a:lstStyle/>
          <a:p>
            <a:pPr marL="571500" indent="-571500" algn="just">
              <a:buClr>
                <a:srgbClr val="0070C0"/>
              </a:buClr>
              <a:buFont typeface="Wingdings" pitchFamily="2" charset="2"/>
              <a:buChar char="q"/>
            </a:pPr>
            <a:r>
              <a:rPr lang="en-US" dirty="0" smtClean="0">
                <a:latin typeface="Times New Roman" pitchFamily="18" charset="0"/>
                <a:cs typeface="Times New Roman" pitchFamily="18" charset="0"/>
              </a:rPr>
              <a:t>Two serious problems of Armature Reaction</a:t>
            </a:r>
          </a:p>
          <a:p>
            <a:pPr marL="971550" lvl="1" indent="-571500" algn="just">
              <a:buClr>
                <a:srgbClr val="0070C0"/>
              </a:buClr>
              <a:buFont typeface="Wingdings" pitchFamily="2" charset="2"/>
              <a:buChar char="ü"/>
            </a:pPr>
            <a:r>
              <a:rPr lang="en-US" dirty="0" smtClean="0">
                <a:latin typeface="Times New Roman" pitchFamily="18" charset="0"/>
                <a:cs typeface="Times New Roman" pitchFamily="18" charset="0"/>
              </a:rPr>
              <a:t>The first problem caused by armature reaction is </a:t>
            </a:r>
            <a:r>
              <a:rPr lang="en-US" dirty="0" smtClean="0">
                <a:solidFill>
                  <a:srgbClr val="FF0000"/>
                </a:solidFill>
                <a:latin typeface="Times New Roman" pitchFamily="18" charset="0"/>
                <a:cs typeface="Times New Roman" pitchFamily="18" charset="0"/>
              </a:rPr>
              <a:t>neutral-plane shift. </a:t>
            </a:r>
          </a:p>
          <a:p>
            <a:pPr marL="1371600" lvl="2" indent="-571500" algn="just">
              <a:buClr>
                <a:srgbClr val="0070C0"/>
              </a:buClr>
              <a:buFont typeface="Wingdings" pitchFamily="2" charset="2"/>
              <a:buChar char="Ø"/>
            </a:pPr>
            <a:r>
              <a:rPr lang="en-US" dirty="0" smtClean="0">
                <a:latin typeface="Times New Roman" pitchFamily="18" charset="0"/>
                <a:cs typeface="Times New Roman" pitchFamily="18" charset="0"/>
              </a:rPr>
              <a:t>The magnetic neutral plane is defined as the plane within the machine where the velocity of the rotor wires is exactly parallel to the magnetic flux lines, so that </a:t>
            </a:r>
            <a:r>
              <a:rPr lang="en-US" dirty="0" err="1" smtClean="0">
                <a:latin typeface="Times New Roman" pitchFamily="18" charset="0"/>
                <a:cs typeface="Times New Roman" pitchFamily="18" charset="0"/>
              </a:rPr>
              <a:t>e</a:t>
            </a:r>
            <a:r>
              <a:rPr lang="en-US" baseline="-25000" dirty="0" err="1" smtClean="0">
                <a:latin typeface="Times New Roman" pitchFamily="18" charset="0"/>
                <a:cs typeface="Times New Roman" pitchFamily="18" charset="0"/>
              </a:rPr>
              <a:t>ind</a:t>
            </a:r>
            <a:r>
              <a:rPr lang="en-US" dirty="0" smtClean="0">
                <a:latin typeface="Times New Roman" pitchFamily="18" charset="0"/>
                <a:cs typeface="Times New Roman" pitchFamily="18" charset="0"/>
              </a:rPr>
              <a:t> in the conductors in the plane is exactly zero.</a:t>
            </a:r>
          </a:p>
          <a:p>
            <a:pPr marL="1371600" lvl="2" indent="-571500" algn="just">
              <a:buClr>
                <a:srgbClr val="0070C0"/>
              </a:buClr>
              <a:buFont typeface="Wingdings" pitchFamily="2" charset="2"/>
              <a:buChar char="Ø"/>
            </a:pPr>
            <a:r>
              <a:rPr lang="en-US" dirty="0" smtClean="0">
                <a:latin typeface="Times New Roman" pitchFamily="18" charset="0"/>
                <a:cs typeface="Times New Roman" pitchFamily="18" charset="0"/>
              </a:rPr>
              <a:t>The brushes are placed at neutral point(zero </a:t>
            </a:r>
            <a:r>
              <a:rPr lang="en-US" dirty="0" err="1" smtClean="0">
                <a:latin typeface="Times New Roman" pitchFamily="18" charset="0"/>
                <a:cs typeface="Times New Roman" pitchFamily="18" charset="0"/>
              </a:rPr>
              <a:t>emf</a:t>
            </a:r>
            <a:r>
              <a:rPr lang="en-US" dirty="0" smtClean="0">
                <a:latin typeface="Times New Roman" pitchFamily="18" charset="0"/>
                <a:cs typeface="Times New Roman" pitchFamily="18" charset="0"/>
              </a:rPr>
              <a:t>).</a:t>
            </a:r>
          </a:p>
          <a:p>
            <a:pPr marL="1371600" lvl="2" indent="-571500" algn="just">
              <a:buClr>
                <a:srgbClr val="0070C0"/>
              </a:buClr>
              <a:buFont typeface="Wingdings" pitchFamily="2" charset="2"/>
              <a:buChar char="Ø"/>
            </a:pPr>
            <a:r>
              <a:rPr lang="en-US" dirty="0" smtClean="0">
                <a:latin typeface="Times New Roman" pitchFamily="18" charset="0"/>
                <a:cs typeface="Times New Roman" pitchFamily="18" charset="0"/>
              </a:rPr>
              <a:t>When neutral point shifts, the brush point is at non zero </a:t>
            </a:r>
            <a:r>
              <a:rPr lang="en-US" dirty="0" err="1" smtClean="0">
                <a:latin typeface="Times New Roman" pitchFamily="18" charset="0"/>
                <a:cs typeface="Times New Roman" pitchFamily="18" charset="0"/>
              </a:rPr>
              <a:t>emf</a:t>
            </a:r>
            <a:r>
              <a:rPr lang="en-US" dirty="0" smtClean="0">
                <a:latin typeface="Times New Roman" pitchFamily="18" charset="0"/>
                <a:cs typeface="Times New Roman" pitchFamily="18" charset="0"/>
              </a:rPr>
              <a:t> so arcing and sparking at the brushes occur.</a:t>
            </a:r>
          </a:p>
          <a:p>
            <a:pPr marL="971550" lvl="1" indent="-571500" algn="just">
              <a:buClr>
                <a:srgbClr val="0070C0"/>
              </a:buClr>
              <a:buFont typeface="Wingdings" pitchFamily="2" charset="2"/>
              <a:buChar char="ü"/>
            </a:pPr>
            <a:endParaRPr lang="en-US" dirty="0" smtClean="0">
              <a:latin typeface="Times New Roman" pitchFamily="18" charset="0"/>
              <a:cs typeface="Times New Roman" pitchFamily="18" charset="0"/>
            </a:endParaRPr>
          </a:p>
          <a:p>
            <a:pPr marL="971550" lvl="1" indent="-571500" algn="just">
              <a:buClr>
                <a:srgbClr val="0070C0"/>
              </a:buClr>
              <a:buFont typeface="Wingdings" pitchFamily="2" charset="2"/>
              <a:buChar char="ü"/>
            </a:pPr>
            <a:endParaRPr lang="en-US" dirty="0" smtClean="0">
              <a:latin typeface="Times New Roman" pitchFamily="18" charset="0"/>
              <a:cs typeface="Times New Roman" pitchFamily="18" charset="0"/>
            </a:endParaRPr>
          </a:p>
        </p:txBody>
      </p:sp>
      <p:sp>
        <p:nvSpPr>
          <p:cNvPr id="6" name="Slide Number Placeholder 5"/>
          <p:cNvSpPr>
            <a:spLocks noGrp="1"/>
          </p:cNvSpPr>
          <p:nvPr>
            <p:ph type="sldNum" sz="quarter" idx="12"/>
          </p:nvPr>
        </p:nvSpPr>
        <p:spPr>
          <a:xfrm>
            <a:off x="8610600" y="6324600"/>
            <a:ext cx="381000" cy="365125"/>
          </a:xfrm>
          <a:prstGeom prst="roundRect">
            <a:avLst/>
          </a:prstGeom>
        </p:spPr>
        <p:style>
          <a:lnRef idx="2">
            <a:schemeClr val="accent6"/>
          </a:lnRef>
          <a:fillRef idx="1">
            <a:schemeClr val="lt1"/>
          </a:fillRef>
          <a:effectRef idx="0">
            <a:schemeClr val="accent6"/>
          </a:effectRef>
          <a:fontRef idx="minor">
            <a:schemeClr val="dk1"/>
          </a:fontRef>
        </p:style>
        <p:txBody>
          <a:bodyPr/>
          <a:lstStyle/>
          <a:p>
            <a:fld id="{907D80F2-08EE-4FF1-86FA-192F2442B46F}" type="slidenum">
              <a:rPr lang="en-US" smtClean="0">
                <a:latin typeface="Times New Roman" pitchFamily="18" charset="0"/>
                <a:cs typeface="Times New Roman" pitchFamily="18" charset="0"/>
              </a:rPr>
              <a:pPr/>
              <a:t>92</a:t>
            </a:fld>
            <a:endParaRPr lang="en-US"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381000" y="6477000"/>
            <a:ext cx="8610600" cy="261610"/>
          </a:xfrm>
          <a:prstGeom prst="rect">
            <a:avLst/>
          </a:prstGeom>
          <a:noFill/>
        </p:spPr>
        <p:txBody>
          <a:bodyPr wrap="square" rtlCol="0">
            <a:spAutoFit/>
          </a:bodyPr>
          <a:lstStyle/>
          <a:p>
            <a:r>
              <a:rPr lang="en-US" sz="1100" i="1" dirty="0" smtClean="0">
                <a:solidFill>
                  <a:schemeClr val="bg2">
                    <a:lumMod val="25000"/>
                  </a:schemeClr>
                </a:solidFill>
                <a:latin typeface="Times New Roman" pitchFamily="18" charset="0"/>
                <a:cs typeface="Times New Roman" pitchFamily="18" charset="0"/>
              </a:rPr>
              <a:t>Electrical Machines                                                                                                                                               Getu.G:getugaa@yahoo.com</a:t>
            </a:r>
            <a:endParaRPr lang="en-US" sz="1100" i="1" dirty="0">
              <a:solidFill>
                <a:schemeClr val="bg2">
                  <a:lumMod val="25000"/>
                </a:schemeClr>
              </a:solidFill>
              <a:latin typeface="Times New Roman" pitchFamily="18" charset="0"/>
              <a:cs typeface="Times New Roman" pitchFamily="18" charset="0"/>
            </a:endParaRPr>
          </a:p>
        </p:txBody>
      </p:sp>
      <p:sp>
        <p:nvSpPr>
          <p:cNvPr id="6" name="Slide Number Placeholder 5"/>
          <p:cNvSpPr>
            <a:spLocks noGrp="1"/>
          </p:cNvSpPr>
          <p:nvPr>
            <p:ph type="sldNum" sz="quarter" idx="12"/>
          </p:nvPr>
        </p:nvSpPr>
        <p:spPr>
          <a:xfrm>
            <a:off x="8610600" y="6324600"/>
            <a:ext cx="381000" cy="365125"/>
          </a:xfrm>
          <a:prstGeom prst="roundRect">
            <a:avLst/>
          </a:prstGeom>
        </p:spPr>
        <p:style>
          <a:lnRef idx="2">
            <a:schemeClr val="accent6"/>
          </a:lnRef>
          <a:fillRef idx="1">
            <a:schemeClr val="lt1"/>
          </a:fillRef>
          <a:effectRef idx="0">
            <a:schemeClr val="accent6"/>
          </a:effectRef>
          <a:fontRef idx="minor">
            <a:schemeClr val="dk1"/>
          </a:fontRef>
        </p:style>
        <p:txBody>
          <a:bodyPr/>
          <a:lstStyle/>
          <a:p>
            <a:fld id="{907D80F2-08EE-4FF1-86FA-192F2442B46F}" type="slidenum">
              <a:rPr lang="en-US" smtClean="0">
                <a:latin typeface="Times New Roman" pitchFamily="18" charset="0"/>
                <a:cs typeface="Times New Roman" pitchFamily="18" charset="0"/>
              </a:rPr>
              <a:pPr/>
              <a:t>93</a:t>
            </a:fld>
            <a:endParaRPr lang="en-US" dirty="0">
              <a:latin typeface="Times New Roman" pitchFamily="18" charset="0"/>
              <a:cs typeface="Times New Roman" pitchFamily="18" charset="0"/>
            </a:endParaRPr>
          </a:p>
        </p:txBody>
      </p:sp>
      <p:grpSp>
        <p:nvGrpSpPr>
          <p:cNvPr id="8" name="Group 7"/>
          <p:cNvGrpSpPr/>
          <p:nvPr/>
        </p:nvGrpSpPr>
        <p:grpSpPr>
          <a:xfrm>
            <a:off x="0" y="1"/>
            <a:ext cx="8839200" cy="6629400"/>
            <a:chOff x="0" y="1"/>
            <a:chExt cx="8839200" cy="6629400"/>
          </a:xfrm>
        </p:grpSpPr>
        <p:pic>
          <p:nvPicPr>
            <p:cNvPr id="4098" name="Picture 2"/>
            <p:cNvPicPr>
              <a:picLocks noChangeAspect="1" noChangeArrowheads="1"/>
            </p:cNvPicPr>
            <p:nvPr/>
          </p:nvPicPr>
          <p:blipFill>
            <a:blip r:embed="rId2"/>
            <a:srcRect/>
            <a:stretch>
              <a:fillRect/>
            </a:stretch>
          </p:blipFill>
          <p:spPr bwMode="auto">
            <a:xfrm>
              <a:off x="0" y="1"/>
              <a:ext cx="8839200" cy="6629400"/>
            </a:xfrm>
            <a:prstGeom prst="rect">
              <a:avLst/>
            </a:prstGeom>
            <a:noFill/>
            <a:ln w="9525">
              <a:noFill/>
              <a:miter lim="800000"/>
              <a:headEnd/>
              <a:tailEnd/>
            </a:ln>
            <a:effectLst/>
          </p:spPr>
        </p:pic>
        <p:sp>
          <p:nvSpPr>
            <p:cNvPr id="7" name="Rectangle 6"/>
            <p:cNvSpPr/>
            <p:nvPr/>
          </p:nvSpPr>
          <p:spPr>
            <a:xfrm>
              <a:off x="609600" y="5410200"/>
              <a:ext cx="1295400" cy="304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Fig 1.20</a:t>
              </a:r>
              <a:endParaRPr lang="en-US" dirty="0">
                <a:solidFill>
                  <a:schemeClr val="tx1"/>
                </a:solidFill>
              </a:endParaRPr>
            </a:p>
          </p:txBody>
        </p:sp>
      </p:grpSp>
    </p:spTree>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0"/>
            <a:ext cx="8686800" cy="1143000"/>
          </a:xfrm>
          <a:prstGeom prst="roundRect">
            <a:avLst/>
          </a:prstGeom>
        </p:spPr>
        <p:style>
          <a:lnRef idx="2">
            <a:schemeClr val="accent1"/>
          </a:lnRef>
          <a:fillRef idx="1">
            <a:schemeClr val="lt1"/>
          </a:fillRef>
          <a:effectRef idx="0">
            <a:schemeClr val="accent1"/>
          </a:effectRef>
          <a:fontRef idx="minor">
            <a:schemeClr val="dk1"/>
          </a:fontRef>
        </p:style>
        <p:txBody>
          <a:bodyPr/>
          <a:lstStyle/>
          <a:p>
            <a:r>
              <a:rPr lang="en-US" dirty="0" smtClean="0">
                <a:solidFill>
                  <a:schemeClr val="accent2">
                    <a:lumMod val="50000"/>
                  </a:schemeClr>
                </a:solidFill>
                <a:latin typeface="Times New Roman" pitchFamily="18" charset="0"/>
                <a:cs typeface="Times New Roman" pitchFamily="18" charset="0"/>
              </a:rPr>
              <a:t>Armature Reaction cont…</a:t>
            </a:r>
          </a:p>
        </p:txBody>
      </p:sp>
      <p:sp>
        <p:nvSpPr>
          <p:cNvPr id="3" name="Content Placeholder 2"/>
          <p:cNvSpPr>
            <a:spLocks noGrp="1"/>
          </p:cNvSpPr>
          <p:nvPr>
            <p:ph idx="1"/>
          </p:nvPr>
        </p:nvSpPr>
        <p:spPr>
          <a:xfrm>
            <a:off x="228600" y="1143000"/>
            <a:ext cx="8763000" cy="5410200"/>
          </a:xfrm>
          <a:prstGeom prst="roundRect">
            <a:avLst/>
          </a:prstGeom>
        </p:spPr>
        <p:style>
          <a:lnRef idx="2">
            <a:schemeClr val="accent1"/>
          </a:lnRef>
          <a:fillRef idx="1">
            <a:schemeClr val="lt1"/>
          </a:fillRef>
          <a:effectRef idx="0">
            <a:schemeClr val="accent1"/>
          </a:effectRef>
          <a:fontRef idx="minor">
            <a:schemeClr val="dk1"/>
          </a:fontRef>
        </p:style>
        <p:txBody>
          <a:bodyPr>
            <a:normAutofit fontScale="92500" lnSpcReduction="20000"/>
          </a:bodyPr>
          <a:lstStyle/>
          <a:p>
            <a:pPr marL="971550" lvl="1" indent="-571500" algn="just">
              <a:buClr>
                <a:srgbClr val="0070C0"/>
              </a:buClr>
              <a:buFont typeface="Wingdings" pitchFamily="2" charset="2"/>
              <a:buChar char="ü"/>
            </a:pPr>
            <a:r>
              <a:rPr lang="en-US" dirty="0" smtClean="0">
                <a:latin typeface="Times New Roman" pitchFamily="18" charset="0"/>
                <a:cs typeface="Times New Roman" pitchFamily="18" charset="0"/>
              </a:rPr>
              <a:t>The second major problem caused by armature reaction is called </a:t>
            </a:r>
            <a:r>
              <a:rPr lang="en-US" dirty="0" smtClean="0">
                <a:solidFill>
                  <a:srgbClr val="FF0000"/>
                </a:solidFill>
                <a:latin typeface="Times New Roman" pitchFamily="18" charset="0"/>
                <a:cs typeface="Times New Roman" pitchFamily="18" charset="0"/>
              </a:rPr>
              <a:t>flux weakening</a:t>
            </a:r>
            <a:r>
              <a:rPr lang="en-US" dirty="0" smtClean="0">
                <a:latin typeface="Times New Roman" pitchFamily="18" charset="0"/>
                <a:cs typeface="Times New Roman" pitchFamily="18" charset="0"/>
              </a:rPr>
              <a:t>. </a:t>
            </a:r>
          </a:p>
          <a:p>
            <a:pPr marL="1371600" lvl="2" indent="-571500" algn="just">
              <a:buClr>
                <a:srgbClr val="0070C0"/>
              </a:buClr>
              <a:buFont typeface="Wingdings" pitchFamily="2" charset="2"/>
              <a:buChar char="Ø"/>
            </a:pPr>
            <a:r>
              <a:rPr lang="en-US" dirty="0" smtClean="0">
                <a:latin typeface="Times New Roman" pitchFamily="18" charset="0"/>
                <a:cs typeface="Times New Roman" pitchFamily="18" charset="0"/>
              </a:rPr>
              <a:t>At locations on the pole surfaces where the rotor </a:t>
            </a:r>
            <a:r>
              <a:rPr lang="en-US" dirty="0" err="1" smtClean="0">
                <a:latin typeface="Times New Roman" pitchFamily="18" charset="0"/>
                <a:cs typeface="Times New Roman" pitchFamily="18" charset="0"/>
              </a:rPr>
              <a:t>magnetomotive</a:t>
            </a:r>
            <a:r>
              <a:rPr lang="en-US" dirty="0" smtClean="0">
                <a:latin typeface="Times New Roman" pitchFamily="18" charset="0"/>
                <a:cs typeface="Times New Roman" pitchFamily="18" charset="0"/>
              </a:rPr>
              <a:t> force adds to the pole </a:t>
            </a:r>
            <a:r>
              <a:rPr lang="en-US" dirty="0" err="1" smtClean="0">
                <a:latin typeface="Times New Roman" pitchFamily="18" charset="0"/>
                <a:cs typeface="Times New Roman" pitchFamily="18" charset="0"/>
              </a:rPr>
              <a:t>magnetomotive</a:t>
            </a:r>
            <a:r>
              <a:rPr lang="en-US" dirty="0" smtClean="0">
                <a:latin typeface="Times New Roman" pitchFamily="18" charset="0"/>
                <a:cs typeface="Times New Roman" pitchFamily="18" charset="0"/>
              </a:rPr>
              <a:t> force, only a small increase in flux occurs.</a:t>
            </a:r>
          </a:p>
          <a:p>
            <a:pPr marL="1371600" lvl="2" indent="-571500" algn="just">
              <a:buClr>
                <a:srgbClr val="0070C0"/>
              </a:buClr>
              <a:buFont typeface="Wingdings" pitchFamily="2" charset="2"/>
              <a:buChar char="Ø"/>
            </a:pPr>
            <a:r>
              <a:rPr lang="en-US" dirty="0" smtClean="0">
                <a:latin typeface="Times New Roman" pitchFamily="18" charset="0"/>
                <a:cs typeface="Times New Roman" pitchFamily="18" charset="0"/>
              </a:rPr>
              <a:t> But at locations on the pole surfaces where the rotor </a:t>
            </a:r>
            <a:r>
              <a:rPr lang="en-US" dirty="0" err="1" smtClean="0">
                <a:latin typeface="Times New Roman" pitchFamily="18" charset="0"/>
                <a:cs typeface="Times New Roman" pitchFamily="18" charset="0"/>
              </a:rPr>
              <a:t>magnetomotive</a:t>
            </a:r>
            <a:r>
              <a:rPr lang="en-US" dirty="0" smtClean="0">
                <a:latin typeface="Times New Roman" pitchFamily="18" charset="0"/>
                <a:cs typeface="Times New Roman" pitchFamily="18" charset="0"/>
              </a:rPr>
              <a:t> force subtracts from the pole </a:t>
            </a:r>
            <a:r>
              <a:rPr lang="en-US" dirty="0" err="1" smtClean="0">
                <a:latin typeface="Times New Roman" pitchFamily="18" charset="0"/>
                <a:cs typeface="Times New Roman" pitchFamily="18" charset="0"/>
              </a:rPr>
              <a:t>magnetomotive</a:t>
            </a:r>
            <a:r>
              <a:rPr lang="en-US" dirty="0" smtClean="0">
                <a:latin typeface="Times New Roman" pitchFamily="18" charset="0"/>
                <a:cs typeface="Times New Roman" pitchFamily="18" charset="0"/>
              </a:rPr>
              <a:t> force, there is a larger decrease in flux. </a:t>
            </a:r>
          </a:p>
          <a:p>
            <a:pPr marL="1371600" lvl="2" indent="-571500" algn="just">
              <a:buClr>
                <a:srgbClr val="0070C0"/>
              </a:buClr>
              <a:buFont typeface="Wingdings" pitchFamily="2" charset="2"/>
              <a:buChar char="Ø"/>
            </a:pPr>
            <a:r>
              <a:rPr lang="en-US" dirty="0" smtClean="0">
                <a:latin typeface="Times New Roman" pitchFamily="18" charset="0"/>
                <a:cs typeface="Times New Roman" pitchFamily="18" charset="0"/>
              </a:rPr>
              <a:t>1he net result is that the total average flux under the entire pole face is decreased</a:t>
            </a:r>
          </a:p>
          <a:p>
            <a:pPr marL="1371600" lvl="2" indent="-571500" algn="just">
              <a:buClr>
                <a:srgbClr val="0070C0"/>
              </a:buClr>
              <a:buFont typeface="Wingdings" pitchFamily="2" charset="2"/>
              <a:buChar char="Ø"/>
            </a:pPr>
            <a:r>
              <a:rPr lang="en-US" dirty="0" smtClean="0">
                <a:latin typeface="Times New Roman" pitchFamily="18" charset="0"/>
                <a:cs typeface="Times New Roman" pitchFamily="18" charset="0"/>
              </a:rPr>
              <a:t>Flux weakening causes problems in both generators and motors.</a:t>
            </a:r>
          </a:p>
          <a:p>
            <a:pPr marL="1371600" lvl="2" indent="-571500" algn="just">
              <a:buClr>
                <a:srgbClr val="0070C0"/>
              </a:buClr>
              <a:buFont typeface="Wingdings" pitchFamily="2" charset="2"/>
              <a:buChar char="Ø"/>
            </a:pPr>
            <a:r>
              <a:rPr lang="en-US" dirty="0" smtClean="0">
                <a:latin typeface="Times New Roman" pitchFamily="18" charset="0"/>
                <a:cs typeface="Times New Roman" pitchFamily="18" charset="0"/>
              </a:rPr>
              <a:t>In generators, it  simply to reduce the voltage produced</a:t>
            </a:r>
          </a:p>
          <a:p>
            <a:pPr marL="1371600" lvl="2" indent="-571500" algn="just">
              <a:buClr>
                <a:srgbClr val="0070C0"/>
              </a:buClr>
              <a:buFont typeface="Wingdings" pitchFamily="2" charset="2"/>
              <a:buChar char="Ø"/>
            </a:pPr>
            <a:r>
              <a:rPr lang="en-US" dirty="0" smtClean="0">
                <a:latin typeface="Times New Roman" pitchFamily="18" charset="0"/>
                <a:cs typeface="Times New Roman" pitchFamily="18" charset="0"/>
              </a:rPr>
              <a:t>In motors, it  increases speed and could cause  a runaway condition</a:t>
            </a:r>
          </a:p>
          <a:p>
            <a:pPr marL="1371600" lvl="2" indent="-571500" algn="just">
              <a:buClr>
                <a:srgbClr val="0070C0"/>
              </a:buClr>
              <a:buFont typeface="Wingdings" pitchFamily="2" charset="2"/>
              <a:buChar char="Ø"/>
            </a:pPr>
            <a:endParaRPr lang="en-US" dirty="0" smtClean="0">
              <a:latin typeface="Times New Roman" pitchFamily="18" charset="0"/>
              <a:cs typeface="Times New Roman" pitchFamily="18" charset="0"/>
            </a:endParaRPr>
          </a:p>
        </p:txBody>
      </p:sp>
      <p:sp>
        <p:nvSpPr>
          <p:cNvPr id="6" name="Slide Number Placeholder 5"/>
          <p:cNvSpPr>
            <a:spLocks noGrp="1"/>
          </p:cNvSpPr>
          <p:nvPr>
            <p:ph type="sldNum" sz="quarter" idx="12"/>
          </p:nvPr>
        </p:nvSpPr>
        <p:spPr>
          <a:xfrm>
            <a:off x="8610600" y="6324600"/>
            <a:ext cx="381000" cy="365125"/>
          </a:xfrm>
          <a:prstGeom prst="roundRect">
            <a:avLst/>
          </a:prstGeom>
        </p:spPr>
        <p:style>
          <a:lnRef idx="2">
            <a:schemeClr val="accent6"/>
          </a:lnRef>
          <a:fillRef idx="1">
            <a:schemeClr val="lt1"/>
          </a:fillRef>
          <a:effectRef idx="0">
            <a:schemeClr val="accent6"/>
          </a:effectRef>
          <a:fontRef idx="minor">
            <a:schemeClr val="dk1"/>
          </a:fontRef>
        </p:style>
        <p:txBody>
          <a:bodyPr/>
          <a:lstStyle/>
          <a:p>
            <a:fld id="{907D80F2-08EE-4FF1-86FA-192F2442B46F}" type="slidenum">
              <a:rPr lang="en-US" smtClean="0">
                <a:latin typeface="Times New Roman" pitchFamily="18" charset="0"/>
                <a:cs typeface="Times New Roman" pitchFamily="18" charset="0"/>
              </a:rPr>
              <a:pPr/>
              <a:t>94</a:t>
            </a:fld>
            <a:endParaRPr lang="en-US"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a:xfrm>
            <a:off x="8610600" y="6324600"/>
            <a:ext cx="381000" cy="365125"/>
          </a:xfrm>
          <a:prstGeom prst="roundRect">
            <a:avLst/>
          </a:prstGeom>
        </p:spPr>
        <p:style>
          <a:lnRef idx="2">
            <a:schemeClr val="accent6"/>
          </a:lnRef>
          <a:fillRef idx="1">
            <a:schemeClr val="lt1"/>
          </a:fillRef>
          <a:effectRef idx="0">
            <a:schemeClr val="accent6"/>
          </a:effectRef>
          <a:fontRef idx="minor">
            <a:schemeClr val="dk1"/>
          </a:fontRef>
        </p:style>
        <p:txBody>
          <a:bodyPr/>
          <a:lstStyle/>
          <a:p>
            <a:fld id="{907D80F2-08EE-4FF1-86FA-192F2442B46F}" type="slidenum">
              <a:rPr lang="en-US" smtClean="0">
                <a:latin typeface="Times New Roman" pitchFamily="18" charset="0"/>
                <a:cs typeface="Times New Roman" pitchFamily="18" charset="0"/>
              </a:rPr>
              <a:pPr/>
              <a:t>95</a:t>
            </a:fld>
            <a:endParaRPr lang="en-US" dirty="0">
              <a:latin typeface="Times New Roman" pitchFamily="18" charset="0"/>
              <a:cs typeface="Times New Roman" pitchFamily="18" charset="0"/>
            </a:endParaRPr>
          </a:p>
        </p:txBody>
      </p:sp>
      <p:grpSp>
        <p:nvGrpSpPr>
          <p:cNvPr id="8" name="Group 7"/>
          <p:cNvGrpSpPr/>
          <p:nvPr/>
        </p:nvGrpSpPr>
        <p:grpSpPr>
          <a:xfrm>
            <a:off x="966788" y="10"/>
            <a:ext cx="6729412" cy="6744350"/>
            <a:chOff x="966788" y="10"/>
            <a:chExt cx="6729412" cy="6744350"/>
          </a:xfrm>
        </p:grpSpPr>
        <p:pic>
          <p:nvPicPr>
            <p:cNvPr id="5122" name="Picture 2"/>
            <p:cNvPicPr>
              <a:picLocks noChangeAspect="1" noChangeArrowheads="1"/>
            </p:cNvPicPr>
            <p:nvPr/>
          </p:nvPicPr>
          <p:blipFill>
            <a:blip r:embed="rId2"/>
            <a:srcRect/>
            <a:stretch>
              <a:fillRect/>
            </a:stretch>
          </p:blipFill>
          <p:spPr bwMode="auto">
            <a:xfrm>
              <a:off x="966788" y="10"/>
              <a:ext cx="6729412" cy="6744350"/>
            </a:xfrm>
            <a:prstGeom prst="rect">
              <a:avLst/>
            </a:prstGeom>
            <a:noFill/>
            <a:ln w="9525">
              <a:noFill/>
              <a:miter lim="800000"/>
              <a:headEnd/>
              <a:tailEnd/>
            </a:ln>
            <a:effectLst/>
          </p:spPr>
        </p:pic>
        <p:sp>
          <p:nvSpPr>
            <p:cNvPr id="7" name="Rectangle 6"/>
            <p:cNvSpPr/>
            <p:nvPr/>
          </p:nvSpPr>
          <p:spPr>
            <a:xfrm>
              <a:off x="1219200" y="5943600"/>
              <a:ext cx="1295400" cy="304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Fig 1.21</a:t>
              </a:r>
              <a:endParaRPr lang="en-US" dirty="0">
                <a:solidFill>
                  <a:schemeClr val="tx1"/>
                </a:solidFill>
              </a:endParaRPr>
            </a:p>
          </p:txBody>
        </p:sp>
      </p:grpSp>
    </p:spTree>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a:xfrm>
            <a:off x="8610600" y="6324600"/>
            <a:ext cx="381000" cy="365125"/>
          </a:xfrm>
          <a:prstGeom prst="roundRect">
            <a:avLst/>
          </a:prstGeom>
        </p:spPr>
        <p:style>
          <a:lnRef idx="2">
            <a:schemeClr val="accent6"/>
          </a:lnRef>
          <a:fillRef idx="1">
            <a:schemeClr val="lt1"/>
          </a:fillRef>
          <a:effectRef idx="0">
            <a:schemeClr val="accent6"/>
          </a:effectRef>
          <a:fontRef idx="minor">
            <a:schemeClr val="dk1"/>
          </a:fontRef>
        </p:style>
        <p:txBody>
          <a:bodyPr/>
          <a:lstStyle/>
          <a:p>
            <a:fld id="{907D80F2-08EE-4FF1-86FA-192F2442B46F}" type="slidenum">
              <a:rPr lang="en-US" smtClean="0">
                <a:latin typeface="Times New Roman" pitchFamily="18" charset="0"/>
                <a:cs typeface="Times New Roman" pitchFamily="18" charset="0"/>
              </a:rPr>
              <a:pPr/>
              <a:t>96</a:t>
            </a:fld>
            <a:endParaRPr lang="en-US" dirty="0">
              <a:latin typeface="Times New Roman" pitchFamily="18" charset="0"/>
              <a:cs typeface="Times New Roman" pitchFamily="18" charset="0"/>
            </a:endParaRPr>
          </a:p>
        </p:txBody>
      </p:sp>
      <p:grpSp>
        <p:nvGrpSpPr>
          <p:cNvPr id="8" name="Group 7"/>
          <p:cNvGrpSpPr/>
          <p:nvPr/>
        </p:nvGrpSpPr>
        <p:grpSpPr>
          <a:xfrm>
            <a:off x="228600" y="1"/>
            <a:ext cx="8025241" cy="6324600"/>
            <a:chOff x="228600" y="1"/>
            <a:chExt cx="8025241" cy="6324600"/>
          </a:xfrm>
        </p:grpSpPr>
        <p:pic>
          <p:nvPicPr>
            <p:cNvPr id="6146" name="Picture 2"/>
            <p:cNvPicPr>
              <a:picLocks noChangeAspect="1" noChangeArrowheads="1"/>
            </p:cNvPicPr>
            <p:nvPr/>
          </p:nvPicPr>
          <p:blipFill>
            <a:blip r:embed="rId2"/>
            <a:srcRect/>
            <a:stretch>
              <a:fillRect/>
            </a:stretch>
          </p:blipFill>
          <p:spPr bwMode="auto">
            <a:xfrm>
              <a:off x="228600" y="1"/>
              <a:ext cx="8025241" cy="6324600"/>
            </a:xfrm>
            <a:prstGeom prst="rect">
              <a:avLst/>
            </a:prstGeom>
            <a:noFill/>
            <a:ln w="9525">
              <a:noFill/>
              <a:miter lim="800000"/>
              <a:headEnd/>
              <a:tailEnd/>
            </a:ln>
            <a:effectLst/>
          </p:spPr>
        </p:pic>
        <p:sp>
          <p:nvSpPr>
            <p:cNvPr id="7" name="Rectangle 6"/>
            <p:cNvSpPr/>
            <p:nvPr/>
          </p:nvSpPr>
          <p:spPr>
            <a:xfrm>
              <a:off x="533400" y="5334000"/>
              <a:ext cx="1676400" cy="304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Fig 1.22</a:t>
              </a:r>
              <a:endParaRPr lang="en-US" dirty="0">
                <a:solidFill>
                  <a:schemeClr val="tx1"/>
                </a:solidFill>
              </a:endParaRPr>
            </a:p>
          </p:txBody>
        </p:sp>
      </p:grpSp>
    </p:spTree>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0"/>
            <a:ext cx="8686800" cy="1143000"/>
          </a:xfrm>
          <a:prstGeom prst="roundRect">
            <a:avLst/>
          </a:prstGeom>
        </p:spPr>
        <p:style>
          <a:lnRef idx="2">
            <a:schemeClr val="accent1"/>
          </a:lnRef>
          <a:fillRef idx="1">
            <a:schemeClr val="lt1"/>
          </a:fillRef>
          <a:effectRef idx="0">
            <a:schemeClr val="accent1"/>
          </a:effectRef>
          <a:fontRef idx="minor">
            <a:schemeClr val="dk1"/>
          </a:fontRef>
        </p:style>
        <p:txBody>
          <a:bodyPr/>
          <a:lstStyle/>
          <a:p>
            <a:r>
              <a:rPr lang="en-US" dirty="0" smtClean="0">
                <a:solidFill>
                  <a:schemeClr val="accent2">
                    <a:lumMod val="50000"/>
                  </a:schemeClr>
                </a:solidFill>
                <a:latin typeface="Times New Roman" pitchFamily="18" charset="0"/>
                <a:cs typeface="Times New Roman" pitchFamily="18" charset="0"/>
              </a:rPr>
              <a:t>L </a:t>
            </a:r>
            <a:r>
              <a:rPr lang="en-US" dirty="0" err="1" smtClean="0">
                <a:solidFill>
                  <a:schemeClr val="accent2">
                    <a:lumMod val="50000"/>
                  </a:schemeClr>
                </a:solidFill>
                <a:latin typeface="Times New Roman" pitchFamily="18" charset="0"/>
                <a:cs typeface="Times New Roman" pitchFamily="18" charset="0"/>
              </a:rPr>
              <a:t>di</a:t>
            </a:r>
            <a:r>
              <a:rPr lang="en-US" dirty="0" smtClean="0">
                <a:solidFill>
                  <a:schemeClr val="accent2">
                    <a:lumMod val="50000"/>
                  </a:schemeClr>
                </a:solidFill>
                <a:latin typeface="Times New Roman" pitchFamily="18" charset="0"/>
                <a:cs typeface="Times New Roman" pitchFamily="18" charset="0"/>
              </a:rPr>
              <a:t>/</a:t>
            </a:r>
            <a:r>
              <a:rPr lang="en-US" dirty="0" err="1" smtClean="0">
                <a:solidFill>
                  <a:schemeClr val="accent2">
                    <a:lumMod val="50000"/>
                  </a:schemeClr>
                </a:solidFill>
                <a:latin typeface="Times New Roman" pitchFamily="18" charset="0"/>
                <a:cs typeface="Times New Roman" pitchFamily="18" charset="0"/>
              </a:rPr>
              <a:t>dt</a:t>
            </a:r>
            <a:r>
              <a:rPr lang="en-US" dirty="0" smtClean="0">
                <a:solidFill>
                  <a:schemeClr val="accent2">
                    <a:lumMod val="50000"/>
                  </a:schemeClr>
                </a:solidFill>
                <a:latin typeface="Times New Roman" pitchFamily="18" charset="0"/>
                <a:cs typeface="Times New Roman" pitchFamily="18" charset="0"/>
              </a:rPr>
              <a:t> Voltages</a:t>
            </a:r>
          </a:p>
        </p:txBody>
      </p:sp>
      <p:sp>
        <p:nvSpPr>
          <p:cNvPr id="3" name="Content Placeholder 2"/>
          <p:cNvSpPr>
            <a:spLocks noGrp="1"/>
          </p:cNvSpPr>
          <p:nvPr>
            <p:ph idx="1"/>
          </p:nvPr>
        </p:nvSpPr>
        <p:spPr>
          <a:xfrm>
            <a:off x="228600" y="1143000"/>
            <a:ext cx="8763000" cy="5410200"/>
          </a:xfrm>
          <a:prstGeom prst="roundRect">
            <a:avLst/>
          </a:prstGeom>
        </p:spPr>
        <p:style>
          <a:lnRef idx="2">
            <a:schemeClr val="accent1"/>
          </a:lnRef>
          <a:fillRef idx="1">
            <a:schemeClr val="lt1"/>
          </a:fillRef>
          <a:effectRef idx="0">
            <a:schemeClr val="accent1"/>
          </a:effectRef>
          <a:fontRef idx="minor">
            <a:schemeClr val="dk1"/>
          </a:fontRef>
        </p:style>
        <p:txBody>
          <a:bodyPr>
            <a:normAutofit fontScale="85000" lnSpcReduction="10000"/>
          </a:bodyPr>
          <a:lstStyle/>
          <a:p>
            <a:pPr marL="571500" indent="-571500" algn="just">
              <a:buClr>
                <a:srgbClr val="0070C0"/>
              </a:buClr>
              <a:buFont typeface="Wingdings" pitchFamily="2" charset="2"/>
              <a:buChar char="q"/>
            </a:pPr>
            <a:r>
              <a:rPr lang="en-US" dirty="0" smtClean="0">
                <a:latin typeface="Times New Roman" pitchFamily="18" charset="0"/>
                <a:cs typeface="Times New Roman" pitchFamily="18" charset="0"/>
              </a:rPr>
              <a:t>The second major problem is the </a:t>
            </a:r>
            <a:r>
              <a:rPr lang="en-US" dirty="0" err="1" smtClean="0">
                <a:latin typeface="Times New Roman" pitchFamily="18" charset="0"/>
                <a:cs typeface="Times New Roman" pitchFamily="18" charset="0"/>
              </a:rPr>
              <a:t>Ldi</a:t>
            </a:r>
            <a:r>
              <a:rPr lang="en-US" dirty="0" smtClean="0">
                <a:latin typeface="Times New Roman" pitchFamily="18" charset="0"/>
                <a:cs typeface="Times New Roman" pitchFamily="18" charset="0"/>
              </a:rPr>
              <a:t>/</a:t>
            </a:r>
            <a:r>
              <a:rPr lang="en-US" dirty="0" err="1" smtClean="0">
                <a:latin typeface="Times New Roman" pitchFamily="18" charset="0"/>
                <a:cs typeface="Times New Roman" pitchFamily="18" charset="0"/>
              </a:rPr>
              <a:t>dt</a:t>
            </a:r>
            <a:r>
              <a:rPr lang="en-US" dirty="0" smtClean="0">
                <a:latin typeface="Times New Roman" pitchFamily="18" charset="0"/>
                <a:cs typeface="Times New Roman" pitchFamily="18" charset="0"/>
              </a:rPr>
              <a:t> voltage that occurs in </a:t>
            </a:r>
            <a:r>
              <a:rPr lang="en-US" dirty="0" err="1" smtClean="0">
                <a:latin typeface="Times New Roman" pitchFamily="18" charset="0"/>
                <a:cs typeface="Times New Roman" pitchFamily="18" charset="0"/>
              </a:rPr>
              <a:t>commutator</a:t>
            </a:r>
            <a:r>
              <a:rPr lang="en-US" dirty="0" smtClean="0">
                <a:latin typeface="Times New Roman" pitchFamily="18" charset="0"/>
                <a:cs typeface="Times New Roman" pitchFamily="18" charset="0"/>
              </a:rPr>
              <a:t> segments being shorted out by the brushes, sometimes called inductive kick.</a:t>
            </a:r>
          </a:p>
          <a:p>
            <a:pPr marL="571500" indent="-571500" algn="just">
              <a:buClr>
                <a:srgbClr val="0070C0"/>
              </a:buClr>
              <a:buFont typeface="Wingdings" pitchFamily="2" charset="2"/>
              <a:buChar char="q"/>
            </a:pPr>
            <a:r>
              <a:rPr lang="en-US" dirty="0" smtClean="0">
                <a:latin typeface="Times New Roman" pitchFamily="18" charset="0"/>
                <a:cs typeface="Times New Roman" pitchFamily="18" charset="0"/>
              </a:rPr>
              <a:t>Notice that when a </a:t>
            </a:r>
            <a:r>
              <a:rPr lang="en-US" dirty="0" err="1" smtClean="0">
                <a:latin typeface="Times New Roman" pitchFamily="18" charset="0"/>
                <a:cs typeface="Times New Roman" pitchFamily="18" charset="0"/>
              </a:rPr>
              <a:t>commutator</a:t>
            </a:r>
            <a:r>
              <a:rPr lang="en-US" dirty="0" smtClean="0">
                <a:latin typeface="Times New Roman" pitchFamily="18" charset="0"/>
                <a:cs typeface="Times New Roman" pitchFamily="18" charset="0"/>
              </a:rPr>
              <a:t> segment is shorted out, the current flow through that </a:t>
            </a:r>
            <a:r>
              <a:rPr lang="en-US" dirty="0" err="1" smtClean="0">
                <a:latin typeface="Times New Roman" pitchFamily="18" charset="0"/>
                <a:cs typeface="Times New Roman" pitchFamily="18" charset="0"/>
              </a:rPr>
              <a:t>commutator</a:t>
            </a:r>
            <a:r>
              <a:rPr lang="en-US" dirty="0" smtClean="0">
                <a:latin typeface="Times New Roman" pitchFamily="18" charset="0"/>
                <a:cs typeface="Times New Roman" pitchFamily="18" charset="0"/>
              </a:rPr>
              <a:t> segment must reverse.</a:t>
            </a:r>
          </a:p>
          <a:p>
            <a:pPr marL="571500" indent="-571500" algn="just">
              <a:buClr>
                <a:srgbClr val="0070C0"/>
              </a:buClr>
              <a:buFont typeface="Wingdings" pitchFamily="2" charset="2"/>
              <a:buChar char="q"/>
            </a:pPr>
            <a:r>
              <a:rPr lang="en-US" dirty="0" smtClean="0">
                <a:latin typeface="Times New Roman" pitchFamily="18" charset="0"/>
                <a:cs typeface="Times New Roman" pitchFamily="18" charset="0"/>
              </a:rPr>
              <a:t>With even a tiny inductance in the loop, a very significant inductive voltage kick v = </a:t>
            </a:r>
            <a:r>
              <a:rPr lang="en-US" dirty="0" err="1" smtClean="0">
                <a:latin typeface="Times New Roman" pitchFamily="18" charset="0"/>
                <a:cs typeface="Times New Roman" pitchFamily="18" charset="0"/>
              </a:rPr>
              <a:t>Ldi</a:t>
            </a:r>
            <a:r>
              <a:rPr lang="en-US" dirty="0" smtClean="0">
                <a:latin typeface="Times New Roman" pitchFamily="18" charset="0"/>
                <a:cs typeface="Times New Roman" pitchFamily="18" charset="0"/>
              </a:rPr>
              <a:t>/</a:t>
            </a:r>
            <a:r>
              <a:rPr lang="en-US" dirty="0" err="1" smtClean="0">
                <a:latin typeface="Times New Roman" pitchFamily="18" charset="0"/>
                <a:cs typeface="Times New Roman" pitchFamily="18" charset="0"/>
              </a:rPr>
              <a:t>dt</a:t>
            </a:r>
            <a:r>
              <a:rPr lang="en-US" dirty="0" smtClean="0">
                <a:latin typeface="Times New Roman" pitchFamily="18" charset="0"/>
                <a:cs typeface="Times New Roman" pitchFamily="18" charset="0"/>
              </a:rPr>
              <a:t> will be induced in the shorted </a:t>
            </a:r>
            <a:r>
              <a:rPr lang="en-US" dirty="0" err="1" smtClean="0">
                <a:latin typeface="Times New Roman" pitchFamily="18" charset="0"/>
                <a:cs typeface="Times New Roman" pitchFamily="18" charset="0"/>
              </a:rPr>
              <a:t>commutator</a:t>
            </a:r>
            <a:r>
              <a:rPr lang="en-US" dirty="0" smtClean="0">
                <a:latin typeface="Times New Roman" pitchFamily="18" charset="0"/>
                <a:cs typeface="Times New Roman" pitchFamily="18" charset="0"/>
              </a:rPr>
              <a:t> segment.</a:t>
            </a:r>
          </a:p>
          <a:p>
            <a:pPr marL="571500" indent="-571500" algn="just">
              <a:buClr>
                <a:srgbClr val="0070C0"/>
              </a:buClr>
              <a:buFont typeface="Wingdings" pitchFamily="2" charset="2"/>
              <a:buChar char="q"/>
            </a:pPr>
            <a:r>
              <a:rPr lang="en-US" dirty="0" smtClean="0">
                <a:latin typeface="Times New Roman" pitchFamily="18" charset="0"/>
                <a:cs typeface="Times New Roman" pitchFamily="18" charset="0"/>
              </a:rPr>
              <a:t>This high voltage naturally causes sparking at the brushes of the machine, resulting in the same arcing problems that the neutral-plane shift causes.</a:t>
            </a:r>
          </a:p>
        </p:txBody>
      </p:sp>
      <p:sp>
        <p:nvSpPr>
          <p:cNvPr id="6" name="Slide Number Placeholder 5"/>
          <p:cNvSpPr>
            <a:spLocks noGrp="1"/>
          </p:cNvSpPr>
          <p:nvPr>
            <p:ph type="sldNum" sz="quarter" idx="12"/>
          </p:nvPr>
        </p:nvSpPr>
        <p:spPr>
          <a:xfrm>
            <a:off x="8610600" y="6324600"/>
            <a:ext cx="381000" cy="365125"/>
          </a:xfrm>
          <a:prstGeom prst="roundRect">
            <a:avLst/>
          </a:prstGeom>
        </p:spPr>
        <p:style>
          <a:lnRef idx="2">
            <a:schemeClr val="accent6"/>
          </a:lnRef>
          <a:fillRef idx="1">
            <a:schemeClr val="lt1"/>
          </a:fillRef>
          <a:effectRef idx="0">
            <a:schemeClr val="accent6"/>
          </a:effectRef>
          <a:fontRef idx="minor">
            <a:schemeClr val="dk1"/>
          </a:fontRef>
        </p:style>
        <p:txBody>
          <a:bodyPr/>
          <a:lstStyle/>
          <a:p>
            <a:fld id="{907D80F2-08EE-4FF1-86FA-192F2442B46F}" type="slidenum">
              <a:rPr lang="en-US" smtClean="0">
                <a:latin typeface="Times New Roman" pitchFamily="18" charset="0"/>
                <a:cs typeface="Times New Roman" pitchFamily="18" charset="0"/>
              </a:rPr>
              <a:pPr/>
              <a:t>97</a:t>
            </a:fld>
            <a:endParaRPr lang="en-US"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0"/>
            <a:ext cx="8686800" cy="1143000"/>
          </a:xfrm>
          <a:prstGeom prst="roundRect">
            <a:avLst/>
          </a:prstGeom>
        </p:spPr>
        <p:style>
          <a:lnRef idx="2">
            <a:schemeClr val="accent1"/>
          </a:lnRef>
          <a:fillRef idx="1">
            <a:schemeClr val="lt1"/>
          </a:fillRef>
          <a:effectRef idx="0">
            <a:schemeClr val="accent1"/>
          </a:effectRef>
          <a:fontRef idx="minor">
            <a:schemeClr val="dk1"/>
          </a:fontRef>
        </p:style>
        <p:txBody>
          <a:bodyPr/>
          <a:lstStyle/>
          <a:p>
            <a:r>
              <a:rPr lang="en-US" dirty="0" smtClean="0">
                <a:solidFill>
                  <a:schemeClr val="accent2">
                    <a:lumMod val="50000"/>
                  </a:schemeClr>
                </a:solidFill>
                <a:latin typeface="Times New Roman" pitchFamily="18" charset="0"/>
                <a:cs typeface="Times New Roman" pitchFamily="18" charset="0"/>
              </a:rPr>
              <a:t>L </a:t>
            </a:r>
            <a:r>
              <a:rPr lang="en-US" dirty="0" err="1" smtClean="0">
                <a:solidFill>
                  <a:schemeClr val="accent2">
                    <a:lumMod val="50000"/>
                  </a:schemeClr>
                </a:solidFill>
                <a:latin typeface="Times New Roman" pitchFamily="18" charset="0"/>
                <a:cs typeface="Times New Roman" pitchFamily="18" charset="0"/>
              </a:rPr>
              <a:t>di</a:t>
            </a:r>
            <a:r>
              <a:rPr lang="en-US" dirty="0" smtClean="0">
                <a:solidFill>
                  <a:schemeClr val="accent2">
                    <a:lumMod val="50000"/>
                  </a:schemeClr>
                </a:solidFill>
                <a:latin typeface="Times New Roman" pitchFamily="18" charset="0"/>
                <a:cs typeface="Times New Roman" pitchFamily="18" charset="0"/>
              </a:rPr>
              <a:t>/</a:t>
            </a:r>
            <a:r>
              <a:rPr lang="en-US" dirty="0" err="1" smtClean="0">
                <a:solidFill>
                  <a:schemeClr val="accent2">
                    <a:lumMod val="50000"/>
                  </a:schemeClr>
                </a:solidFill>
                <a:latin typeface="Times New Roman" pitchFamily="18" charset="0"/>
                <a:cs typeface="Times New Roman" pitchFamily="18" charset="0"/>
              </a:rPr>
              <a:t>dt</a:t>
            </a:r>
            <a:r>
              <a:rPr lang="en-US" dirty="0" smtClean="0">
                <a:solidFill>
                  <a:schemeClr val="accent2">
                    <a:lumMod val="50000"/>
                  </a:schemeClr>
                </a:solidFill>
                <a:latin typeface="Times New Roman" pitchFamily="18" charset="0"/>
                <a:cs typeface="Times New Roman" pitchFamily="18" charset="0"/>
              </a:rPr>
              <a:t> Voltages cont…</a:t>
            </a:r>
          </a:p>
        </p:txBody>
      </p:sp>
      <p:sp>
        <p:nvSpPr>
          <p:cNvPr id="3" name="Content Placeholder 2"/>
          <p:cNvSpPr>
            <a:spLocks noGrp="1"/>
          </p:cNvSpPr>
          <p:nvPr>
            <p:ph idx="1"/>
          </p:nvPr>
        </p:nvSpPr>
        <p:spPr>
          <a:xfrm>
            <a:off x="228600" y="1143000"/>
            <a:ext cx="8763000" cy="5410200"/>
          </a:xfrm>
          <a:prstGeom prst="roundRect">
            <a:avLst/>
          </a:prstGeom>
        </p:spPr>
        <p:style>
          <a:lnRef idx="2">
            <a:schemeClr val="accent1"/>
          </a:lnRef>
          <a:fillRef idx="1">
            <a:schemeClr val="lt1"/>
          </a:fillRef>
          <a:effectRef idx="0">
            <a:schemeClr val="accent1"/>
          </a:effectRef>
          <a:fontRef idx="minor">
            <a:schemeClr val="dk1"/>
          </a:fontRef>
        </p:style>
        <p:txBody>
          <a:bodyPr>
            <a:normAutofit fontScale="92500"/>
          </a:bodyPr>
          <a:lstStyle/>
          <a:p>
            <a:pPr marL="571500" indent="-571500" algn="just">
              <a:buClr>
                <a:srgbClr val="0070C0"/>
              </a:buClr>
              <a:buFont typeface="Wingdings" pitchFamily="2" charset="2"/>
              <a:buChar char="q"/>
            </a:pPr>
            <a:r>
              <a:rPr lang="en-US" dirty="0" smtClean="0">
                <a:latin typeface="Times New Roman" pitchFamily="18" charset="0"/>
                <a:cs typeface="Times New Roman" pitchFamily="18" charset="0"/>
              </a:rPr>
              <a:t>Assuming that the current in the brush is 400 A, the current in each path is 200 A.</a:t>
            </a:r>
          </a:p>
          <a:p>
            <a:pPr marL="571500" indent="-571500" algn="just">
              <a:buClr>
                <a:srgbClr val="0070C0"/>
              </a:buClr>
              <a:buFont typeface="Wingdings" pitchFamily="2" charset="2"/>
              <a:buChar char="q"/>
            </a:pPr>
            <a:r>
              <a:rPr lang="en-US" dirty="0" smtClean="0">
                <a:latin typeface="Times New Roman" pitchFamily="18" charset="0"/>
                <a:cs typeface="Times New Roman" pitchFamily="18" charset="0"/>
              </a:rPr>
              <a:t>Assuming that the machine is turning at 800 r/min and that there are 50 </a:t>
            </a:r>
            <a:r>
              <a:rPr lang="en-US" dirty="0" err="1" smtClean="0">
                <a:latin typeface="Times New Roman" pitchFamily="18" charset="0"/>
                <a:cs typeface="Times New Roman" pitchFamily="18" charset="0"/>
              </a:rPr>
              <a:t>commutator</a:t>
            </a:r>
            <a:r>
              <a:rPr lang="en-US" dirty="0" smtClean="0">
                <a:latin typeface="Times New Roman" pitchFamily="18" charset="0"/>
                <a:cs typeface="Times New Roman" pitchFamily="18" charset="0"/>
              </a:rPr>
              <a:t> segments (a reasonable number for a typical motor), each </a:t>
            </a:r>
            <a:r>
              <a:rPr lang="en-US" dirty="0" err="1" smtClean="0">
                <a:latin typeface="Times New Roman" pitchFamily="18" charset="0"/>
                <a:cs typeface="Times New Roman" pitchFamily="18" charset="0"/>
              </a:rPr>
              <a:t>commutator</a:t>
            </a:r>
            <a:r>
              <a:rPr lang="en-US" dirty="0" smtClean="0">
                <a:latin typeface="Times New Roman" pitchFamily="18" charset="0"/>
                <a:cs typeface="Times New Roman" pitchFamily="18" charset="0"/>
              </a:rPr>
              <a:t> segment moves under a brush and clears it again in t = 0.00 15 s. </a:t>
            </a:r>
          </a:p>
          <a:p>
            <a:pPr marL="571500" indent="-571500" algn="just">
              <a:buClr>
                <a:srgbClr val="0070C0"/>
              </a:buClr>
              <a:buFont typeface="Wingdings" pitchFamily="2" charset="2"/>
              <a:buChar char="q"/>
            </a:pPr>
            <a:r>
              <a:rPr lang="en-US" dirty="0" smtClean="0">
                <a:latin typeface="Times New Roman" pitchFamily="18" charset="0"/>
                <a:cs typeface="Times New Roman" pitchFamily="18" charset="0"/>
              </a:rPr>
              <a:t>Therefore, the rate of change in current with respect to time in the shorted loop must average</a:t>
            </a:r>
          </a:p>
        </p:txBody>
      </p:sp>
      <p:sp>
        <p:nvSpPr>
          <p:cNvPr id="6" name="Slide Number Placeholder 5"/>
          <p:cNvSpPr>
            <a:spLocks noGrp="1"/>
          </p:cNvSpPr>
          <p:nvPr>
            <p:ph type="sldNum" sz="quarter" idx="12"/>
          </p:nvPr>
        </p:nvSpPr>
        <p:spPr>
          <a:xfrm>
            <a:off x="8610600" y="6324600"/>
            <a:ext cx="381000" cy="365125"/>
          </a:xfrm>
          <a:prstGeom prst="roundRect">
            <a:avLst/>
          </a:prstGeom>
        </p:spPr>
        <p:style>
          <a:lnRef idx="2">
            <a:schemeClr val="accent6"/>
          </a:lnRef>
          <a:fillRef idx="1">
            <a:schemeClr val="lt1"/>
          </a:fillRef>
          <a:effectRef idx="0">
            <a:schemeClr val="accent6"/>
          </a:effectRef>
          <a:fontRef idx="minor">
            <a:schemeClr val="dk1"/>
          </a:fontRef>
        </p:style>
        <p:txBody>
          <a:bodyPr/>
          <a:lstStyle/>
          <a:p>
            <a:fld id="{907D80F2-08EE-4FF1-86FA-192F2442B46F}" type="slidenum">
              <a:rPr lang="en-US" smtClean="0">
                <a:latin typeface="Times New Roman" pitchFamily="18" charset="0"/>
                <a:cs typeface="Times New Roman" pitchFamily="18" charset="0"/>
              </a:rPr>
              <a:pPr/>
              <a:t>98</a:t>
            </a:fld>
            <a:endParaRPr lang="en-US" dirty="0">
              <a:latin typeface="Times New Roman" pitchFamily="18" charset="0"/>
              <a:cs typeface="Times New Roman" pitchFamily="18" charset="0"/>
            </a:endParaRPr>
          </a:p>
        </p:txBody>
      </p:sp>
      <p:pic>
        <p:nvPicPr>
          <p:cNvPr id="8194" name="Picture 2"/>
          <p:cNvPicPr>
            <a:picLocks noChangeAspect="1" noChangeArrowheads="1"/>
          </p:cNvPicPr>
          <p:nvPr/>
        </p:nvPicPr>
        <p:blipFill>
          <a:blip r:embed="rId2"/>
          <a:srcRect/>
          <a:stretch>
            <a:fillRect/>
          </a:stretch>
        </p:blipFill>
        <p:spPr bwMode="auto">
          <a:xfrm>
            <a:off x="2590800" y="5791200"/>
            <a:ext cx="3476625" cy="71437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a:xfrm>
            <a:off x="8610600" y="6324600"/>
            <a:ext cx="381000" cy="365125"/>
          </a:xfrm>
          <a:prstGeom prst="roundRect">
            <a:avLst/>
          </a:prstGeom>
        </p:spPr>
        <p:style>
          <a:lnRef idx="2">
            <a:schemeClr val="accent6"/>
          </a:lnRef>
          <a:fillRef idx="1">
            <a:schemeClr val="lt1"/>
          </a:fillRef>
          <a:effectRef idx="0">
            <a:schemeClr val="accent6"/>
          </a:effectRef>
          <a:fontRef idx="minor">
            <a:schemeClr val="dk1"/>
          </a:fontRef>
        </p:style>
        <p:txBody>
          <a:bodyPr/>
          <a:lstStyle/>
          <a:p>
            <a:fld id="{907D80F2-08EE-4FF1-86FA-192F2442B46F}" type="slidenum">
              <a:rPr lang="en-US" smtClean="0">
                <a:latin typeface="Times New Roman" pitchFamily="18" charset="0"/>
                <a:cs typeface="Times New Roman" pitchFamily="18" charset="0"/>
              </a:rPr>
              <a:pPr/>
              <a:t>99</a:t>
            </a:fld>
            <a:endParaRPr lang="en-US" dirty="0">
              <a:latin typeface="Times New Roman" pitchFamily="18" charset="0"/>
              <a:cs typeface="Times New Roman" pitchFamily="18" charset="0"/>
            </a:endParaRPr>
          </a:p>
        </p:txBody>
      </p:sp>
      <p:grpSp>
        <p:nvGrpSpPr>
          <p:cNvPr id="8" name="Group 7"/>
          <p:cNvGrpSpPr/>
          <p:nvPr/>
        </p:nvGrpSpPr>
        <p:grpSpPr>
          <a:xfrm>
            <a:off x="1524000" y="0"/>
            <a:ext cx="5029200" cy="6434643"/>
            <a:chOff x="1524000" y="0"/>
            <a:chExt cx="5029200" cy="6434643"/>
          </a:xfrm>
        </p:grpSpPr>
        <p:pic>
          <p:nvPicPr>
            <p:cNvPr id="7170" name="Picture 2"/>
            <p:cNvPicPr>
              <a:picLocks noChangeAspect="1" noChangeArrowheads="1"/>
            </p:cNvPicPr>
            <p:nvPr/>
          </p:nvPicPr>
          <p:blipFill>
            <a:blip r:embed="rId2"/>
            <a:srcRect/>
            <a:stretch>
              <a:fillRect/>
            </a:stretch>
          </p:blipFill>
          <p:spPr bwMode="auto">
            <a:xfrm>
              <a:off x="1524000" y="0"/>
              <a:ext cx="5029200" cy="6434643"/>
            </a:xfrm>
            <a:prstGeom prst="rect">
              <a:avLst/>
            </a:prstGeom>
            <a:noFill/>
            <a:ln w="9525">
              <a:noFill/>
              <a:miter lim="800000"/>
              <a:headEnd/>
              <a:tailEnd/>
            </a:ln>
            <a:effectLst/>
          </p:spPr>
        </p:pic>
        <p:sp>
          <p:nvSpPr>
            <p:cNvPr id="7" name="Rectangle 6"/>
            <p:cNvSpPr/>
            <p:nvPr/>
          </p:nvSpPr>
          <p:spPr>
            <a:xfrm>
              <a:off x="1676400" y="5486400"/>
              <a:ext cx="1295400" cy="304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Fig 1.23</a:t>
              </a:r>
              <a:endParaRPr lang="en-US" dirty="0">
                <a:solidFill>
                  <a:schemeClr val="tx1"/>
                </a:solidFill>
              </a:endParaRPr>
            </a:p>
          </p:txBody>
        </p:sp>
      </p:gr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1639</TotalTime>
  <Words>6233</Words>
  <Application>Microsoft Office PowerPoint</Application>
  <PresentationFormat>On-screen Show (4:3)</PresentationFormat>
  <Paragraphs>732</Paragraphs>
  <Slides>112</Slides>
  <Notes>0</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112</vt:i4>
      </vt:variant>
    </vt:vector>
  </HeadingPairs>
  <TitlesOfParts>
    <vt:vector size="114" baseType="lpstr">
      <vt:lpstr>Office Theme</vt:lpstr>
      <vt:lpstr>Equation</vt:lpstr>
      <vt:lpstr>Slide 1</vt:lpstr>
      <vt:lpstr>Chapter Outline</vt:lpstr>
      <vt:lpstr>Introduction</vt:lpstr>
      <vt:lpstr>Introduction cont…</vt:lpstr>
      <vt:lpstr>Introduction cont…</vt:lpstr>
      <vt:lpstr>Introduction cont…</vt:lpstr>
      <vt:lpstr>Introduction cont…</vt:lpstr>
      <vt:lpstr>Induced voltage</vt:lpstr>
      <vt:lpstr>Electromagnetic force, f</vt:lpstr>
      <vt:lpstr>Simple loop generator</vt:lpstr>
      <vt:lpstr>Simple loop generator</vt:lpstr>
      <vt:lpstr>Simple loop generator</vt:lpstr>
      <vt:lpstr>Working Theory</vt:lpstr>
      <vt:lpstr>Working Theory cont..</vt:lpstr>
      <vt:lpstr>Working Theory cont..</vt:lpstr>
      <vt:lpstr>Working Theory cont..</vt:lpstr>
      <vt:lpstr>Working Theory cont..</vt:lpstr>
      <vt:lpstr>Commutation</vt:lpstr>
      <vt:lpstr>Commutation</vt:lpstr>
      <vt:lpstr>Commutation</vt:lpstr>
      <vt:lpstr>Commutation</vt:lpstr>
      <vt:lpstr>Commutation</vt:lpstr>
      <vt:lpstr>Commutation</vt:lpstr>
      <vt:lpstr>Commutation</vt:lpstr>
      <vt:lpstr>Voltage o/p of simple loop gen</vt:lpstr>
      <vt:lpstr>The voltage induced in a rotating loop</vt:lpstr>
      <vt:lpstr>The voltage induced in a rotating loop</vt:lpstr>
      <vt:lpstr>The voltage induced cont…</vt:lpstr>
      <vt:lpstr>The voltage induced cont…</vt:lpstr>
      <vt:lpstr>The voltage induced cont…</vt:lpstr>
      <vt:lpstr>The voltage induced cont…</vt:lpstr>
      <vt:lpstr>The voltage induced cont…</vt:lpstr>
      <vt:lpstr>The voltage induced cont…</vt:lpstr>
      <vt:lpstr>DC voltage of single loop…</vt:lpstr>
      <vt:lpstr>DC voltage of single loop…</vt:lpstr>
      <vt:lpstr>The Induced Torque in the Rotating Loop</vt:lpstr>
      <vt:lpstr>The Induced Torque in the Rotating Loop</vt:lpstr>
      <vt:lpstr>The Induced Torque cont…</vt:lpstr>
      <vt:lpstr>The Induced Torque cont…</vt:lpstr>
      <vt:lpstr>The Induced Torque cont…</vt:lpstr>
      <vt:lpstr>The Induced Torque cont…</vt:lpstr>
      <vt:lpstr>The Induced Torque cont…</vt:lpstr>
      <vt:lpstr>The Induced Torque cont…</vt:lpstr>
      <vt:lpstr>Practical generator</vt:lpstr>
      <vt:lpstr>Practical generator cont…</vt:lpstr>
      <vt:lpstr>Practical generator cont…</vt:lpstr>
      <vt:lpstr>Practical generator cont…</vt:lpstr>
      <vt:lpstr>Practical generator cont…</vt:lpstr>
      <vt:lpstr>Practical generator cont…</vt:lpstr>
      <vt:lpstr>Practical generator cont…</vt:lpstr>
      <vt:lpstr>Practical generator cont…</vt:lpstr>
      <vt:lpstr>Armature winding</vt:lpstr>
      <vt:lpstr>Armature Windings cont…</vt:lpstr>
      <vt:lpstr>Armature Windings cont…</vt:lpstr>
      <vt:lpstr>Armature Windings cont…</vt:lpstr>
      <vt:lpstr>Armature Windings cont…</vt:lpstr>
      <vt:lpstr>Armature Windings cont…</vt:lpstr>
      <vt:lpstr>Armature Windings cont…</vt:lpstr>
      <vt:lpstr>Armature Windings cont…</vt:lpstr>
      <vt:lpstr>Lap winding</vt:lpstr>
      <vt:lpstr>Wave winding</vt:lpstr>
      <vt:lpstr>Armature Windings cont…</vt:lpstr>
      <vt:lpstr>Armature Windings cont…</vt:lpstr>
      <vt:lpstr>Armature Windings cont…</vt:lpstr>
      <vt:lpstr>Armature Windings cont…</vt:lpstr>
      <vt:lpstr>Armature Windings cont…</vt:lpstr>
      <vt:lpstr>Armature Windings cont…</vt:lpstr>
      <vt:lpstr>Armature Windings cont…</vt:lpstr>
      <vt:lpstr>Armature Windings cont…</vt:lpstr>
      <vt:lpstr>Simplex lap winding</vt:lpstr>
      <vt:lpstr>Simplex lap winding</vt:lpstr>
      <vt:lpstr>Simplex lap winding</vt:lpstr>
      <vt:lpstr>Position and number of brushes</vt:lpstr>
      <vt:lpstr>Position and number of brushes</vt:lpstr>
      <vt:lpstr>Equalizing Connections</vt:lpstr>
      <vt:lpstr>Simple lap winding </vt:lpstr>
      <vt:lpstr>Example</vt:lpstr>
      <vt:lpstr>Example</vt:lpstr>
      <vt:lpstr>Example</vt:lpstr>
      <vt:lpstr>Simplex Wave Winding</vt:lpstr>
      <vt:lpstr>Simplex Wave cont…</vt:lpstr>
      <vt:lpstr>Design of Simplex Wave Winding</vt:lpstr>
      <vt:lpstr>Design of Simplex Wave Winding</vt:lpstr>
      <vt:lpstr>Example of wave winding</vt:lpstr>
      <vt:lpstr> </vt:lpstr>
      <vt:lpstr> </vt:lpstr>
      <vt:lpstr> </vt:lpstr>
      <vt:lpstr>Dummy windings</vt:lpstr>
      <vt:lpstr>Applications of Lap and Wave Windings</vt:lpstr>
      <vt:lpstr>COMMUTATION PROBLEMS IN REAL MACHINES</vt:lpstr>
      <vt:lpstr>Armature Reaction</vt:lpstr>
      <vt:lpstr>Armature Reaction cont…</vt:lpstr>
      <vt:lpstr>Slide 93</vt:lpstr>
      <vt:lpstr>Armature Reaction cont…</vt:lpstr>
      <vt:lpstr>Slide 95</vt:lpstr>
      <vt:lpstr>Slide 96</vt:lpstr>
      <vt:lpstr>L di/dt Voltages</vt:lpstr>
      <vt:lpstr>L di/dt Voltages cont…</vt:lpstr>
      <vt:lpstr>Slide 99</vt:lpstr>
      <vt:lpstr>Solutions to the Problems with Commutation</vt:lpstr>
      <vt:lpstr>BRUSH SHIFTING.</vt:lpstr>
      <vt:lpstr>Slide 102</vt:lpstr>
      <vt:lpstr>COMMUTATING POLES OR INTERPOLES</vt:lpstr>
      <vt:lpstr>INTERPOLES cont…</vt:lpstr>
      <vt:lpstr>INTERPOLES cont…</vt:lpstr>
      <vt:lpstr>INTERPOLES cont…</vt:lpstr>
      <vt:lpstr>Slide 107</vt:lpstr>
      <vt:lpstr>COMPENSATING WINDINGS</vt:lpstr>
      <vt:lpstr>COMPENSATING WINDINGS cont</vt:lpstr>
      <vt:lpstr>Simplex lap winding</vt:lpstr>
      <vt:lpstr>Simplex lap winding</vt:lpstr>
      <vt:lpstr> </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DC Machines</dc:title>
  <dc:creator>790prof64bit</dc:creator>
  <cp:lastModifiedBy>ECE</cp:lastModifiedBy>
  <cp:revision>387</cp:revision>
  <dcterms:created xsi:type="dcterms:W3CDTF">2013-09-24T09:44:12Z</dcterms:created>
  <dcterms:modified xsi:type="dcterms:W3CDTF">2018-10-01T07:04:50Z</dcterms:modified>
</cp:coreProperties>
</file>