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4" r:id="rId1"/>
  </p:sldMasterIdLst>
  <p:sldIdLst>
    <p:sldId id="256" r:id="rId2"/>
    <p:sldId id="257" r:id="rId3"/>
    <p:sldId id="258"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6" r:id="rId19"/>
    <p:sldId id="291" r:id="rId20"/>
    <p:sldId id="287" r:id="rId21"/>
    <p:sldId id="288" r:id="rId22"/>
    <p:sldId id="289" r:id="rId23"/>
    <p:sldId id="290" r:id="rId24"/>
    <p:sldId id="275" r:id="rId25"/>
    <p:sldId id="277" r:id="rId26"/>
    <p:sldId id="278" r:id="rId27"/>
    <p:sldId id="292" r:id="rId28"/>
    <p:sldId id="293" r:id="rId29"/>
    <p:sldId id="279" r:id="rId30"/>
    <p:sldId id="298" r:id="rId31"/>
    <p:sldId id="295" r:id="rId32"/>
    <p:sldId id="296" r:id="rId33"/>
    <p:sldId id="297" r:id="rId34"/>
    <p:sldId id="281" r:id="rId35"/>
    <p:sldId id="282" r:id="rId36"/>
    <p:sldId id="283" r:id="rId37"/>
    <p:sldId id="284" r:id="rId38"/>
    <p:sldId id="285" r:id="rId39"/>
    <p:sldId id="286"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00CC"/>
    <a:srgbClr val="00FFFF"/>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1638712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2054280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2398324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144133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22997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26275192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1710953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262658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2938541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9B294-9BD6-454C-8EEE-163F77EE3EC4}"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3385880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609B294-9BD6-454C-8EEE-163F77EE3EC4}"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4269364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09B294-9BD6-454C-8EEE-163F77EE3EC4}" type="datetimeFigureOut">
              <a:rPr lang="en-US" smtClean="0"/>
              <a:pPr/>
              <a:t>10/1/2018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685186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609B294-9BD6-454C-8EEE-163F77EE3EC4}" type="datetimeFigureOut">
              <a:rPr lang="en-US" smtClean="0"/>
              <a:pPr/>
              <a:t>10/1/2018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2019742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09B294-9BD6-454C-8EEE-163F77EE3EC4}" type="datetimeFigureOut">
              <a:rPr lang="en-US" smtClean="0"/>
              <a:pPr/>
              <a:t>10/1/2018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4224163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09B294-9BD6-454C-8EEE-163F77EE3EC4}"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661036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09B294-9BD6-454C-8EEE-163F77EE3EC4}"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86566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609B294-9BD6-454C-8EEE-163F77EE3EC4}" type="datetimeFigureOut">
              <a:rPr lang="en-US" smtClean="0"/>
              <a:pPr/>
              <a:t>10/1/2018</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65981E11-03AD-4403-B4F3-2AE961E58858}" type="slidenum">
              <a:rPr lang="en-US" smtClean="0"/>
              <a:pPr/>
              <a:t>‹#›</a:t>
            </a:fld>
            <a:endParaRPr lang="en-US"/>
          </a:p>
        </p:txBody>
      </p:sp>
    </p:spTree>
    <p:extLst>
      <p:ext uri="{BB962C8B-B14F-4D97-AF65-F5344CB8AC3E}">
        <p14:creationId xmlns:p14="http://schemas.microsoft.com/office/powerpoint/2010/main" xmlns="" val="1410148959"/>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MEASURING INSTRUMENTS</a:t>
            </a:r>
            <a:endParaRPr lang="en-US" dirty="0"/>
          </a:p>
        </p:txBody>
      </p:sp>
      <p:sp>
        <p:nvSpPr>
          <p:cNvPr id="3" name="Subtitle 2"/>
          <p:cNvSpPr>
            <a:spLocks noGrp="1"/>
          </p:cNvSpPr>
          <p:nvPr>
            <p:ph type="subTitle" idx="1"/>
          </p:nvPr>
        </p:nvSpPr>
        <p:spPr>
          <a:xfrm>
            <a:off x="1828800" y="4050836"/>
            <a:ext cx="5826719" cy="1096899"/>
          </a:xfrm>
        </p:spPr>
        <p:txBody>
          <a:bodyPr/>
          <a:lstStyle/>
          <a:p>
            <a:pPr algn="ct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CONTROLLING TORQUE</a:t>
            </a:r>
          </a:p>
        </p:txBody>
      </p:sp>
      <p:sp>
        <p:nvSpPr>
          <p:cNvPr id="3" name="Content Placeholder 2"/>
          <p:cNvSpPr>
            <a:spLocks noGrp="1"/>
          </p:cNvSpPr>
          <p:nvPr>
            <p:ph idx="1"/>
          </p:nvPr>
        </p:nvSpPr>
        <p:spPr>
          <a:xfrm>
            <a:off x="457200" y="1676400"/>
            <a:ext cx="8229600" cy="4724400"/>
          </a:xfrm>
        </p:spPr>
        <p:txBody>
          <a:bodyPr>
            <a:noAutofit/>
          </a:bodyPr>
          <a:lstStyle/>
          <a:p>
            <a:pPr algn="just">
              <a:buFontTx/>
              <a:buChar char="-"/>
            </a:pPr>
            <a:r>
              <a:rPr lang="en-US" sz="2500" dirty="0" smtClean="0">
                <a:solidFill>
                  <a:schemeClr val="accent5">
                    <a:lumMod val="75000"/>
                  </a:schemeClr>
                </a:solidFill>
              </a:rPr>
              <a:t>The magnitude of the moving system would be some what indefinite under the influence of deflecting torque, unless the controlling torque existed to oppose the deflecting torque</a:t>
            </a:r>
            <a:r>
              <a:rPr lang="en-US" sz="2500" dirty="0" smtClean="0">
                <a:solidFill>
                  <a:schemeClr val="accent6">
                    <a:lumMod val="50000"/>
                  </a:schemeClr>
                </a:solidFill>
              </a:rPr>
              <a:t>.</a:t>
            </a:r>
          </a:p>
          <a:p>
            <a:pPr algn="just">
              <a:buFontTx/>
              <a:buChar char="-"/>
            </a:pPr>
            <a:r>
              <a:rPr lang="en-US" sz="2500" dirty="0" smtClean="0">
                <a:solidFill>
                  <a:schemeClr val="accent6">
                    <a:lumMod val="50000"/>
                  </a:schemeClr>
                </a:solidFill>
              </a:rPr>
              <a:t>It increases with increase in deflection of moving system.</a:t>
            </a:r>
          </a:p>
          <a:p>
            <a:pPr algn="just">
              <a:buFontTx/>
              <a:buChar char="-"/>
            </a:pPr>
            <a:r>
              <a:rPr lang="en-US" sz="2500" dirty="0" smtClean="0">
                <a:solidFill>
                  <a:schemeClr val="accent3">
                    <a:lumMod val="75000"/>
                  </a:schemeClr>
                </a:solidFill>
              </a:rPr>
              <a:t>Under the influence of controlling torque the pointer will return to its zero position on removing the source producing the deflecting torque.</a:t>
            </a:r>
          </a:p>
          <a:p>
            <a:pPr algn="just">
              <a:buFontTx/>
              <a:buChar char="-"/>
            </a:pPr>
            <a:r>
              <a:rPr lang="en-US" sz="2500" dirty="0" smtClean="0">
                <a:solidFill>
                  <a:schemeClr val="bg2">
                    <a:lumMod val="10000"/>
                  </a:schemeClr>
                </a:solidFill>
              </a:rPr>
              <a:t>Without controlling torque the pointer will swing at its maximum position &amp; will not return to zero after removing the source.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Autofit/>
          </a:bodyPr>
          <a:lstStyle/>
          <a:p>
            <a:pPr algn="just">
              <a:lnSpc>
                <a:spcPct val="150000"/>
              </a:lnSpc>
              <a:buFontTx/>
              <a:buChar char="-"/>
            </a:pPr>
            <a:r>
              <a:rPr lang="en-US" sz="2500" dirty="0" smtClean="0">
                <a:solidFill>
                  <a:schemeClr val="accent6">
                    <a:lumMod val="50000"/>
                  </a:schemeClr>
                </a:solidFill>
              </a:rPr>
              <a:t>Controlling torque is produced either by spring or gravity control.</a:t>
            </a:r>
          </a:p>
          <a:p>
            <a:pPr algn="just">
              <a:lnSpc>
                <a:spcPct val="150000"/>
              </a:lnSpc>
              <a:buNone/>
            </a:pPr>
            <a:r>
              <a:rPr lang="en-US" sz="2500" dirty="0" smtClean="0">
                <a:solidFill>
                  <a:schemeClr val="accent6">
                    <a:lumMod val="50000"/>
                  </a:schemeClr>
                </a:solidFill>
              </a:rPr>
              <a:t>	</a:t>
            </a:r>
            <a:r>
              <a:rPr lang="en-US" sz="2500" b="1" u="sng" dirty="0" smtClean="0">
                <a:solidFill>
                  <a:srgbClr val="7030A0"/>
                </a:solidFill>
              </a:rPr>
              <a:t>Spring Control:</a:t>
            </a:r>
          </a:p>
          <a:p>
            <a:r>
              <a:rPr lang="en-US" sz="2400" dirty="0" smtClean="0"/>
              <a:t>When the pointer is deflected</a:t>
            </a:r>
          </a:p>
          <a:p>
            <a:pPr>
              <a:buNone/>
            </a:pPr>
            <a:r>
              <a:rPr lang="en-US" sz="2400" dirty="0" smtClean="0"/>
              <a:t> one spring unwinds itself while</a:t>
            </a:r>
          </a:p>
          <a:p>
            <a:pPr>
              <a:buNone/>
            </a:pPr>
            <a:r>
              <a:rPr lang="en-US" sz="2400" dirty="0" smtClean="0"/>
              <a:t> the other is twisted. This twist in </a:t>
            </a:r>
          </a:p>
          <a:p>
            <a:pPr>
              <a:buNone/>
            </a:pPr>
            <a:r>
              <a:rPr lang="en-US" sz="2400" dirty="0" smtClean="0"/>
              <a:t>the spring produces restoring </a:t>
            </a:r>
          </a:p>
          <a:p>
            <a:pPr>
              <a:buNone/>
            </a:pPr>
            <a:r>
              <a:rPr lang="en-US" sz="2400" dirty="0" smtClean="0"/>
              <a:t>(controlling) torque, which is </a:t>
            </a:r>
          </a:p>
          <a:p>
            <a:pPr>
              <a:buNone/>
            </a:pPr>
            <a:r>
              <a:rPr lang="en-US" sz="2400" dirty="0" smtClean="0"/>
              <a:t>proportional to the angle of </a:t>
            </a:r>
          </a:p>
          <a:p>
            <a:pPr>
              <a:buNone/>
            </a:pPr>
            <a:r>
              <a:rPr lang="en-US" sz="2400" dirty="0" smtClean="0"/>
              <a:t>deflection of the moving systems.</a:t>
            </a:r>
            <a:endParaRPr lang="en-US" sz="2500" b="1" u="sng" dirty="0" smtClean="0">
              <a:solidFill>
                <a:srgbClr val="7030A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05400" y="1371600"/>
            <a:ext cx="3447619" cy="324761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914400"/>
          </a:xfrm>
        </p:spPr>
        <p:txBody>
          <a:bodyPr/>
          <a:lstStyle/>
          <a:p>
            <a:pPr algn="ctr">
              <a:buNone/>
            </a:pPr>
            <a:r>
              <a:rPr lang="en-US" dirty="0" smtClean="0"/>
              <a:t>Spring Control</a:t>
            </a:r>
            <a:endParaRPr lang="en-US" dirty="0"/>
          </a:p>
        </p:txBody>
      </p:sp>
      <p:pic>
        <p:nvPicPr>
          <p:cNvPr id="2054" name="Picture 6"/>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447799" y="1676400"/>
            <a:ext cx="1325217" cy="457200"/>
          </a:xfrm>
          <a:prstGeom prst="rect">
            <a:avLst/>
          </a:prstGeom>
          <a:noFill/>
        </p:spPr>
      </p:pic>
      <p:pic>
        <p:nvPicPr>
          <p:cNvPr id="2053"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188088" y="1632028"/>
            <a:ext cx="1507435" cy="533400"/>
          </a:xfrm>
          <a:prstGeom prst="rect">
            <a:avLst/>
          </a:prstGeom>
          <a:noFill/>
        </p:spPr>
      </p:pic>
      <p:pic>
        <p:nvPicPr>
          <p:cNvPr id="2052"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409700" y="2466974"/>
            <a:ext cx="1295400" cy="457200"/>
          </a:xfrm>
          <a:prstGeom prst="rect">
            <a:avLst/>
          </a:prstGeom>
          <a:noFill/>
        </p:spPr>
      </p:pic>
      <p:pic>
        <p:nvPicPr>
          <p:cNvPr id="2051"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292200" y="2401228"/>
            <a:ext cx="1219200" cy="438150"/>
          </a:xfrm>
          <a:prstGeom prst="rect">
            <a:avLst/>
          </a:prstGeom>
          <a:noFill/>
        </p:spPr>
      </p:pic>
      <p:pic>
        <p:nvPicPr>
          <p:cNvPr id="2050" name="Picture 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409700" y="3581400"/>
            <a:ext cx="1639957" cy="685800"/>
          </a:xfrm>
          <a:prstGeom prst="rect">
            <a:avLst/>
          </a:prstGeom>
          <a:noFill/>
        </p:spPr>
      </p:pic>
      <p:pic>
        <p:nvPicPr>
          <p:cNvPr id="2049"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256005" y="3529965"/>
            <a:ext cx="1371600" cy="788670"/>
          </a:xfrm>
          <a:prstGeom prst="rect">
            <a:avLst/>
          </a:prstGeom>
          <a:noFill/>
        </p:spPr>
      </p:pic>
      <p:sp>
        <p:nvSpPr>
          <p:cNvPr id="2055"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6" name="Rectangle 8"/>
          <p:cNvSpPr>
            <a:spLocks noChangeArrowheads="1"/>
          </p:cNvSpPr>
          <p:nvPr/>
        </p:nvSpPr>
        <p:spPr bwMode="auto">
          <a:xfrm>
            <a:off x="0" y="676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8" name="Rectangle 10"/>
          <p:cNvSpPr>
            <a:spLocks noChangeArrowheads="1"/>
          </p:cNvSpPr>
          <p:nvPr/>
        </p:nvSpPr>
        <p:spPr bwMode="auto">
          <a:xfrm>
            <a:off x="0" y="1114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1333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0" name="Rectangle 12"/>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ight Arrow 1"/>
          <p:cNvSpPr/>
          <p:nvPr/>
        </p:nvSpPr>
        <p:spPr>
          <a:xfrm>
            <a:off x="3290052" y="1734944"/>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ight Arrow 16"/>
          <p:cNvSpPr/>
          <p:nvPr/>
        </p:nvSpPr>
        <p:spPr>
          <a:xfrm>
            <a:off x="3314655" y="2581274"/>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Content Placeholder 2"/>
          <p:cNvSpPr txBox="1">
            <a:spLocks/>
          </p:cNvSpPr>
          <p:nvPr/>
        </p:nvSpPr>
        <p:spPr>
          <a:xfrm>
            <a:off x="685800" y="3124200"/>
            <a:ext cx="8229600" cy="9144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3" charset="2"/>
              <a:buNone/>
            </a:pPr>
            <a:r>
              <a:rPr lang="en-US" dirty="0" smtClean="0"/>
              <a:t>At equilibrium position </a:t>
            </a:r>
            <a:endParaRPr lang="en-US" dirty="0"/>
          </a:p>
        </p:txBody>
      </p:sp>
      <p:sp>
        <p:nvSpPr>
          <p:cNvPr id="19" name="Content Placeholder 2"/>
          <p:cNvSpPr txBox="1">
            <a:spLocks/>
          </p:cNvSpPr>
          <p:nvPr/>
        </p:nvSpPr>
        <p:spPr>
          <a:xfrm>
            <a:off x="685800" y="1170994"/>
            <a:ext cx="8229600" cy="9144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3" charset="2"/>
              <a:buNone/>
            </a:pPr>
            <a:r>
              <a:rPr lang="en-US" dirty="0" smtClean="0"/>
              <a:t>Controlling torque </a:t>
            </a:r>
            <a:endParaRPr lang="en-US" dirty="0"/>
          </a:p>
        </p:txBody>
      </p:sp>
      <p:sp>
        <p:nvSpPr>
          <p:cNvPr id="20" name="Content Placeholder 2"/>
          <p:cNvSpPr txBox="1">
            <a:spLocks/>
          </p:cNvSpPr>
          <p:nvPr/>
        </p:nvSpPr>
        <p:spPr>
          <a:xfrm>
            <a:off x="685800" y="2051014"/>
            <a:ext cx="8229600" cy="9144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Font typeface="Wingdings 3" charset="2"/>
              <a:buNone/>
            </a:pPr>
            <a:r>
              <a:rPr lang="en-US" dirty="0" smtClean="0"/>
              <a:t>Deflecting torque </a:t>
            </a:r>
            <a:endParaRPr lang="en-US" dirty="0"/>
          </a:p>
        </p:txBody>
      </p:sp>
      <p:sp>
        <p:nvSpPr>
          <p:cNvPr id="21" name="Right Arrow 20"/>
          <p:cNvSpPr/>
          <p:nvPr/>
        </p:nvSpPr>
        <p:spPr>
          <a:xfrm>
            <a:off x="3319256" y="3742581"/>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Gravity Control</a:t>
            </a:r>
          </a:p>
        </p:txBody>
      </p:sp>
      <p:sp>
        <p:nvSpPr>
          <p:cNvPr id="3" name="Content Placeholder 2"/>
          <p:cNvSpPr>
            <a:spLocks noGrp="1"/>
          </p:cNvSpPr>
          <p:nvPr>
            <p:ph idx="1"/>
          </p:nvPr>
        </p:nvSpPr>
        <p:spPr>
          <a:xfrm>
            <a:off x="457200" y="1676400"/>
            <a:ext cx="8229600" cy="4724400"/>
          </a:xfrm>
        </p:spPr>
        <p:txBody>
          <a:bodyPr>
            <a:noAutofit/>
          </a:bodyPr>
          <a:lstStyle/>
          <a:p>
            <a:pPr algn="just"/>
            <a:r>
              <a:rPr lang="en-US" sz="2300" dirty="0" smtClean="0">
                <a:solidFill>
                  <a:srgbClr val="FFC000"/>
                </a:solidFill>
              </a:rPr>
              <a:t>In gravity controlled instruments, </a:t>
            </a:r>
            <a:r>
              <a:rPr lang="en-US" sz="2300" i="1" dirty="0" smtClean="0">
                <a:solidFill>
                  <a:srgbClr val="FFC000"/>
                </a:solidFill>
              </a:rPr>
              <a:t>a small adjustable weight is attached to the </a:t>
            </a:r>
            <a:r>
              <a:rPr lang="en-US" sz="2300" dirty="0" smtClean="0">
                <a:solidFill>
                  <a:srgbClr val="FFC000"/>
                </a:solidFill>
              </a:rPr>
              <a:t>spindle of the moving system such that the deflecting torque produced by the instrument has to act against the action of gravity. </a:t>
            </a:r>
          </a:p>
          <a:p>
            <a:pPr algn="just"/>
            <a:r>
              <a:rPr lang="en-US" sz="2300" dirty="0" smtClean="0">
                <a:solidFill>
                  <a:srgbClr val="00B0F0"/>
                </a:solidFill>
              </a:rPr>
              <a:t>Thus a controlling torque is obtained. This weight is called the </a:t>
            </a:r>
            <a:r>
              <a:rPr lang="en-US" sz="2300" i="1" dirty="0" smtClean="0">
                <a:solidFill>
                  <a:srgbClr val="00B0F0"/>
                </a:solidFill>
              </a:rPr>
              <a:t>control weight. Another adjustable weight is also attached to the moving system for zero adjustment and balancing </a:t>
            </a:r>
            <a:r>
              <a:rPr lang="en-US" sz="2300" dirty="0" smtClean="0">
                <a:solidFill>
                  <a:srgbClr val="00B0F0"/>
                </a:solidFill>
              </a:rPr>
              <a:t>purpose. This weight is called </a:t>
            </a:r>
            <a:r>
              <a:rPr lang="en-US" sz="2300" i="1" dirty="0" smtClean="0">
                <a:solidFill>
                  <a:srgbClr val="00B0F0"/>
                </a:solidFill>
              </a:rPr>
              <a:t>Balance weight.</a:t>
            </a:r>
            <a:endParaRPr lang="en-US" sz="2300" dirty="0" smtClean="0">
              <a:solidFill>
                <a:srgbClr val="00B0F0"/>
              </a:solidFill>
            </a:endParaRPr>
          </a:p>
        </p:txBody>
      </p:sp>
      <p:pic>
        <p:nvPicPr>
          <p:cNvPr id="26626" name="Picture 2"/>
          <p:cNvPicPr>
            <a:picLocks noChangeAspect="1" noChangeArrowheads="1"/>
          </p:cNvPicPr>
          <p:nvPr/>
        </p:nvPicPr>
        <p:blipFill>
          <a:blip r:embed="rId2"/>
          <a:srcRect/>
          <a:stretch>
            <a:fillRect/>
          </a:stretch>
        </p:blipFill>
        <p:spPr bwMode="auto">
          <a:xfrm>
            <a:off x="1828800" y="4648200"/>
            <a:ext cx="4724400" cy="23447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DAMPING TORQUE</a:t>
            </a:r>
          </a:p>
        </p:txBody>
      </p:sp>
      <p:sp>
        <p:nvSpPr>
          <p:cNvPr id="3" name="Content Placeholder 2"/>
          <p:cNvSpPr>
            <a:spLocks noGrp="1"/>
          </p:cNvSpPr>
          <p:nvPr>
            <p:ph idx="1"/>
          </p:nvPr>
        </p:nvSpPr>
        <p:spPr>
          <a:xfrm>
            <a:off x="457200" y="1371600"/>
            <a:ext cx="8229600" cy="5181600"/>
          </a:xfrm>
        </p:spPr>
        <p:txBody>
          <a:bodyPr>
            <a:noAutofit/>
          </a:bodyPr>
          <a:lstStyle/>
          <a:p>
            <a:pPr algn="just"/>
            <a:r>
              <a:rPr lang="en-US" sz="2400" dirty="0" smtClean="0">
                <a:solidFill>
                  <a:schemeClr val="accent5"/>
                </a:solidFill>
              </a:rPr>
              <a:t>We have already seen that the moving system of the instrument will tend to move under the action of the deflecting torque. </a:t>
            </a:r>
          </a:p>
          <a:p>
            <a:pPr algn="just"/>
            <a:r>
              <a:rPr lang="en-US" sz="2400" dirty="0" smtClean="0"/>
              <a:t>But on account of the control torque, it will try to occupy a position of rest when the two torques are equal and opposite. </a:t>
            </a:r>
          </a:p>
          <a:p>
            <a:pPr algn="just"/>
            <a:r>
              <a:rPr lang="en-US" sz="2400" dirty="0" smtClean="0">
                <a:solidFill>
                  <a:srgbClr val="00B050"/>
                </a:solidFill>
              </a:rPr>
              <a:t>However, due to inertia of the moving system, the pointer will not come to rest immediately but oscillate about its final deflected position as shown in figure and takes appreciable time to come to steady state.</a:t>
            </a:r>
          </a:p>
          <a:p>
            <a:pPr algn="just"/>
            <a:r>
              <a:rPr lang="en-US" sz="2400" dirty="0" smtClean="0">
                <a:solidFill>
                  <a:schemeClr val="accent3">
                    <a:lumMod val="75000"/>
                  </a:schemeClr>
                </a:solidFill>
              </a:rPr>
              <a:t>To overcome this difficulty a damping torque is to be developed by using a damping device attached to the moving system.</a:t>
            </a:r>
            <a:endParaRPr lang="en-US" sz="2500" b="1" dirty="0" smtClean="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DAMPING TORQUE</a:t>
            </a:r>
          </a:p>
        </p:txBody>
      </p:sp>
      <p:sp>
        <p:nvSpPr>
          <p:cNvPr id="3" name="Content Placeholder 2"/>
          <p:cNvSpPr>
            <a:spLocks noGrp="1"/>
          </p:cNvSpPr>
          <p:nvPr>
            <p:ph idx="1"/>
          </p:nvPr>
        </p:nvSpPr>
        <p:spPr>
          <a:xfrm>
            <a:off x="391222" y="1333500"/>
            <a:ext cx="8229600" cy="5181600"/>
          </a:xfrm>
        </p:spPr>
        <p:txBody>
          <a:bodyPr>
            <a:noAutofit/>
          </a:bodyPr>
          <a:lstStyle/>
          <a:p>
            <a:pPr algn="just"/>
            <a:r>
              <a:rPr lang="en-US" sz="2400" dirty="0" smtClean="0"/>
              <a:t>The damping torque is proportional to the speed of rotation of the moving system, that is</a:t>
            </a:r>
          </a:p>
          <a:p>
            <a:pPr algn="just"/>
            <a:endParaRPr lang="en-US" sz="2400" b="1" dirty="0" smtClean="0">
              <a:solidFill>
                <a:schemeClr val="accent3">
                  <a:lumMod val="75000"/>
                </a:schemeClr>
              </a:solidFill>
            </a:endParaRPr>
          </a:p>
          <a:p>
            <a:pPr algn="just"/>
            <a:endParaRPr lang="en-US" sz="2400" b="1" dirty="0" smtClean="0">
              <a:solidFill>
                <a:schemeClr val="accent3">
                  <a:lumMod val="75000"/>
                </a:schemeClr>
              </a:solidFill>
            </a:endParaRPr>
          </a:p>
          <a:p>
            <a:pPr algn="just"/>
            <a:endParaRPr lang="en-US" sz="2400" b="1" dirty="0" smtClean="0">
              <a:solidFill>
                <a:schemeClr val="accent3">
                  <a:lumMod val="75000"/>
                </a:schemeClr>
              </a:solidFill>
            </a:endParaRPr>
          </a:p>
          <a:p>
            <a:pPr algn="just"/>
            <a:endParaRPr lang="en-US" sz="2400" b="1" dirty="0" smtClean="0">
              <a:solidFill>
                <a:schemeClr val="accent3">
                  <a:lumMod val="75000"/>
                </a:schemeClr>
              </a:solidFill>
            </a:endParaRPr>
          </a:p>
          <a:p>
            <a:pPr algn="just"/>
            <a:endParaRPr lang="en-US" sz="2400" b="1" dirty="0" smtClean="0">
              <a:solidFill>
                <a:schemeClr val="accent3">
                  <a:lumMod val="75000"/>
                </a:schemeClr>
              </a:solidFill>
            </a:endParaRPr>
          </a:p>
          <a:p>
            <a:endParaRPr lang="en-US" sz="2400" dirty="0" smtClean="0"/>
          </a:p>
          <a:p>
            <a:endParaRPr lang="en-US" sz="2400" dirty="0" smtClean="0"/>
          </a:p>
          <a:p>
            <a:pPr algn="just"/>
            <a:r>
              <a:rPr lang="en-US" sz="2400" dirty="0" smtClean="0">
                <a:solidFill>
                  <a:srgbClr val="FF0000"/>
                </a:solidFill>
              </a:rPr>
              <a:t>Depending upon the degree of damping introduced in the moving system, the instrument may have any one of the following conditions as depicted in above graph.</a:t>
            </a:r>
            <a:endParaRPr lang="en-US" sz="2500" b="1" dirty="0" smtClean="0">
              <a:solidFill>
                <a:srgbClr val="FF0000"/>
              </a:solidFill>
            </a:endParaRPr>
          </a:p>
        </p:txBody>
      </p:sp>
      <p:pic>
        <p:nvPicPr>
          <p:cNvPr id="1027" name="Picture 3"/>
          <p:cNvPicPr>
            <a:picLocks noChangeAspect="1" noChangeArrowheads="1"/>
          </p:cNvPicPr>
          <p:nvPr/>
        </p:nvPicPr>
        <p:blipFill>
          <a:blip r:embed="rId2"/>
          <a:srcRect/>
          <a:stretch>
            <a:fillRect/>
          </a:stretch>
        </p:blipFill>
        <p:spPr bwMode="auto">
          <a:xfrm>
            <a:off x="1219200" y="2743200"/>
            <a:ext cx="1716958" cy="8382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4135811" y="2204224"/>
            <a:ext cx="4768800" cy="325611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197708" y="3733800"/>
            <a:ext cx="3840892" cy="3810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0" y="4343400"/>
            <a:ext cx="4419600" cy="60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DAMPING TORQUE</a:t>
            </a:r>
          </a:p>
        </p:txBody>
      </p:sp>
      <p:sp>
        <p:nvSpPr>
          <p:cNvPr id="3" name="Content Placeholder 2"/>
          <p:cNvSpPr>
            <a:spLocks noGrp="1"/>
          </p:cNvSpPr>
          <p:nvPr>
            <p:ph idx="1"/>
          </p:nvPr>
        </p:nvSpPr>
        <p:spPr>
          <a:xfrm>
            <a:off x="425605" y="1371600"/>
            <a:ext cx="8534400" cy="5181600"/>
          </a:xfrm>
        </p:spPr>
        <p:txBody>
          <a:bodyPr>
            <a:noAutofit/>
          </a:bodyPr>
          <a:lstStyle/>
          <a:p>
            <a:pPr marL="109728" indent="0" algn="just">
              <a:buNone/>
            </a:pPr>
            <a:r>
              <a:rPr lang="en-US" b="1" dirty="0" smtClean="0">
                <a:solidFill>
                  <a:schemeClr val="accent4">
                    <a:lumMod val="75000"/>
                  </a:schemeClr>
                </a:solidFill>
              </a:rPr>
              <a:t>1. Under damped condition: </a:t>
            </a:r>
          </a:p>
          <a:p>
            <a:pPr marL="566928" indent="-457200" algn="just">
              <a:buNone/>
            </a:pPr>
            <a:r>
              <a:rPr lang="en-US" sz="2000" b="1" dirty="0" smtClean="0">
                <a:solidFill>
                  <a:schemeClr val="accent4">
                    <a:lumMod val="75000"/>
                  </a:schemeClr>
                </a:solidFill>
              </a:rPr>
              <a:t>		</a:t>
            </a:r>
            <a:r>
              <a:rPr lang="en-US" sz="2000" dirty="0" smtClean="0">
                <a:solidFill>
                  <a:schemeClr val="accent6">
                    <a:lumMod val="50000"/>
                  </a:schemeClr>
                </a:solidFill>
              </a:rPr>
              <a:t>The response is oscillatory</a:t>
            </a:r>
          </a:p>
          <a:p>
            <a:pPr algn="just">
              <a:buNone/>
            </a:pPr>
            <a:r>
              <a:rPr lang="en-US" sz="2000" dirty="0" smtClean="0"/>
              <a:t>2</a:t>
            </a:r>
            <a:r>
              <a:rPr lang="en-US" sz="2000" dirty="0" smtClean="0">
                <a:solidFill>
                  <a:schemeClr val="accent4">
                    <a:lumMod val="75000"/>
                  </a:schemeClr>
                </a:solidFill>
              </a:rPr>
              <a:t>. </a:t>
            </a:r>
            <a:r>
              <a:rPr lang="en-US" sz="2000" b="1" dirty="0" smtClean="0">
                <a:solidFill>
                  <a:schemeClr val="accent4">
                    <a:lumMod val="75000"/>
                  </a:schemeClr>
                </a:solidFill>
              </a:rPr>
              <a:t>Over damped condition: </a:t>
            </a:r>
          </a:p>
          <a:p>
            <a:pPr algn="just">
              <a:buNone/>
            </a:pPr>
            <a:r>
              <a:rPr lang="en-US" sz="2000" b="1" dirty="0" smtClean="0">
                <a:solidFill>
                  <a:schemeClr val="accent4">
                    <a:lumMod val="75000"/>
                  </a:schemeClr>
                </a:solidFill>
              </a:rPr>
              <a:t>		</a:t>
            </a:r>
            <a:r>
              <a:rPr lang="en-US" sz="2000" dirty="0" smtClean="0">
                <a:solidFill>
                  <a:schemeClr val="accent6">
                    <a:lumMod val="50000"/>
                  </a:schemeClr>
                </a:solidFill>
              </a:rPr>
              <a:t>The response is sluggish and it rises very slowly from its zero position to final position.</a:t>
            </a:r>
          </a:p>
          <a:p>
            <a:pPr algn="just">
              <a:buNone/>
            </a:pPr>
            <a:r>
              <a:rPr lang="en-US" sz="2000" dirty="0" smtClean="0"/>
              <a:t>3. </a:t>
            </a:r>
            <a:r>
              <a:rPr lang="en-US" sz="2000" b="1" dirty="0" smtClean="0">
                <a:solidFill>
                  <a:schemeClr val="accent4">
                    <a:lumMod val="75000"/>
                  </a:schemeClr>
                </a:solidFill>
              </a:rPr>
              <a:t>Critically damped condition: </a:t>
            </a:r>
          </a:p>
          <a:p>
            <a:pPr algn="just">
              <a:buNone/>
            </a:pPr>
            <a:r>
              <a:rPr lang="en-US" sz="2000" b="1" dirty="0" smtClean="0">
                <a:solidFill>
                  <a:schemeClr val="accent4">
                    <a:lumMod val="75000"/>
                  </a:schemeClr>
                </a:solidFill>
              </a:rPr>
              <a:t>		</a:t>
            </a:r>
            <a:r>
              <a:rPr lang="en-US" sz="2000" dirty="0" smtClean="0">
                <a:solidFill>
                  <a:schemeClr val="accent6">
                    <a:lumMod val="50000"/>
                  </a:schemeClr>
                </a:solidFill>
              </a:rPr>
              <a:t>When the response settles quickly without any oscillation, the system is said to be critically damped.</a:t>
            </a:r>
          </a:p>
          <a:p>
            <a:pPr algn="just">
              <a:buNone/>
            </a:pPr>
            <a:endParaRPr lang="en-US" sz="2000" dirty="0" smtClean="0"/>
          </a:p>
          <a:p>
            <a:pPr algn="just">
              <a:buNone/>
            </a:pPr>
            <a:r>
              <a:rPr lang="en-US" sz="2000" dirty="0" smtClean="0"/>
              <a:t>The damping torque is produced by the following methods:</a:t>
            </a:r>
          </a:p>
          <a:p>
            <a:pPr algn="just">
              <a:buNone/>
            </a:pPr>
            <a:r>
              <a:rPr lang="en-US" sz="2000" dirty="0" smtClean="0">
                <a:solidFill>
                  <a:srgbClr val="002060"/>
                </a:solidFill>
              </a:rPr>
              <a:t>1.Air Friction Damping</a:t>
            </a:r>
            <a:r>
              <a:rPr lang="en-US" sz="2000" dirty="0" smtClean="0"/>
              <a:t>		</a:t>
            </a:r>
            <a:r>
              <a:rPr lang="en-US" sz="2000" dirty="0" smtClean="0">
                <a:solidFill>
                  <a:srgbClr val="FF0000"/>
                </a:solidFill>
              </a:rPr>
              <a:t>2.Fluid Friction Damping</a:t>
            </a:r>
          </a:p>
          <a:p>
            <a:pPr algn="just">
              <a:buNone/>
            </a:pPr>
            <a:r>
              <a:rPr lang="en-US" sz="2000" dirty="0" smtClean="0">
                <a:solidFill>
                  <a:schemeClr val="accent3">
                    <a:lumMod val="75000"/>
                  </a:schemeClr>
                </a:solidFill>
              </a:rPr>
              <a:t>3.Eddy Current Damping</a:t>
            </a:r>
            <a:r>
              <a:rPr lang="en-US" sz="2000" dirty="0" smtClean="0"/>
              <a:t>	</a:t>
            </a:r>
            <a:r>
              <a:rPr lang="en-US" sz="2000" dirty="0" smtClean="0">
                <a:solidFill>
                  <a:srgbClr val="6600CC"/>
                </a:solidFill>
              </a:rPr>
              <a:t>4.Electromagnetic Damping</a:t>
            </a:r>
            <a:endParaRPr lang="en-US" sz="2400" dirty="0" smtClean="0">
              <a:solidFill>
                <a:srgbClr val="6600CC"/>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TYPES OF AMMETERS &amp; VOLTMETERS</a:t>
            </a:r>
          </a:p>
        </p:txBody>
      </p:sp>
      <p:sp>
        <p:nvSpPr>
          <p:cNvPr id="3" name="Content Placeholder 2"/>
          <p:cNvSpPr>
            <a:spLocks noGrp="1"/>
          </p:cNvSpPr>
          <p:nvPr>
            <p:ph idx="1"/>
          </p:nvPr>
        </p:nvSpPr>
        <p:spPr>
          <a:xfrm>
            <a:off x="457200" y="1676400"/>
            <a:ext cx="8229600" cy="5181600"/>
          </a:xfrm>
        </p:spPr>
        <p:txBody>
          <a:bodyPr>
            <a:noAutofit/>
          </a:bodyPr>
          <a:lstStyle/>
          <a:p>
            <a:pPr marL="566928" indent="-457200" algn="just">
              <a:buAutoNum type="arabicParenR"/>
            </a:pPr>
            <a:r>
              <a:rPr lang="en-US" sz="1900" b="1" dirty="0" smtClean="0">
                <a:solidFill>
                  <a:schemeClr val="accent3">
                    <a:lumMod val="75000"/>
                  </a:schemeClr>
                </a:solidFill>
              </a:rPr>
              <a:t>Moving Iron Type Meters (AC &amp; DC);</a:t>
            </a:r>
          </a:p>
          <a:p>
            <a:pPr marL="566928" indent="-457200" algn="just">
              <a:buNone/>
            </a:pPr>
            <a:r>
              <a:rPr lang="en-US" sz="1900" b="1" dirty="0" smtClean="0">
                <a:solidFill>
                  <a:schemeClr val="accent3">
                    <a:lumMod val="75000"/>
                  </a:schemeClr>
                </a:solidFill>
              </a:rPr>
              <a:t>		a) Attraction type,</a:t>
            </a:r>
          </a:p>
          <a:p>
            <a:pPr marL="566928" indent="-457200" algn="just">
              <a:buNone/>
            </a:pPr>
            <a:r>
              <a:rPr lang="en-US" sz="1900" b="1" dirty="0" smtClean="0">
                <a:solidFill>
                  <a:schemeClr val="accent3">
                    <a:lumMod val="75000"/>
                  </a:schemeClr>
                </a:solidFill>
              </a:rPr>
              <a:t>		b) Repulsion type.</a:t>
            </a:r>
          </a:p>
          <a:p>
            <a:pPr marL="566928" indent="-457200" algn="just">
              <a:buNone/>
            </a:pPr>
            <a:r>
              <a:rPr lang="en-US" sz="1900" b="1" dirty="0" smtClean="0">
                <a:solidFill>
                  <a:schemeClr val="accent2">
                    <a:lumMod val="60000"/>
                    <a:lumOff val="40000"/>
                  </a:schemeClr>
                </a:solidFill>
              </a:rPr>
              <a:t>2)  Moving Coil Type Meters (AC &amp; DC);</a:t>
            </a:r>
          </a:p>
          <a:p>
            <a:pPr marL="566928" indent="-457200" algn="just">
              <a:buNone/>
            </a:pPr>
            <a:r>
              <a:rPr lang="en-US" sz="1900" b="1" dirty="0" smtClean="0">
                <a:solidFill>
                  <a:schemeClr val="accent2">
                    <a:lumMod val="60000"/>
                    <a:lumOff val="40000"/>
                  </a:schemeClr>
                </a:solidFill>
              </a:rPr>
              <a:t>		a) Permanent Magnet type,</a:t>
            </a:r>
          </a:p>
          <a:p>
            <a:pPr marL="566928" indent="-457200" algn="just">
              <a:buNone/>
            </a:pPr>
            <a:r>
              <a:rPr lang="en-US" sz="1900" b="1" dirty="0" smtClean="0">
                <a:solidFill>
                  <a:schemeClr val="accent2">
                    <a:lumMod val="60000"/>
                    <a:lumOff val="40000"/>
                  </a:schemeClr>
                </a:solidFill>
              </a:rPr>
              <a:t>		b) </a:t>
            </a:r>
            <a:r>
              <a:rPr lang="en-US" sz="1900" b="1" dirty="0" err="1" smtClean="0">
                <a:solidFill>
                  <a:schemeClr val="accent2">
                    <a:lumMod val="60000"/>
                    <a:lumOff val="40000"/>
                  </a:schemeClr>
                </a:solidFill>
              </a:rPr>
              <a:t>Electrodynamic</a:t>
            </a:r>
            <a:r>
              <a:rPr lang="en-US" sz="1900" b="1" dirty="0" smtClean="0">
                <a:solidFill>
                  <a:schemeClr val="accent2">
                    <a:lumMod val="60000"/>
                    <a:lumOff val="40000"/>
                  </a:schemeClr>
                </a:solidFill>
              </a:rPr>
              <a:t> or Dynamometer.</a:t>
            </a:r>
          </a:p>
          <a:p>
            <a:pPr marL="566928" indent="-457200" algn="just">
              <a:buAutoNum type="arabicParenR" startAt="3"/>
            </a:pPr>
            <a:r>
              <a:rPr lang="en-US" sz="1900" b="1" dirty="0" smtClean="0">
                <a:solidFill>
                  <a:schemeClr val="bg1">
                    <a:lumMod val="85000"/>
                  </a:schemeClr>
                </a:solidFill>
              </a:rPr>
              <a:t>Hot Wire Type (AC &amp; DC);</a:t>
            </a:r>
          </a:p>
          <a:p>
            <a:pPr marL="566928" indent="-457200" algn="just">
              <a:buAutoNum type="arabicParenR" startAt="3"/>
            </a:pPr>
            <a:r>
              <a:rPr lang="en-US" sz="1900" b="1" dirty="0" smtClean="0">
                <a:solidFill>
                  <a:schemeClr val="bg1">
                    <a:lumMod val="85000"/>
                  </a:schemeClr>
                </a:solidFill>
              </a:rPr>
              <a:t>Induction Type (AC &amp; DC);</a:t>
            </a:r>
          </a:p>
          <a:p>
            <a:pPr marL="566928" indent="-457200" algn="just">
              <a:buNone/>
            </a:pPr>
            <a:r>
              <a:rPr lang="en-US" sz="1900" b="1" dirty="0" smtClean="0">
                <a:solidFill>
                  <a:schemeClr val="bg1">
                    <a:lumMod val="85000"/>
                  </a:schemeClr>
                </a:solidFill>
              </a:rPr>
              <a:t>		a) Split phase,</a:t>
            </a:r>
          </a:p>
          <a:p>
            <a:pPr marL="566928" indent="-457200" algn="just">
              <a:buNone/>
            </a:pPr>
            <a:r>
              <a:rPr lang="en-US" sz="1900" b="1" dirty="0" smtClean="0">
                <a:solidFill>
                  <a:schemeClr val="bg1">
                    <a:lumMod val="85000"/>
                  </a:schemeClr>
                </a:solidFill>
              </a:rPr>
              <a:t>		b) Shaded Pole type.</a:t>
            </a:r>
          </a:p>
          <a:p>
            <a:pPr marL="566928" indent="-457200" algn="just">
              <a:buAutoNum type="arabicParenR" startAt="5"/>
            </a:pPr>
            <a:r>
              <a:rPr lang="en-US" sz="1900" b="1" dirty="0" smtClean="0">
                <a:solidFill>
                  <a:schemeClr val="bg1">
                    <a:lumMod val="85000"/>
                  </a:schemeClr>
                </a:solidFill>
              </a:rPr>
              <a:t>Electrostatic Type for Voltmeters Only;</a:t>
            </a:r>
          </a:p>
          <a:p>
            <a:pPr marL="566928" indent="-457200" algn="just">
              <a:buNone/>
            </a:pPr>
            <a:endParaRPr lang="en-US" sz="1900" b="1" dirty="0" smtClean="0">
              <a:solidFill>
                <a:schemeClr val="accent4">
                  <a:lumMod val="7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550863"/>
            <a:ext cx="8229600" cy="866775"/>
          </a:xfrm>
          <a:noFill/>
          <a:ln>
            <a:miter lim="800000"/>
            <a:headEnd/>
            <a:tailEnd/>
          </a:ln>
        </p:spPr>
        <p:txBody>
          <a:bodyPr vert="horz" wrap="square" lIns="91440" tIns="45720" rIns="91440" bIns="45720" numCol="1" anchor="t" anchorCtr="0" compatLnSpc="1">
            <a:prstTxWarp prst="textNoShape">
              <a:avLst/>
            </a:prstTxWarp>
          </a:bodyPr>
          <a:lstStyle/>
          <a:p>
            <a:r>
              <a:rPr lang="en-US" b="1" u="sng" dirty="0" smtClean="0"/>
              <a:t>1.Moving-iron </a:t>
            </a:r>
            <a:r>
              <a:rPr lang="en-US" b="1" u="sng" dirty="0"/>
              <a:t>instrument</a:t>
            </a:r>
          </a:p>
        </p:txBody>
      </p:sp>
      <p:sp>
        <p:nvSpPr>
          <p:cNvPr id="848899" name="Rectangle 3"/>
          <p:cNvSpPr>
            <a:spLocks noGrp="1" noChangeArrowheads="1"/>
          </p:cNvSpPr>
          <p:nvPr>
            <p:ph idx="1"/>
          </p:nvPr>
        </p:nvSpPr>
        <p:spPr bwMode="auto">
          <a:xfrm>
            <a:off x="457200" y="1389888"/>
            <a:ext cx="6324600" cy="5087112"/>
          </a:xfrm>
          <a:noFill/>
          <a:ln>
            <a:miter lim="800000"/>
            <a:headEnd/>
            <a:tailEnd/>
          </a:ln>
        </p:spPr>
        <p:txBody>
          <a:bodyPr vert="horz" wrap="square" lIns="91440" tIns="45720" rIns="91440" bIns="45720" numCol="1" anchor="t" anchorCtr="0" compatLnSpc="1">
            <a:prstTxWarp prst="textNoShape">
              <a:avLst/>
            </a:prstTxWarp>
            <a:normAutofit fontScale="77500" lnSpcReduction="20000"/>
          </a:bodyPr>
          <a:lstStyle/>
          <a:p>
            <a:r>
              <a:rPr lang="en-IN" sz="2800" dirty="0" smtClean="0"/>
              <a:t>• </a:t>
            </a:r>
            <a:r>
              <a:rPr lang="en-IN" sz="2800" b="1" dirty="0"/>
              <a:t>Moving element: </a:t>
            </a:r>
            <a:r>
              <a:rPr lang="en-IN" sz="2800" dirty="0"/>
              <a:t>a small piece of soft iron in the form of a vane or rod </a:t>
            </a:r>
          </a:p>
          <a:p>
            <a:r>
              <a:rPr lang="en-IN" sz="2800" dirty="0"/>
              <a:t>• </a:t>
            </a:r>
            <a:r>
              <a:rPr lang="en-IN" sz="2800" b="1" dirty="0"/>
              <a:t>Coil: </a:t>
            </a:r>
            <a:r>
              <a:rPr lang="en-IN" sz="2800" dirty="0"/>
              <a:t>to produce the magnetic field due to current flowing through it and also to magnetize the iron pieces. </a:t>
            </a:r>
          </a:p>
          <a:p>
            <a:r>
              <a:rPr lang="en-IN" sz="2800" dirty="0"/>
              <a:t>• </a:t>
            </a:r>
            <a:r>
              <a:rPr lang="en-IN" sz="2800" b="1" dirty="0"/>
              <a:t>In repulsion type</a:t>
            </a:r>
            <a:r>
              <a:rPr lang="en-IN" sz="2800" dirty="0"/>
              <a:t>, a </a:t>
            </a:r>
            <a:r>
              <a:rPr lang="en-IN" sz="2800" b="1" dirty="0"/>
              <a:t>fixed </a:t>
            </a:r>
            <a:r>
              <a:rPr lang="en-IN" sz="2800" dirty="0"/>
              <a:t>vane or rod is also used and magnetized with the same polarity. </a:t>
            </a:r>
          </a:p>
          <a:p>
            <a:r>
              <a:rPr lang="en-IN" sz="2800" dirty="0"/>
              <a:t>• </a:t>
            </a:r>
            <a:r>
              <a:rPr lang="en-IN" sz="2800" b="1" dirty="0"/>
              <a:t>Control torque </a:t>
            </a:r>
            <a:r>
              <a:rPr lang="en-IN" sz="2800" dirty="0"/>
              <a:t>is provided by spring or weight (gravity) </a:t>
            </a:r>
          </a:p>
          <a:p>
            <a:r>
              <a:rPr lang="en-IN" sz="2800" dirty="0"/>
              <a:t>• </a:t>
            </a:r>
            <a:r>
              <a:rPr lang="en-IN" sz="2800" b="1" dirty="0"/>
              <a:t>Damping torque </a:t>
            </a:r>
            <a:r>
              <a:rPr lang="en-IN" sz="2800" dirty="0"/>
              <a:t>is normally pneumatic, the damping device consisting of an air chamber and a moving vane attached to the instrument spindle. </a:t>
            </a:r>
          </a:p>
          <a:p>
            <a:r>
              <a:rPr lang="en-IN" sz="2800" dirty="0"/>
              <a:t>• </a:t>
            </a:r>
            <a:r>
              <a:rPr lang="en-IN" sz="2800" b="1" dirty="0"/>
              <a:t>Deflecting torque </a:t>
            </a:r>
            <a:r>
              <a:rPr lang="en-IN" sz="2800" dirty="0"/>
              <a:t>produces a movement on an </a:t>
            </a:r>
            <a:r>
              <a:rPr lang="en-IN" sz="2800" dirty="0" err="1"/>
              <a:t>aluminum</a:t>
            </a:r>
            <a:r>
              <a:rPr lang="en-IN" sz="2800" dirty="0"/>
              <a:t> pointer over a graduated scale. </a:t>
            </a:r>
          </a:p>
          <a:p>
            <a:pPr marL="609600" indent="-609600" algn="just">
              <a:lnSpc>
                <a:spcPct val="80000"/>
              </a:lnSpc>
            </a:pPr>
            <a:endParaRPr lang="en-US" sz="28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Attraction type MI Instrument: </a:t>
            </a:r>
            <a:br>
              <a:rPr lang="en-US" dirty="0"/>
            </a:br>
            <a:endParaRPr lang="en-IN" dirty="0"/>
          </a:p>
        </p:txBody>
      </p:sp>
      <mc:AlternateContent xmlns:mc="http://schemas.openxmlformats.org/markup-compatibility/2006">
        <mc:Choice xmlns:a14="http://schemas.microsoft.com/office/drawing/2010/main" xmlns="" Requires="a14">
          <p:sp>
            <p:nvSpPr>
              <p:cNvPr id="3" name="Content Placeholder 2"/>
              <p:cNvSpPr>
                <a:spLocks noGrp="1"/>
              </p:cNvSpPr>
              <p:nvPr>
                <p:ph idx="1"/>
              </p:nvPr>
            </p:nvSpPr>
            <p:spPr>
              <a:xfrm>
                <a:off x="457200" y="1447800"/>
                <a:ext cx="6347714" cy="3880773"/>
              </a:xfrm>
            </p:spPr>
            <p:txBody>
              <a:bodyPr/>
              <a:lstStyle/>
              <a:p>
                <a:pPr marL="609600" indent="-609600" algn="just">
                  <a:lnSpc>
                    <a:spcPct val="80000"/>
                  </a:lnSpc>
                </a:pPr>
                <a:r>
                  <a:rPr lang="en-US" dirty="0" smtClean="0">
                    <a:solidFill>
                      <a:srgbClr val="6600CC"/>
                    </a:solidFill>
                  </a:rPr>
                  <a:t>An </a:t>
                </a:r>
                <a:r>
                  <a:rPr lang="en-US" dirty="0">
                    <a:solidFill>
                      <a:srgbClr val="6600CC"/>
                    </a:solidFill>
                  </a:rPr>
                  <a:t>attraction type of moving-iron instrument is shown diagrammatically in Figure. When current flows in the solenoid, a pivoted soft-iron disc is attracted towards the solenoid and the movement causes a pointer to move across a scale</a:t>
                </a:r>
                <a:r>
                  <a:rPr lang="en-US" dirty="0" smtClean="0">
                    <a:solidFill>
                      <a:srgbClr val="6600CC"/>
                    </a:solidFill>
                  </a:rPr>
                  <a:t>.</a:t>
                </a:r>
              </a:p>
              <a:p>
                <a:pPr marL="609600" indent="-609600" algn="just">
                  <a:lnSpc>
                    <a:spcPct val="80000"/>
                  </a:lnSpc>
                </a:pPr>
                <a:r>
                  <a:rPr lang="en-US" dirty="0" smtClean="0">
                    <a:solidFill>
                      <a:srgbClr val="6600CC"/>
                    </a:solidFill>
                  </a:rPr>
                  <a:t>Deflecting torque </a:t>
                </a:r>
                <a14:m>
                  <m:oMath xmlns:m="http://schemas.openxmlformats.org/officeDocument/2006/math">
                    <m:sSub>
                      <m:sSubPr>
                        <m:ctrlPr>
                          <a:rPr lang="en-US" i="1" smtClean="0">
                            <a:solidFill>
                              <a:srgbClr val="6600CC"/>
                            </a:solidFill>
                            <a:latin typeface="Cambria Math" panose="02040503050406030204" pitchFamily="18" charset="0"/>
                          </a:rPr>
                        </m:ctrlPr>
                      </m:sSubPr>
                      <m:e>
                        <m:r>
                          <a:rPr lang="en-US" b="0" i="1" smtClean="0">
                            <a:solidFill>
                              <a:srgbClr val="6600CC"/>
                            </a:solidFill>
                            <a:latin typeface="Cambria Math" panose="02040503050406030204" pitchFamily="18" charset="0"/>
                          </a:rPr>
                          <m:t>𝑇</m:t>
                        </m:r>
                      </m:e>
                      <m:sub>
                        <m:r>
                          <a:rPr lang="en-US" b="0" i="1" smtClean="0">
                            <a:solidFill>
                              <a:srgbClr val="6600CC"/>
                            </a:solidFill>
                            <a:latin typeface="Cambria Math" panose="02040503050406030204" pitchFamily="18" charset="0"/>
                          </a:rPr>
                          <m:t>𝑑</m:t>
                        </m:r>
                        <m:r>
                          <a:rPr lang="en-US" b="0" i="1" smtClean="0">
                            <a:solidFill>
                              <a:srgbClr val="6600CC"/>
                            </a:solidFill>
                            <a:latin typeface="Cambria Math" panose="02040503050406030204" pitchFamily="18" charset="0"/>
                          </a:rPr>
                          <m:t> </m:t>
                        </m:r>
                      </m:sub>
                    </m:sSub>
                    <m:r>
                      <a:rPr lang="en-US" i="1" smtClean="0">
                        <a:solidFill>
                          <a:srgbClr val="6600CC"/>
                        </a:solidFill>
                        <a:latin typeface="Cambria Math" panose="02040503050406030204" pitchFamily="18" charset="0"/>
                        <a:ea typeface="Cambria Math" panose="02040503050406030204" pitchFamily="18" charset="0"/>
                      </a:rPr>
                      <m:t>∝</m:t>
                    </m:r>
                    <m:r>
                      <a:rPr lang="en-US" b="0" i="1" smtClean="0">
                        <a:solidFill>
                          <a:srgbClr val="6600CC"/>
                        </a:solidFill>
                        <a:latin typeface="Cambria Math" panose="02040503050406030204" pitchFamily="18" charset="0"/>
                        <a:ea typeface="Cambria Math" panose="02040503050406030204" pitchFamily="18" charset="0"/>
                      </a:rPr>
                      <m:t> </m:t>
                    </m:r>
                    <m:sSup>
                      <m:sSupPr>
                        <m:ctrlPr>
                          <a:rPr lang="en-US" i="1" smtClean="0">
                            <a:solidFill>
                              <a:srgbClr val="6600CC"/>
                            </a:solidFill>
                            <a:latin typeface="Cambria Math" panose="02040503050406030204" pitchFamily="18" charset="0"/>
                            <a:ea typeface="Cambria Math" panose="02040503050406030204" pitchFamily="18" charset="0"/>
                          </a:rPr>
                        </m:ctrlPr>
                      </m:sSupPr>
                      <m:e>
                        <m:r>
                          <a:rPr lang="en-US" b="0" i="1" smtClean="0">
                            <a:solidFill>
                              <a:srgbClr val="6600CC"/>
                            </a:solidFill>
                            <a:latin typeface="Cambria Math" panose="02040503050406030204" pitchFamily="18" charset="0"/>
                            <a:ea typeface="Cambria Math" panose="02040503050406030204" pitchFamily="18" charset="0"/>
                          </a:rPr>
                          <m:t>𝑖</m:t>
                        </m:r>
                      </m:e>
                      <m:sup>
                        <m:r>
                          <a:rPr lang="en-US" b="0" i="1" smtClean="0">
                            <a:solidFill>
                              <a:srgbClr val="6600CC"/>
                            </a:solidFill>
                            <a:latin typeface="Cambria Math" panose="02040503050406030204" pitchFamily="18" charset="0"/>
                            <a:ea typeface="Cambria Math" panose="02040503050406030204" pitchFamily="18" charset="0"/>
                          </a:rPr>
                          <m:t>2</m:t>
                        </m:r>
                      </m:sup>
                    </m:sSup>
                  </m:oMath>
                </a14:m>
                <a:r>
                  <a:rPr lang="en-US" dirty="0" smtClean="0">
                    <a:solidFill>
                      <a:srgbClr val="6600CC"/>
                    </a:solidFill>
                  </a:rPr>
                  <a:t/>
                </a:r>
                <a:r>
                  <a:rPr lang="en-US" dirty="0">
                    <a:solidFill>
                      <a:srgbClr val="6600CC"/>
                    </a:solidFill>
                  </a:rPr>
                  <a:t/>
                </a:r>
                <a:r>
                  <a:rPr lang="en-US" dirty="0" smtClean="0">
                    <a:solidFill>
                      <a:srgbClr val="6600CC"/>
                    </a:solidFill>
                  </a:rPr>
                  <a:t>(current in coil)</a:t>
                </a:r>
                <a:endParaRPr lang="en-US" dirty="0">
                  <a:solidFill>
                    <a:srgbClr val="6600CC"/>
                  </a:solidFill>
                </a:endParaRPr>
              </a:p>
              <a:p>
                <a:pPr marL="609600" indent="-609600" algn="just">
                  <a:lnSpc>
                    <a:spcPct val="80000"/>
                  </a:lnSpc>
                </a:pPr>
                <a:r>
                  <a:rPr lang="en-US" dirty="0" smtClean="0">
                    <a:solidFill>
                      <a:srgbClr val="6600CC"/>
                    </a:solidFill>
                  </a:rPr>
                  <a:t>Controlling torque </a:t>
                </a:r>
                <a14:m>
                  <m:oMath xmlns:m="http://schemas.openxmlformats.org/officeDocument/2006/math">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b="0" i="1" smtClean="0">
                            <a:solidFill>
                              <a:srgbClr val="6600CC"/>
                            </a:solidFill>
                            <a:latin typeface="Cambria Math" panose="02040503050406030204" pitchFamily="18" charset="0"/>
                          </a:rPr>
                          <m:t>𝐶</m:t>
                        </m:r>
                        <m:r>
                          <a:rPr lang="en-US" b="0" i="1" smtClean="0">
                            <a:solidFill>
                              <a:srgbClr val="6600CC"/>
                            </a:solidFill>
                            <a:latin typeface="Cambria Math" panose="02040503050406030204" pitchFamily="18" charset="0"/>
                          </a:rPr>
                          <m:t> </m:t>
                        </m:r>
                      </m:sub>
                    </m:sSub>
                    <m:r>
                      <a:rPr lang="en-US" i="1">
                        <a:solidFill>
                          <a:srgbClr val="6600CC"/>
                        </a:solidFill>
                        <a:latin typeface="Cambria Math" panose="02040503050406030204" pitchFamily="18" charset="0"/>
                        <a:ea typeface="Cambria Math" panose="02040503050406030204" pitchFamily="18" charset="0"/>
                      </a:rPr>
                      <m:t>∝</m:t>
                    </m:r>
                    <m:r>
                      <a:rPr lang="en-US" i="1" smtClean="0">
                        <a:solidFill>
                          <a:srgbClr val="6600CC"/>
                        </a:solidFill>
                        <a:latin typeface="Cambria Math" panose="02040503050406030204" pitchFamily="18" charset="0"/>
                        <a:ea typeface="Cambria Math" panose="02040503050406030204" pitchFamily="18" charset="0"/>
                      </a:rPr>
                      <m:t>𝜃</m:t>
                    </m:r>
                  </m:oMath>
                </a14:m>
                <a:r>
                  <a:rPr lang="en-US" dirty="0">
                    <a:solidFill>
                      <a:srgbClr val="6600CC"/>
                    </a:solidFill>
                  </a:rPr>
                  <a:t/>
                </a:r>
                <a:r>
                  <a:rPr lang="en-US" dirty="0" smtClean="0">
                    <a:solidFill>
                      <a:srgbClr val="6600CC"/>
                    </a:solidFill>
                  </a:rPr>
                  <a:t>	(angle of deflection)</a:t>
                </a:r>
              </a:p>
              <a:p>
                <a:pPr marL="609600" indent="-609600" algn="just">
                  <a:lnSpc>
                    <a:spcPct val="80000"/>
                  </a:lnSpc>
                </a:pPr>
                <a:r>
                  <a:rPr lang="en-US" dirty="0" smtClean="0">
                    <a:solidFill>
                      <a:srgbClr val="6600CC"/>
                    </a:solidFill>
                  </a:rPr>
                  <a:t>When the pointer comes to the position of rest, the tow torques should be equal</a:t>
                </a:r>
              </a:p>
              <a:p>
                <a:pPr marL="609600" indent="-609600" algn="just">
                  <a:lnSpc>
                    <a:spcPct val="80000"/>
                  </a:lnSpc>
                </a:pPr>
                <a14:m>
                  <m:oMath xmlns:m="http://schemas.openxmlformats.org/officeDocument/2006/math">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i="1">
                            <a:solidFill>
                              <a:srgbClr val="6600CC"/>
                            </a:solidFill>
                            <a:latin typeface="Cambria Math" panose="02040503050406030204" pitchFamily="18" charset="0"/>
                          </a:rPr>
                          <m:t>𝑑</m:t>
                        </m:r>
                        <m:r>
                          <a:rPr lang="en-US" i="1">
                            <a:solidFill>
                              <a:srgbClr val="6600CC"/>
                            </a:solidFill>
                            <a:latin typeface="Cambria Math" panose="02040503050406030204" pitchFamily="18" charset="0"/>
                          </a:rPr>
                          <m:t> </m:t>
                        </m:r>
                      </m:sub>
                    </m:sSub>
                    <m:r>
                      <a:rPr lang="en-US" b="0" i="1" smtClean="0">
                        <a:solidFill>
                          <a:srgbClr val="6600CC"/>
                        </a:solidFill>
                        <a:latin typeface="Cambria Math" panose="02040503050406030204" pitchFamily="18" charset="0"/>
                      </a:rPr>
                      <m:t>=</m:t>
                    </m:r>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b="0" i="1" smtClean="0">
                            <a:solidFill>
                              <a:srgbClr val="6600CC"/>
                            </a:solidFill>
                            <a:latin typeface="Cambria Math" panose="02040503050406030204" pitchFamily="18" charset="0"/>
                          </a:rPr>
                          <m:t>𝐶</m:t>
                        </m:r>
                        <m:r>
                          <a:rPr lang="en-US" i="1">
                            <a:solidFill>
                              <a:srgbClr val="6600CC"/>
                            </a:solidFill>
                            <a:latin typeface="Cambria Math" panose="02040503050406030204" pitchFamily="18" charset="0"/>
                          </a:rPr>
                          <m:t> </m:t>
                        </m:r>
                      </m:sub>
                    </m:sSub>
                  </m:oMath>
                </a14:m>
                <a:endParaRPr lang="en-US" dirty="0" smtClean="0">
                  <a:solidFill>
                    <a:srgbClr val="6600CC"/>
                  </a:solidFill>
                </a:endParaRPr>
              </a:p>
              <a:p>
                <a:pPr marL="609600" indent="-609600" algn="just">
                  <a:lnSpc>
                    <a:spcPct val="80000"/>
                  </a:lnSpc>
                </a:pPr>
                <a14:m>
                  <m:oMath xmlns:m="http://schemas.openxmlformats.org/officeDocument/2006/math">
                    <m:r>
                      <a:rPr lang="en-US" b="0" i="1" smtClean="0">
                        <a:solidFill>
                          <a:srgbClr val="6600CC"/>
                        </a:solidFill>
                        <a:latin typeface="Cambria Math" panose="02040503050406030204" pitchFamily="18" charset="0"/>
                        <a:ea typeface="Cambria Math" panose="02040503050406030204" pitchFamily="18" charset="0"/>
                      </a:rPr>
                      <m:t>⇒</m:t>
                    </m:r>
                    <m:r>
                      <a:rPr lang="en-US" i="1">
                        <a:solidFill>
                          <a:srgbClr val="6600CC"/>
                        </a:solidFill>
                        <a:latin typeface="Cambria Math" panose="02040503050406030204" pitchFamily="18" charset="0"/>
                        <a:ea typeface="Cambria Math" panose="02040503050406030204" pitchFamily="18" charset="0"/>
                      </a:rPr>
                      <m:t>𝜃</m:t>
                    </m:r>
                    <m:r>
                      <a:rPr lang="en-US" i="1">
                        <a:solidFill>
                          <a:srgbClr val="6600CC"/>
                        </a:solidFill>
                        <a:latin typeface="Cambria Math" panose="02040503050406030204" pitchFamily="18" charset="0"/>
                        <a:ea typeface="Cambria Math" panose="02040503050406030204" pitchFamily="18" charset="0"/>
                      </a:rPr>
                      <m:t>∝</m:t>
                    </m:r>
                    <m:sSup>
                      <m:sSupPr>
                        <m:ctrlPr>
                          <a:rPr lang="en-US" i="1">
                            <a:solidFill>
                              <a:srgbClr val="6600CC"/>
                            </a:solidFill>
                            <a:latin typeface="Cambria Math" panose="02040503050406030204" pitchFamily="18" charset="0"/>
                            <a:ea typeface="Cambria Math" panose="02040503050406030204" pitchFamily="18" charset="0"/>
                          </a:rPr>
                        </m:ctrlPr>
                      </m:sSupPr>
                      <m:e>
                        <m:r>
                          <a:rPr lang="en-US" i="1">
                            <a:solidFill>
                              <a:srgbClr val="6600CC"/>
                            </a:solidFill>
                            <a:latin typeface="Cambria Math" panose="02040503050406030204" pitchFamily="18" charset="0"/>
                            <a:ea typeface="Cambria Math" panose="02040503050406030204" pitchFamily="18" charset="0"/>
                          </a:rPr>
                          <m:t>𝑖</m:t>
                        </m:r>
                      </m:e>
                      <m:sup>
                        <m:r>
                          <a:rPr lang="en-US" i="1">
                            <a:solidFill>
                              <a:srgbClr val="6600CC"/>
                            </a:solidFill>
                            <a:latin typeface="Cambria Math" panose="02040503050406030204" pitchFamily="18" charset="0"/>
                            <a:ea typeface="Cambria Math" panose="02040503050406030204" pitchFamily="18" charset="0"/>
                          </a:rPr>
                          <m:t>2</m:t>
                        </m:r>
                      </m:sup>
                    </m:sSup>
                  </m:oMath>
                </a14:m>
                <a:r>
                  <a:rPr lang="en-US" dirty="0">
                    <a:solidFill>
                      <a:srgbClr val="6600CC"/>
                    </a:solidFill>
                  </a:rPr>
                  <a:t/>
                </a:r>
                <a:r>
                  <a:rPr lang="en-US" dirty="0" smtClean="0">
                    <a:solidFill>
                      <a:srgbClr val="6600CC"/>
                    </a:solidFill>
                  </a:rPr>
                  <a:t>	=&gt; non uniform scale</a:t>
                </a:r>
                <a:endParaRPr lang="en-US" dirty="0">
                  <a:solidFill>
                    <a:srgbClr val="6600CC"/>
                  </a:solidFill>
                </a:endParaRPr>
              </a:p>
              <a:p>
                <a:pPr marL="609600" indent="-609600" algn="just">
                  <a:lnSpc>
                    <a:spcPct val="80000"/>
                  </a:lnSpc>
                </a:pPr>
                <a:endParaRPr lang="en-US" dirty="0"/>
              </a:p>
              <a:p>
                <a:endParaRPr lang="en-IN"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447800"/>
                <a:ext cx="6347714" cy="3880773"/>
              </a:xfrm>
              <a:blipFill rotWithShape="0">
                <a:blip r:embed="rId2"/>
                <a:stretch>
                  <a:fillRect l="-192" t="-2516" r="-768"/>
                </a:stretch>
              </a:blipFill>
            </p:spPr>
            <p:txBody>
              <a:bodyPr/>
              <a:lstStyle/>
              <a:p>
                <a:r>
                  <a:rPr lang="en-US">
                    <a:noFill/>
                  </a:rPr>
                  <a:t> </a:t>
                </a:r>
              </a:p>
            </p:txBody>
          </p:sp>
        </mc:Fallback>
      </mc:AlternateContent>
    </p:spTree>
    <p:extLst>
      <p:ext uri="{BB962C8B-B14F-4D97-AF65-F5344CB8AC3E}">
        <p14:creationId xmlns:p14="http://schemas.microsoft.com/office/powerpoint/2010/main" xmlns="" val="1071483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INSTRUMENTS</a:t>
            </a:r>
            <a:endParaRPr lang="en-US" dirty="0"/>
          </a:p>
        </p:txBody>
      </p:sp>
      <p:sp>
        <p:nvSpPr>
          <p:cNvPr id="3" name="Content Placeholder 2"/>
          <p:cNvSpPr>
            <a:spLocks noGrp="1"/>
          </p:cNvSpPr>
          <p:nvPr>
            <p:ph idx="1"/>
          </p:nvPr>
        </p:nvSpPr>
        <p:spPr>
          <a:xfrm>
            <a:off x="685800" y="1447800"/>
            <a:ext cx="6347714" cy="3880773"/>
          </a:xfrm>
        </p:spPr>
        <p:txBody>
          <a:bodyPr>
            <a:noAutofit/>
          </a:bodyPr>
          <a:lstStyle/>
          <a:p>
            <a:pPr algn="ctr">
              <a:buNone/>
            </a:pPr>
            <a:r>
              <a:rPr lang="en-US" sz="2600" dirty="0" smtClean="0">
                <a:solidFill>
                  <a:schemeClr val="accent4">
                    <a:lumMod val="75000"/>
                  </a:schemeClr>
                </a:solidFill>
              </a:rPr>
              <a:t>“The device used for comparing the unknown quantity with the unit of measurement or standard quantity is called a Measuring Instrument.”</a:t>
            </a:r>
          </a:p>
          <a:p>
            <a:pPr>
              <a:buNone/>
            </a:pPr>
            <a:r>
              <a:rPr lang="en-US" sz="2600" dirty="0" smtClean="0"/>
              <a:t>    			           OR</a:t>
            </a:r>
          </a:p>
          <a:p>
            <a:pPr algn="ctr">
              <a:buNone/>
            </a:pPr>
            <a:r>
              <a:rPr lang="en-US" sz="2600" dirty="0" smtClean="0"/>
              <a:t>“</a:t>
            </a:r>
            <a:r>
              <a:rPr lang="en-US" sz="2600" dirty="0" smtClean="0">
                <a:solidFill>
                  <a:schemeClr val="accent2">
                    <a:lumMod val="50000"/>
                  </a:schemeClr>
                </a:solidFill>
              </a:rPr>
              <a:t>An instrument may be defined as a machine or system which is designed to maintain functional relationship between prescribed properties of physical variables &amp; could include means of communication to human observer.”</a:t>
            </a:r>
            <a:endParaRPr lang="en-US" sz="26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a:solidFill>
                  <a:schemeClr val="tx1"/>
                </a:solidFill>
              </a:rPr>
              <a:t>Attraction type MI </a:t>
            </a:r>
            <a:r>
              <a:rPr lang="en-US" sz="1600" dirty="0" smtClean="0">
                <a:solidFill>
                  <a:schemeClr val="tx1"/>
                </a:solidFill>
              </a:rPr>
              <a:t>Instrument…</a:t>
            </a:r>
            <a:endParaRPr lang="en-IN" sz="1600" dirty="0">
              <a:solidFill>
                <a:schemeClr val="tx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905000" y="1066800"/>
            <a:ext cx="4115738" cy="3582216"/>
          </a:xfrm>
          <a:prstGeom prst="rect">
            <a:avLst/>
          </a:prstGeom>
        </p:spPr>
      </p:pic>
    </p:spTree>
    <p:extLst>
      <p:ext uri="{BB962C8B-B14F-4D97-AF65-F5344CB8AC3E}">
        <p14:creationId xmlns:p14="http://schemas.microsoft.com/office/powerpoint/2010/main" xmlns="" val="28386100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tx1"/>
                </a:solidFill>
              </a:rPr>
              <a:t> </a:t>
            </a:r>
            <a:r>
              <a:rPr lang="en-US" sz="3200" dirty="0"/>
              <a:t>a) Repulsion type MI Instrument: </a:t>
            </a:r>
          </a:p>
        </p:txBody>
      </p:sp>
      <mc:AlternateContent xmlns:mc="http://schemas.openxmlformats.org/markup-compatibility/2006">
        <mc:Choice xmlns:a14="http://schemas.microsoft.com/office/drawing/2010/main" xmlns="" Requires="a14">
          <p:sp>
            <p:nvSpPr>
              <p:cNvPr id="3" name="Content Placeholder 2"/>
              <p:cNvSpPr>
                <a:spLocks noGrp="1"/>
              </p:cNvSpPr>
              <p:nvPr>
                <p:ph idx="1"/>
              </p:nvPr>
            </p:nvSpPr>
            <p:spPr>
              <a:xfrm>
                <a:off x="533400" y="1371600"/>
                <a:ext cx="7543799" cy="4392610"/>
              </a:xfrm>
            </p:spPr>
            <p:txBody>
              <a:bodyPr>
                <a:normAutofit lnSpcReduction="10000"/>
              </a:bodyPr>
              <a:lstStyle/>
              <a:p>
                <a:r>
                  <a:rPr lang="en-US" sz="2400" dirty="0" smtClean="0">
                    <a:solidFill>
                      <a:schemeClr val="tx1"/>
                    </a:solidFill>
                  </a:rPr>
                  <a:t>In </a:t>
                </a:r>
                <a:r>
                  <a:rPr lang="en-US" sz="2400" dirty="0">
                    <a:solidFill>
                      <a:schemeClr val="tx1"/>
                    </a:solidFill>
                  </a:rPr>
                  <a:t>the repulsion type moving-iron instrument shown diagrammatically in Figure, two pieces of iron are placed inside the solenoid, one being fixed, and the other attached to the spindle carrying the pointer. </a:t>
                </a:r>
                <a:endParaRPr lang="en-US" sz="2400" dirty="0" smtClean="0">
                  <a:solidFill>
                    <a:schemeClr val="tx1"/>
                  </a:solidFill>
                </a:endParaRPr>
              </a:p>
              <a:p>
                <a:pPr marL="609600" indent="-609600" algn="just">
                  <a:lnSpc>
                    <a:spcPct val="80000"/>
                  </a:lnSpc>
                </a:pPr>
                <a:r>
                  <a:rPr lang="en-US" sz="2400" dirty="0">
                    <a:solidFill>
                      <a:srgbClr val="6600CC"/>
                    </a:solidFill>
                  </a:rPr>
                  <a:t>Deflecting torque </a:t>
                </a:r>
                <a14:m>
                  <m:oMath xmlns:m="http://schemas.openxmlformats.org/officeDocument/2006/math">
                    <m:sSub>
                      <m:sSubPr>
                        <m:ctrlPr>
                          <a:rPr lang="en-US" sz="2400" i="1">
                            <a:solidFill>
                              <a:srgbClr val="6600CC"/>
                            </a:solidFill>
                            <a:latin typeface="Cambria Math" panose="02040503050406030204" pitchFamily="18" charset="0"/>
                          </a:rPr>
                        </m:ctrlPr>
                      </m:sSubPr>
                      <m:e>
                        <m:r>
                          <a:rPr lang="en-US" sz="2400" i="1">
                            <a:solidFill>
                              <a:srgbClr val="6600CC"/>
                            </a:solidFill>
                            <a:latin typeface="Cambria Math" panose="02040503050406030204" pitchFamily="18" charset="0"/>
                          </a:rPr>
                          <m:t>𝑇</m:t>
                        </m:r>
                      </m:e>
                      <m:sub>
                        <m:r>
                          <a:rPr lang="en-US" sz="2400" i="1">
                            <a:solidFill>
                              <a:srgbClr val="6600CC"/>
                            </a:solidFill>
                            <a:latin typeface="Cambria Math" panose="02040503050406030204" pitchFamily="18" charset="0"/>
                          </a:rPr>
                          <m:t>𝑑</m:t>
                        </m:r>
                        <m:r>
                          <a:rPr lang="en-US" sz="2400" i="1">
                            <a:solidFill>
                              <a:srgbClr val="6600CC"/>
                            </a:solidFill>
                            <a:latin typeface="Cambria Math" panose="02040503050406030204" pitchFamily="18" charset="0"/>
                          </a:rPr>
                          <m:t> </m:t>
                        </m:r>
                      </m:sub>
                    </m:sSub>
                    <m:r>
                      <a:rPr lang="en-US" sz="2400" i="1">
                        <a:solidFill>
                          <a:srgbClr val="6600CC"/>
                        </a:solidFill>
                        <a:latin typeface="Cambria Math" panose="02040503050406030204" pitchFamily="18" charset="0"/>
                        <a:ea typeface="Cambria Math" panose="02040503050406030204" pitchFamily="18" charset="0"/>
                      </a:rPr>
                      <m:t>∝ </m:t>
                    </m:r>
                    <m:sSup>
                      <m:sSupPr>
                        <m:ctrlPr>
                          <a:rPr lang="en-US" sz="2400" i="1">
                            <a:solidFill>
                              <a:srgbClr val="6600CC"/>
                            </a:solidFill>
                            <a:latin typeface="Cambria Math" panose="02040503050406030204" pitchFamily="18" charset="0"/>
                            <a:ea typeface="Cambria Math" panose="02040503050406030204" pitchFamily="18" charset="0"/>
                          </a:rPr>
                        </m:ctrlPr>
                      </m:sSupPr>
                      <m:e>
                        <m:r>
                          <a:rPr lang="en-US" sz="2400" i="1">
                            <a:solidFill>
                              <a:srgbClr val="6600CC"/>
                            </a:solidFill>
                            <a:latin typeface="Cambria Math" panose="02040503050406030204" pitchFamily="18" charset="0"/>
                            <a:ea typeface="Cambria Math" panose="02040503050406030204" pitchFamily="18" charset="0"/>
                          </a:rPr>
                          <m:t>𝑖</m:t>
                        </m:r>
                      </m:e>
                      <m:sup>
                        <m:r>
                          <a:rPr lang="en-US" sz="2400" i="1">
                            <a:solidFill>
                              <a:srgbClr val="6600CC"/>
                            </a:solidFill>
                            <a:latin typeface="Cambria Math" panose="02040503050406030204" pitchFamily="18" charset="0"/>
                            <a:ea typeface="Cambria Math" panose="02040503050406030204" pitchFamily="18" charset="0"/>
                          </a:rPr>
                          <m:t>2</m:t>
                        </m:r>
                      </m:sup>
                    </m:sSup>
                  </m:oMath>
                </a14:m>
                <a:r>
                  <a:rPr lang="en-US" sz="2400" dirty="0">
                    <a:solidFill>
                      <a:srgbClr val="6600CC"/>
                    </a:solidFill>
                  </a:rPr>
                  <a:t/>
                </a:r>
                <a:r>
                  <a:rPr lang="en-US" sz="2400" dirty="0">
                    <a:solidFill>
                      <a:srgbClr val="6600CC"/>
                    </a:solidFill>
                  </a:rPr>
                  <a:t/>
                </a:r>
                <a:r>
                  <a:rPr lang="en-US" sz="2400" dirty="0">
                    <a:solidFill>
                      <a:srgbClr val="6600CC"/>
                    </a:solidFill>
                  </a:rPr>
                  <a:t>(current in coil)</a:t>
                </a:r>
                <a:endParaRPr lang="en-US" sz="2400" dirty="0">
                  <a:solidFill>
                    <a:srgbClr val="6600CC"/>
                  </a:solidFill>
                </a:endParaRPr>
              </a:p>
              <a:p>
                <a:pPr marL="609600" indent="-609600" algn="just">
                  <a:lnSpc>
                    <a:spcPct val="80000"/>
                  </a:lnSpc>
                </a:pPr>
                <a:r>
                  <a:rPr lang="en-US" sz="2400" dirty="0">
                    <a:solidFill>
                      <a:srgbClr val="6600CC"/>
                    </a:solidFill>
                  </a:rPr>
                  <a:t>Controlling torque </a:t>
                </a:r>
                <a14:m>
                  <m:oMath xmlns:m="http://schemas.openxmlformats.org/officeDocument/2006/math">
                    <m:sSub>
                      <m:sSubPr>
                        <m:ctrlPr>
                          <a:rPr lang="en-US" sz="2400" i="1">
                            <a:solidFill>
                              <a:srgbClr val="6600CC"/>
                            </a:solidFill>
                            <a:latin typeface="Cambria Math" panose="02040503050406030204" pitchFamily="18" charset="0"/>
                          </a:rPr>
                        </m:ctrlPr>
                      </m:sSubPr>
                      <m:e>
                        <m:r>
                          <a:rPr lang="en-US" sz="2400" i="1">
                            <a:solidFill>
                              <a:srgbClr val="6600CC"/>
                            </a:solidFill>
                            <a:latin typeface="Cambria Math" panose="02040503050406030204" pitchFamily="18" charset="0"/>
                          </a:rPr>
                          <m:t>𝑇</m:t>
                        </m:r>
                      </m:e>
                      <m:sub>
                        <m:r>
                          <a:rPr lang="en-US" sz="2400" i="1">
                            <a:solidFill>
                              <a:srgbClr val="6600CC"/>
                            </a:solidFill>
                            <a:latin typeface="Cambria Math" panose="02040503050406030204" pitchFamily="18" charset="0"/>
                          </a:rPr>
                          <m:t>𝐶</m:t>
                        </m:r>
                        <m:r>
                          <a:rPr lang="en-US" sz="2400" i="1">
                            <a:solidFill>
                              <a:srgbClr val="6600CC"/>
                            </a:solidFill>
                            <a:latin typeface="Cambria Math" panose="02040503050406030204" pitchFamily="18" charset="0"/>
                          </a:rPr>
                          <m:t> </m:t>
                        </m:r>
                      </m:sub>
                    </m:sSub>
                    <m:r>
                      <a:rPr lang="en-US" sz="2400" i="1">
                        <a:solidFill>
                          <a:srgbClr val="6600CC"/>
                        </a:solidFill>
                        <a:latin typeface="Cambria Math" panose="02040503050406030204" pitchFamily="18" charset="0"/>
                        <a:ea typeface="Cambria Math" panose="02040503050406030204" pitchFamily="18" charset="0"/>
                      </a:rPr>
                      <m:t>∝</m:t>
                    </m:r>
                    <m:r>
                      <a:rPr lang="en-US" sz="2400" i="1">
                        <a:solidFill>
                          <a:srgbClr val="6600CC"/>
                        </a:solidFill>
                        <a:latin typeface="Cambria Math" panose="02040503050406030204" pitchFamily="18" charset="0"/>
                        <a:ea typeface="Cambria Math" panose="02040503050406030204" pitchFamily="18" charset="0"/>
                      </a:rPr>
                      <m:t>𝜃</m:t>
                    </m:r>
                  </m:oMath>
                </a14:m>
                <a:r>
                  <a:rPr lang="en-US" sz="2400" dirty="0">
                    <a:solidFill>
                      <a:srgbClr val="6600CC"/>
                    </a:solidFill>
                  </a:rPr>
                  <a:t/>
                </a:r>
                <a:r>
                  <a:rPr lang="en-US" sz="2400" dirty="0">
                    <a:solidFill>
                      <a:srgbClr val="6600CC"/>
                    </a:solidFill>
                  </a:rPr>
                  <a:t>	(angle of deflection)</a:t>
                </a:r>
              </a:p>
              <a:p>
                <a:pPr marL="609600" indent="-609600" algn="just">
                  <a:lnSpc>
                    <a:spcPct val="80000"/>
                  </a:lnSpc>
                </a:pPr>
                <a:r>
                  <a:rPr lang="en-US" sz="2400" dirty="0">
                    <a:solidFill>
                      <a:srgbClr val="6600CC"/>
                    </a:solidFill>
                  </a:rPr>
                  <a:t>When the pointer comes to the position of rest, the tow torques should be equal</a:t>
                </a:r>
              </a:p>
              <a:p>
                <a:pPr marL="609600" indent="-609600" algn="just">
                  <a:lnSpc>
                    <a:spcPct val="80000"/>
                  </a:lnSpc>
                </a:pPr>
                <a14:m>
                  <m:oMath xmlns:m="http://schemas.openxmlformats.org/officeDocument/2006/math">
                    <m:sSub>
                      <m:sSubPr>
                        <m:ctrlPr>
                          <a:rPr lang="en-US" sz="2400" i="1">
                            <a:solidFill>
                              <a:srgbClr val="6600CC"/>
                            </a:solidFill>
                            <a:latin typeface="Cambria Math" panose="02040503050406030204" pitchFamily="18" charset="0"/>
                          </a:rPr>
                        </m:ctrlPr>
                      </m:sSubPr>
                      <m:e>
                        <m:r>
                          <a:rPr lang="en-US" sz="2400" i="1">
                            <a:solidFill>
                              <a:srgbClr val="6600CC"/>
                            </a:solidFill>
                            <a:latin typeface="Cambria Math" panose="02040503050406030204" pitchFamily="18" charset="0"/>
                          </a:rPr>
                          <m:t>𝑇</m:t>
                        </m:r>
                      </m:e>
                      <m:sub>
                        <m:r>
                          <a:rPr lang="en-US" sz="2400" i="1">
                            <a:solidFill>
                              <a:srgbClr val="6600CC"/>
                            </a:solidFill>
                            <a:latin typeface="Cambria Math" panose="02040503050406030204" pitchFamily="18" charset="0"/>
                          </a:rPr>
                          <m:t>𝑑</m:t>
                        </m:r>
                        <m:r>
                          <a:rPr lang="en-US" sz="2400" i="1">
                            <a:solidFill>
                              <a:srgbClr val="6600CC"/>
                            </a:solidFill>
                            <a:latin typeface="Cambria Math" panose="02040503050406030204" pitchFamily="18" charset="0"/>
                          </a:rPr>
                          <m:t> </m:t>
                        </m:r>
                      </m:sub>
                    </m:sSub>
                    <m:r>
                      <a:rPr lang="en-US" sz="2400" i="1">
                        <a:solidFill>
                          <a:srgbClr val="6600CC"/>
                        </a:solidFill>
                        <a:latin typeface="Cambria Math" panose="02040503050406030204" pitchFamily="18" charset="0"/>
                      </a:rPr>
                      <m:t>=</m:t>
                    </m:r>
                    <m:sSub>
                      <m:sSubPr>
                        <m:ctrlPr>
                          <a:rPr lang="en-US" sz="2400" i="1">
                            <a:solidFill>
                              <a:srgbClr val="6600CC"/>
                            </a:solidFill>
                            <a:latin typeface="Cambria Math" panose="02040503050406030204" pitchFamily="18" charset="0"/>
                          </a:rPr>
                        </m:ctrlPr>
                      </m:sSubPr>
                      <m:e>
                        <m:r>
                          <a:rPr lang="en-US" sz="2400" i="1">
                            <a:solidFill>
                              <a:srgbClr val="6600CC"/>
                            </a:solidFill>
                            <a:latin typeface="Cambria Math" panose="02040503050406030204" pitchFamily="18" charset="0"/>
                          </a:rPr>
                          <m:t>𝑇</m:t>
                        </m:r>
                      </m:e>
                      <m:sub>
                        <m:r>
                          <a:rPr lang="en-US" sz="2400" i="1">
                            <a:solidFill>
                              <a:srgbClr val="6600CC"/>
                            </a:solidFill>
                            <a:latin typeface="Cambria Math" panose="02040503050406030204" pitchFamily="18" charset="0"/>
                          </a:rPr>
                          <m:t>𝐶</m:t>
                        </m:r>
                        <m:r>
                          <a:rPr lang="en-US" sz="2400" i="1">
                            <a:solidFill>
                              <a:srgbClr val="6600CC"/>
                            </a:solidFill>
                            <a:latin typeface="Cambria Math" panose="02040503050406030204" pitchFamily="18" charset="0"/>
                          </a:rPr>
                          <m:t> </m:t>
                        </m:r>
                      </m:sub>
                    </m:sSub>
                  </m:oMath>
                </a14:m>
                <a:endParaRPr lang="en-US" sz="2400" dirty="0">
                  <a:solidFill>
                    <a:srgbClr val="6600CC"/>
                  </a:solidFill>
                </a:endParaRPr>
              </a:p>
              <a:p>
                <a:pPr marL="609600" indent="-609600" algn="just">
                  <a:lnSpc>
                    <a:spcPct val="80000"/>
                  </a:lnSpc>
                </a:pPr>
                <a14:m>
                  <m:oMath xmlns:m="http://schemas.openxmlformats.org/officeDocument/2006/math">
                    <m:r>
                      <a:rPr lang="en-US" sz="2400" i="1">
                        <a:solidFill>
                          <a:srgbClr val="6600CC"/>
                        </a:solidFill>
                        <a:latin typeface="Cambria Math" panose="02040503050406030204" pitchFamily="18" charset="0"/>
                        <a:ea typeface="Cambria Math" panose="02040503050406030204" pitchFamily="18" charset="0"/>
                      </a:rPr>
                      <m:t>⇒</m:t>
                    </m:r>
                    <m:r>
                      <a:rPr lang="en-US" sz="2400" i="1">
                        <a:solidFill>
                          <a:srgbClr val="6600CC"/>
                        </a:solidFill>
                        <a:latin typeface="Cambria Math" panose="02040503050406030204" pitchFamily="18" charset="0"/>
                        <a:ea typeface="Cambria Math" panose="02040503050406030204" pitchFamily="18" charset="0"/>
                      </a:rPr>
                      <m:t>𝜃</m:t>
                    </m:r>
                    <m:r>
                      <a:rPr lang="en-US" sz="2400" i="1">
                        <a:solidFill>
                          <a:srgbClr val="6600CC"/>
                        </a:solidFill>
                        <a:latin typeface="Cambria Math" panose="02040503050406030204" pitchFamily="18" charset="0"/>
                        <a:ea typeface="Cambria Math" panose="02040503050406030204" pitchFamily="18" charset="0"/>
                      </a:rPr>
                      <m:t>∝</m:t>
                    </m:r>
                    <m:sSup>
                      <m:sSupPr>
                        <m:ctrlPr>
                          <a:rPr lang="en-US" sz="2400" i="1">
                            <a:solidFill>
                              <a:srgbClr val="6600CC"/>
                            </a:solidFill>
                            <a:latin typeface="Cambria Math" panose="02040503050406030204" pitchFamily="18" charset="0"/>
                            <a:ea typeface="Cambria Math" panose="02040503050406030204" pitchFamily="18" charset="0"/>
                          </a:rPr>
                        </m:ctrlPr>
                      </m:sSupPr>
                      <m:e>
                        <m:r>
                          <a:rPr lang="en-US" sz="2400" i="1">
                            <a:solidFill>
                              <a:srgbClr val="6600CC"/>
                            </a:solidFill>
                            <a:latin typeface="Cambria Math" panose="02040503050406030204" pitchFamily="18" charset="0"/>
                            <a:ea typeface="Cambria Math" panose="02040503050406030204" pitchFamily="18" charset="0"/>
                          </a:rPr>
                          <m:t>𝑖</m:t>
                        </m:r>
                      </m:e>
                      <m:sup>
                        <m:r>
                          <a:rPr lang="en-US" sz="2400" i="1">
                            <a:solidFill>
                              <a:srgbClr val="6600CC"/>
                            </a:solidFill>
                            <a:latin typeface="Cambria Math" panose="02040503050406030204" pitchFamily="18" charset="0"/>
                            <a:ea typeface="Cambria Math" panose="02040503050406030204" pitchFamily="18" charset="0"/>
                          </a:rPr>
                          <m:t>2</m:t>
                        </m:r>
                      </m:sup>
                    </m:sSup>
                  </m:oMath>
                </a14:m>
                <a:r>
                  <a:rPr lang="en-US" sz="2400" dirty="0">
                    <a:solidFill>
                      <a:srgbClr val="6600CC"/>
                    </a:solidFill>
                  </a:rPr>
                  <a:t/>
                </a:r>
                <a:r>
                  <a:rPr lang="en-US" sz="2400" dirty="0">
                    <a:solidFill>
                      <a:srgbClr val="6600CC"/>
                    </a:solidFill>
                  </a:rPr>
                  <a:t>	=&gt; non uniform scale</a:t>
                </a:r>
                <a:endParaRPr lang="en-US" sz="2400" dirty="0">
                  <a:solidFill>
                    <a:srgbClr val="6600CC"/>
                  </a:solidFill>
                </a:endParaRPr>
              </a:p>
              <a:p>
                <a:endParaRPr lang="en-US" sz="2400" dirty="0">
                  <a:solidFill>
                    <a:schemeClr val="tx1"/>
                  </a:solidFill>
                </a:endParaRPr>
              </a:p>
              <a:p>
                <a:endParaRPr lang="en-US" sz="2000" dirty="0">
                  <a:solidFill>
                    <a:schemeClr val="tx1"/>
                  </a:solidFill>
                </a:endParaRPr>
              </a:p>
              <a:p>
                <a:endParaRPr lang="en-IN"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533400" y="1371600"/>
                <a:ext cx="7543799" cy="4392610"/>
              </a:xfrm>
              <a:blipFill rotWithShape="0">
                <a:blip r:embed="rId2"/>
                <a:stretch>
                  <a:fillRect l="-647" t="-1942" r="-1213"/>
                </a:stretch>
              </a:blipFill>
            </p:spPr>
            <p:txBody>
              <a:bodyPr/>
              <a:lstStyle/>
              <a:p>
                <a:r>
                  <a:rPr lang="en-US">
                    <a:noFill/>
                  </a:rPr>
                  <a:t> </a:t>
                </a:r>
              </a:p>
            </p:txBody>
          </p:sp>
        </mc:Fallback>
      </mc:AlternateContent>
    </p:spTree>
    <p:extLst>
      <p:ext uri="{BB962C8B-B14F-4D97-AF65-F5344CB8AC3E}">
        <p14:creationId xmlns:p14="http://schemas.microsoft.com/office/powerpoint/2010/main" xmlns="" val="26195787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a:solidFill>
                  <a:schemeClr val="tx1"/>
                </a:solidFill>
              </a:rPr>
              <a:t>Repulsion type MI </a:t>
            </a:r>
            <a:r>
              <a:rPr lang="en-US" sz="1600" dirty="0" smtClean="0">
                <a:solidFill>
                  <a:schemeClr val="tx1"/>
                </a:solidFill>
              </a:rPr>
              <a:t>Instrument… </a:t>
            </a:r>
            <a:endParaRPr lang="en-IN" sz="1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295400" y="1143000"/>
            <a:ext cx="4379119" cy="3873836"/>
          </a:xfrm>
        </p:spPr>
      </p:pic>
    </p:spTree>
    <p:extLst>
      <p:ext uri="{BB962C8B-B14F-4D97-AF65-F5344CB8AC3E}">
        <p14:creationId xmlns:p14="http://schemas.microsoft.com/office/powerpoint/2010/main" xmlns="" val="233569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a:solidFill>
                  <a:schemeClr val="tx1"/>
                </a:solidFill>
              </a:rPr>
              <a:t>Repulsion type MI </a:t>
            </a:r>
            <a:r>
              <a:rPr lang="en-US" sz="1600" dirty="0" smtClean="0">
                <a:solidFill>
                  <a:schemeClr val="tx1"/>
                </a:solidFill>
              </a:rPr>
              <a:t>Instrument… </a:t>
            </a:r>
            <a:endParaRPr lang="en-IN" sz="1600" dirty="0"/>
          </a:p>
        </p:txBody>
      </p:sp>
      <p:sp>
        <p:nvSpPr>
          <p:cNvPr id="3" name="Content Placeholder 2"/>
          <p:cNvSpPr>
            <a:spLocks noGrp="1"/>
          </p:cNvSpPr>
          <p:nvPr>
            <p:ph idx="1"/>
          </p:nvPr>
        </p:nvSpPr>
        <p:spPr/>
        <p:txBody>
          <a:bodyPr/>
          <a:lstStyle/>
          <a:p>
            <a:endParaRPr lang="en-IN" dirty="0"/>
          </a:p>
        </p:txBody>
      </p:sp>
      <p:grpSp>
        <p:nvGrpSpPr>
          <p:cNvPr id="51" name="Group 50"/>
          <p:cNvGrpSpPr/>
          <p:nvPr/>
        </p:nvGrpSpPr>
        <p:grpSpPr>
          <a:xfrm>
            <a:off x="1057462" y="914400"/>
            <a:ext cx="4428938" cy="4076700"/>
            <a:chOff x="94520" y="0"/>
            <a:chExt cx="2926175" cy="2628900"/>
          </a:xfrm>
        </p:grpSpPr>
        <p:sp>
          <p:nvSpPr>
            <p:cNvPr id="52" name="Block Arc 51"/>
            <p:cNvSpPr/>
            <p:nvPr/>
          </p:nvSpPr>
          <p:spPr>
            <a:xfrm rot="10800000">
              <a:off x="1228725" y="866775"/>
              <a:ext cx="1259840" cy="1259840"/>
            </a:xfrm>
            <a:prstGeom prst="blockArc">
              <a:avLst>
                <a:gd name="adj1" fmla="val 8646561"/>
                <a:gd name="adj2" fmla="val 2143481"/>
                <a:gd name="adj3" fmla="val 2961"/>
              </a:avLst>
            </a:pr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3" name="Block Arc 52"/>
            <p:cNvSpPr/>
            <p:nvPr/>
          </p:nvSpPr>
          <p:spPr>
            <a:xfrm rot="10800000">
              <a:off x="1314450" y="942975"/>
              <a:ext cx="1079500" cy="1079500"/>
            </a:xfrm>
            <a:prstGeom prst="blockArc">
              <a:avLst>
                <a:gd name="adj1" fmla="val 12788816"/>
                <a:gd name="adj2" fmla="val 20097920"/>
                <a:gd name="adj3" fmla="val 2242"/>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4" name="Donut 53"/>
            <p:cNvSpPr/>
            <p:nvPr/>
          </p:nvSpPr>
          <p:spPr>
            <a:xfrm>
              <a:off x="1085850" y="714375"/>
              <a:ext cx="1558800" cy="1558925"/>
            </a:xfrm>
            <a:prstGeom prst="donut">
              <a:avLst>
                <a:gd name="adj" fmla="val 54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5" name="Isosceles Triangle 54"/>
            <p:cNvSpPr/>
            <p:nvPr/>
          </p:nvSpPr>
          <p:spPr>
            <a:xfrm rot="20762725">
              <a:off x="1819275" y="1447800"/>
              <a:ext cx="158115" cy="555625"/>
            </a:xfrm>
            <a:prstGeom prst="triangl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6" name="Oval 55"/>
            <p:cNvSpPr/>
            <p:nvPr/>
          </p:nvSpPr>
          <p:spPr>
            <a:xfrm>
              <a:off x="1733550" y="1390650"/>
              <a:ext cx="180000" cy="180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7" name="Isosceles Triangle 56"/>
            <p:cNvSpPr/>
            <p:nvPr/>
          </p:nvSpPr>
          <p:spPr>
            <a:xfrm rot="19446923">
              <a:off x="1438275" y="561975"/>
              <a:ext cx="158115" cy="1013972"/>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8" name="Donut 57"/>
            <p:cNvSpPr/>
            <p:nvPr/>
          </p:nvSpPr>
          <p:spPr>
            <a:xfrm>
              <a:off x="1114425" y="742950"/>
              <a:ext cx="1504800" cy="1504800"/>
            </a:xfrm>
            <a:prstGeom prst="donut">
              <a:avLst>
                <a:gd name="adj" fmla="val 172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59" name="Rectangle 58"/>
            <p:cNvSpPr/>
            <p:nvPr/>
          </p:nvSpPr>
          <p:spPr>
            <a:xfrm>
              <a:off x="1009650" y="1362075"/>
              <a:ext cx="72000" cy="54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60" name="Rectangle 59"/>
            <p:cNvSpPr/>
            <p:nvPr/>
          </p:nvSpPr>
          <p:spPr>
            <a:xfrm>
              <a:off x="1009650" y="1466850"/>
              <a:ext cx="72000" cy="54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sp>
          <p:nvSpPr>
            <p:cNvPr id="61" name="Block Arc 60"/>
            <p:cNvSpPr/>
            <p:nvPr/>
          </p:nvSpPr>
          <p:spPr>
            <a:xfrm>
              <a:off x="904875" y="114300"/>
              <a:ext cx="1866900" cy="1547495"/>
            </a:xfrm>
            <a:prstGeom prst="blockArc">
              <a:avLst>
                <a:gd name="adj1" fmla="val 11700039"/>
                <a:gd name="adj2" fmla="val 20708836"/>
                <a:gd name="adj3" fmla="val 7255"/>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IN"/>
            </a:p>
          </p:txBody>
        </p:sp>
        <p:cxnSp>
          <p:nvCxnSpPr>
            <p:cNvPr id="62" name="Straight Arrow Connector 61"/>
            <p:cNvCxnSpPr/>
            <p:nvPr/>
          </p:nvCxnSpPr>
          <p:spPr>
            <a:xfrm flipV="1">
              <a:off x="2209800" y="114300"/>
              <a:ext cx="342900" cy="114300"/>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63" name="Text Box 14"/>
            <p:cNvSpPr txBox="1"/>
            <p:nvPr/>
          </p:nvSpPr>
          <p:spPr>
            <a:xfrm>
              <a:off x="2552700" y="0"/>
              <a:ext cx="336550" cy="2286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nSpc>
                  <a:spcPct val="107000"/>
                </a:lnSpc>
                <a:spcAft>
                  <a:spcPts val="80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Scale </a:t>
              </a:r>
              <a:endParaRPr lang="en-IN" sz="1100">
                <a:effectLst/>
                <a:ea typeface="Calibri" panose="020F0502020204030204" pitchFamily="34" charset="0"/>
                <a:cs typeface="Times New Roman" panose="02020603050405020304" pitchFamily="18" charset="0"/>
              </a:endParaRPr>
            </a:p>
          </p:txBody>
        </p:sp>
        <p:sp>
          <p:nvSpPr>
            <p:cNvPr id="64" name="Text Box 15"/>
            <p:cNvSpPr txBox="1"/>
            <p:nvPr/>
          </p:nvSpPr>
          <p:spPr>
            <a:xfrm>
              <a:off x="271732" y="702944"/>
              <a:ext cx="692150" cy="55245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Fixed </a:t>
              </a:r>
              <a:endParaRPr lang="en-IN" sz="1100" dirty="0">
                <a:effectLst/>
                <a:ea typeface="Calibri" panose="020F0502020204030204" pitchFamily="34" charset="0"/>
                <a:cs typeface="Times New Roman" panose="02020603050405020304" pitchFamily="18" charset="0"/>
              </a:endParaRPr>
            </a:p>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Cylindrical </a:t>
              </a:r>
              <a:endParaRPr lang="en-IN" sz="1100" dirty="0">
                <a:effectLst/>
                <a:ea typeface="Calibri" panose="020F0502020204030204" pitchFamily="34" charset="0"/>
                <a:cs typeface="Times New Roman" panose="02020603050405020304" pitchFamily="18" charset="0"/>
              </a:endParaRPr>
            </a:p>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Coil </a:t>
              </a:r>
              <a:endParaRPr lang="en-IN" sz="1100" dirty="0">
                <a:effectLst/>
                <a:ea typeface="Calibri" panose="020F0502020204030204" pitchFamily="34" charset="0"/>
                <a:cs typeface="Times New Roman" panose="02020603050405020304" pitchFamily="18" charset="0"/>
              </a:endParaRPr>
            </a:p>
          </p:txBody>
        </p:sp>
        <p:cxnSp>
          <p:nvCxnSpPr>
            <p:cNvPr id="65" name="Straight Arrow Connector 64"/>
            <p:cNvCxnSpPr/>
            <p:nvPr/>
          </p:nvCxnSpPr>
          <p:spPr>
            <a:xfrm flipH="1" flipV="1">
              <a:off x="876300" y="962025"/>
              <a:ext cx="280987" cy="285750"/>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657225" y="1390650"/>
              <a:ext cx="314008" cy="45719"/>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657225" y="1485900"/>
              <a:ext cx="314008" cy="45719"/>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68" name="Text Box 19"/>
            <p:cNvSpPr txBox="1"/>
            <p:nvPr/>
          </p:nvSpPr>
          <p:spPr>
            <a:xfrm>
              <a:off x="94520" y="1292860"/>
              <a:ext cx="624840" cy="5524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Coil leads</a:t>
              </a:r>
              <a:endParaRPr lang="en-IN" sz="1100" dirty="0">
                <a:effectLst/>
                <a:ea typeface="Calibri" panose="020F0502020204030204" pitchFamily="34" charset="0"/>
                <a:cs typeface="Times New Roman" panose="02020603050405020304" pitchFamily="18" charset="0"/>
              </a:endParaRPr>
            </a:p>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to meter </a:t>
              </a:r>
              <a:endParaRPr lang="en-IN" sz="1100" dirty="0">
                <a:effectLst/>
                <a:ea typeface="Calibri" panose="020F0502020204030204" pitchFamily="34" charset="0"/>
                <a:cs typeface="Times New Roman" panose="02020603050405020304" pitchFamily="18" charset="0"/>
              </a:endParaRPr>
            </a:p>
            <a:p>
              <a:pPr algn="ctr">
                <a:lnSpc>
                  <a:spcPct val="107000"/>
                </a:lnSpc>
                <a:spcAft>
                  <a:spcPts val="0"/>
                </a:spcAft>
              </a:pPr>
              <a:r>
                <a:rPr lang="en-IN" sz="1200" dirty="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Terminals </a:t>
              </a:r>
              <a:endParaRPr lang="en-IN" sz="1100" dirty="0">
                <a:effectLst/>
                <a:ea typeface="Calibri" panose="020F0502020204030204" pitchFamily="34" charset="0"/>
                <a:cs typeface="Times New Roman" panose="02020603050405020304" pitchFamily="18" charset="0"/>
              </a:endParaRPr>
            </a:p>
          </p:txBody>
        </p:sp>
        <p:cxnSp>
          <p:nvCxnSpPr>
            <p:cNvPr id="69" name="Straight Arrow Connector 68"/>
            <p:cNvCxnSpPr/>
            <p:nvPr/>
          </p:nvCxnSpPr>
          <p:spPr>
            <a:xfrm flipH="1">
              <a:off x="1114425" y="1857375"/>
              <a:ext cx="256540" cy="300037"/>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70" name="Text Box 21"/>
            <p:cNvSpPr txBox="1"/>
            <p:nvPr/>
          </p:nvSpPr>
          <p:spPr>
            <a:xfrm>
              <a:off x="695325" y="2028825"/>
              <a:ext cx="620395" cy="5524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nSpc>
                  <a:spcPct val="107000"/>
                </a:lnSpc>
                <a:spcAft>
                  <a:spcPts val="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Fixed </a:t>
              </a:r>
              <a:endParaRPr lang="en-IN" sz="1100">
                <a:effectLst/>
                <a:ea typeface="Calibri" panose="020F0502020204030204" pitchFamily="34" charset="0"/>
                <a:cs typeface="Times New Roman" panose="02020603050405020304" pitchFamily="18" charset="0"/>
              </a:endParaRPr>
            </a:p>
            <a:p>
              <a:pPr>
                <a:lnSpc>
                  <a:spcPct val="107000"/>
                </a:lnSpc>
                <a:spcAft>
                  <a:spcPts val="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Iron Vane </a:t>
              </a:r>
              <a:endParaRPr lang="en-IN" sz="1100">
                <a:effectLst/>
                <a:ea typeface="Calibri" panose="020F0502020204030204" pitchFamily="34" charset="0"/>
                <a:cs typeface="Times New Roman" panose="02020603050405020304" pitchFamily="18" charset="0"/>
              </a:endParaRPr>
            </a:p>
          </p:txBody>
        </p:sp>
        <p:sp>
          <p:nvSpPr>
            <p:cNvPr id="71" name="Text Box 22"/>
            <p:cNvSpPr txBox="1"/>
            <p:nvPr/>
          </p:nvSpPr>
          <p:spPr>
            <a:xfrm>
              <a:off x="2400300" y="2076450"/>
              <a:ext cx="620395" cy="5524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nSpc>
                  <a:spcPct val="107000"/>
                </a:lnSpc>
                <a:spcAft>
                  <a:spcPts val="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Moving </a:t>
              </a:r>
              <a:endParaRPr lang="en-IN" sz="1100">
                <a:effectLst/>
                <a:ea typeface="Calibri" panose="020F0502020204030204" pitchFamily="34" charset="0"/>
                <a:cs typeface="Times New Roman" panose="02020603050405020304" pitchFamily="18" charset="0"/>
              </a:endParaRPr>
            </a:p>
            <a:p>
              <a:pPr>
                <a:lnSpc>
                  <a:spcPct val="107000"/>
                </a:lnSpc>
                <a:spcAft>
                  <a:spcPts val="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Iron Vane </a:t>
              </a:r>
              <a:endParaRPr lang="en-IN" sz="1100">
                <a:effectLst/>
                <a:ea typeface="Calibri" panose="020F0502020204030204" pitchFamily="34" charset="0"/>
                <a:cs typeface="Times New Roman" panose="02020603050405020304" pitchFamily="18" charset="0"/>
              </a:endParaRPr>
            </a:p>
          </p:txBody>
        </p:sp>
        <p:cxnSp>
          <p:nvCxnSpPr>
            <p:cNvPr id="72" name="Straight Arrow Connector 71"/>
            <p:cNvCxnSpPr/>
            <p:nvPr/>
          </p:nvCxnSpPr>
          <p:spPr>
            <a:xfrm>
              <a:off x="2076450" y="1952625"/>
              <a:ext cx="276225" cy="330200"/>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V="1">
              <a:off x="1314450" y="552450"/>
              <a:ext cx="208280" cy="185737"/>
            </a:xfrm>
            <a:prstGeom prst="straightConnector1">
              <a:avLst/>
            </a:prstGeom>
            <a:ln>
              <a:solidFill>
                <a:schemeClr val="tx1"/>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74" name="Text Box 25"/>
            <p:cNvSpPr txBox="1"/>
            <p:nvPr/>
          </p:nvSpPr>
          <p:spPr>
            <a:xfrm>
              <a:off x="1543050" y="428625"/>
              <a:ext cx="447040" cy="17653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nSpc>
                  <a:spcPct val="107000"/>
                </a:lnSpc>
                <a:spcAft>
                  <a:spcPts val="0"/>
                </a:spcAft>
              </a:pPr>
              <a:r>
                <a:rPr lang="en-IN" sz="1200">
                  <a:ln>
                    <a:noFill/>
                  </a:ln>
                  <a:solidFill>
                    <a:srgbClr val="000000"/>
                  </a:solidFill>
                  <a:effectLst>
                    <a:outerShdw blurRad="50800" dist="50800" dir="5400000" sx="0" sy="0" algn="ctr">
                      <a:schemeClr val="bg1"/>
                    </a:outerShdw>
                  </a:effectLst>
                  <a:latin typeface="Times New Roman" panose="02020603050405020304" pitchFamily="18" charset="0"/>
                  <a:ea typeface="Calibri" panose="020F0502020204030204" pitchFamily="34" charset="0"/>
                  <a:cs typeface="Times New Roman" panose="02020603050405020304" pitchFamily="18" charset="0"/>
                </a:rPr>
                <a:t>Pointer </a:t>
              </a:r>
              <a:endParaRPr lang="en-IN" sz="1100">
                <a:effectLst/>
                <a:ea typeface="Calibri" panose="020F0502020204030204" pitchFamily="34" charset="0"/>
                <a:cs typeface="Times New Roman" panose="02020603050405020304" pitchFamily="18" charset="0"/>
              </a:endParaRPr>
            </a:p>
          </p:txBody>
        </p:sp>
        <p:cxnSp>
          <p:nvCxnSpPr>
            <p:cNvPr id="75" name="Straight Connector 74"/>
            <p:cNvCxnSpPr/>
            <p:nvPr/>
          </p:nvCxnSpPr>
          <p:spPr>
            <a:xfrm rot="660000" flipH="1" flipV="1">
              <a:off x="1019175" y="581025"/>
              <a:ext cx="67122" cy="17873"/>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flipH="1" flipV="1">
              <a:off x="1190625" y="371475"/>
              <a:ext cx="49226" cy="48667"/>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flipV="1">
              <a:off x="1447800" y="228600"/>
              <a:ext cx="31775" cy="55164"/>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flipV="1">
              <a:off x="2114550" y="190500"/>
              <a:ext cx="21183" cy="63549"/>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flipV="1">
              <a:off x="2390775" y="342900"/>
              <a:ext cx="39669" cy="56488"/>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V="1">
              <a:off x="2590800" y="581025"/>
              <a:ext cx="50765" cy="25782"/>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a:cxnSpLocks noChangeAspect="1"/>
            </p:cNvCxnSpPr>
            <p:nvPr/>
          </p:nvCxnSpPr>
          <p:spPr>
            <a:xfrm flipH="1" flipV="1">
              <a:off x="1085850" y="542925"/>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a:cxnSpLocks noChangeAspect="1"/>
            </p:cNvCxnSpPr>
            <p:nvPr/>
          </p:nvCxnSpPr>
          <p:spPr>
            <a:xfrm rot="660000" flipH="1" flipV="1">
              <a:off x="1123950" y="50482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a:cxnSpLocks noChangeAspect="1"/>
            </p:cNvCxnSpPr>
            <p:nvPr/>
          </p:nvCxnSpPr>
          <p:spPr>
            <a:xfrm rot="660000" flipH="1" flipV="1">
              <a:off x="1171575" y="44767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a:cxnSpLocks noChangeAspect="1"/>
            </p:cNvCxnSpPr>
            <p:nvPr/>
          </p:nvCxnSpPr>
          <p:spPr>
            <a:xfrm rot="1200000" flipH="1" flipV="1">
              <a:off x="1285875" y="35242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a:cxnSpLocks noChangeAspect="1"/>
            </p:cNvCxnSpPr>
            <p:nvPr/>
          </p:nvCxnSpPr>
          <p:spPr>
            <a:xfrm rot="1200000" flipH="1" flipV="1">
              <a:off x="1343025" y="314325"/>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a:cxnSpLocks noChangeAspect="1"/>
            </p:cNvCxnSpPr>
            <p:nvPr/>
          </p:nvCxnSpPr>
          <p:spPr>
            <a:xfrm rot="1260000" flipH="1" flipV="1">
              <a:off x="1400175" y="285750"/>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a:cxnSpLocks noChangeAspect="1"/>
            </p:cNvCxnSpPr>
            <p:nvPr/>
          </p:nvCxnSpPr>
          <p:spPr>
            <a:xfrm rot="2400000" flipH="1" flipV="1">
              <a:off x="1543050" y="228600"/>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a:cxnSpLocks noChangeAspect="1"/>
            </p:cNvCxnSpPr>
            <p:nvPr/>
          </p:nvCxnSpPr>
          <p:spPr>
            <a:xfrm rot="2460000" flipH="1" flipV="1">
              <a:off x="1619250" y="209550"/>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a:cxnSpLocks noChangeAspect="1"/>
            </p:cNvCxnSpPr>
            <p:nvPr/>
          </p:nvCxnSpPr>
          <p:spPr>
            <a:xfrm rot="2580000" flipH="1" flipV="1">
              <a:off x="1695450" y="20002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p:cNvCxnSpPr>
              <a:cxnSpLocks noChangeAspect="1"/>
            </p:cNvCxnSpPr>
            <p:nvPr/>
          </p:nvCxnSpPr>
          <p:spPr>
            <a:xfrm rot="18600000" flipH="1">
              <a:off x="1838325" y="190500"/>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p:cNvCxnSpPr>
              <a:cxnSpLocks noChangeAspect="1"/>
            </p:cNvCxnSpPr>
            <p:nvPr/>
          </p:nvCxnSpPr>
          <p:spPr>
            <a:xfrm rot="18540000" flipH="1">
              <a:off x="1924050" y="20002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p:cNvCxnSpPr>
              <a:cxnSpLocks noChangeAspect="1"/>
            </p:cNvCxnSpPr>
            <p:nvPr/>
          </p:nvCxnSpPr>
          <p:spPr>
            <a:xfrm rot="19020000" flipH="1">
              <a:off x="2019300" y="209550"/>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a:cxnSpLocks noChangeAspect="1"/>
            </p:cNvCxnSpPr>
            <p:nvPr/>
          </p:nvCxnSpPr>
          <p:spPr>
            <a:xfrm rot="19800000" flipV="1">
              <a:off x="2181225" y="25717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4" name="Straight Connector 93"/>
            <p:cNvCxnSpPr>
              <a:cxnSpLocks noChangeAspect="1"/>
            </p:cNvCxnSpPr>
            <p:nvPr/>
          </p:nvCxnSpPr>
          <p:spPr>
            <a:xfrm rot="19800000" flipV="1">
              <a:off x="2257425" y="285750"/>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95" name="Straight Connector 94"/>
            <p:cNvCxnSpPr>
              <a:cxnSpLocks noChangeAspect="1"/>
            </p:cNvCxnSpPr>
            <p:nvPr/>
          </p:nvCxnSpPr>
          <p:spPr>
            <a:xfrm rot="20340000" flipV="1">
              <a:off x="2333625" y="323850"/>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6" name="Straight Connector 95"/>
            <p:cNvCxnSpPr>
              <a:cxnSpLocks noChangeAspect="1"/>
            </p:cNvCxnSpPr>
            <p:nvPr/>
          </p:nvCxnSpPr>
          <p:spPr>
            <a:xfrm rot="20820000" flipH="1">
              <a:off x="2457450" y="409575"/>
              <a:ext cx="25200" cy="18000"/>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p:cNvCxnSpPr>
              <a:cxnSpLocks noChangeAspect="1"/>
            </p:cNvCxnSpPr>
            <p:nvPr/>
          </p:nvCxnSpPr>
          <p:spPr>
            <a:xfrm rot="20940000" flipH="1">
              <a:off x="2505075" y="457200"/>
              <a:ext cx="24765" cy="17780"/>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Connector 97"/>
            <p:cNvCxnSpPr>
              <a:cxnSpLocks noChangeAspect="1"/>
            </p:cNvCxnSpPr>
            <p:nvPr/>
          </p:nvCxnSpPr>
          <p:spPr>
            <a:xfrm rot="20940000" flipH="1">
              <a:off x="2552700" y="523875"/>
              <a:ext cx="25200" cy="18000"/>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xmlns="" val="8689169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bwMode="auto">
          <a:xfrm>
            <a:off x="457200" y="652463"/>
            <a:ext cx="8229600" cy="765175"/>
          </a:xfrm>
          <a:noFill/>
          <a:ln>
            <a:miter lim="800000"/>
            <a:headEnd/>
            <a:tailEnd/>
          </a:ln>
        </p:spPr>
        <p:txBody>
          <a:bodyPr vert="horz" wrap="square" lIns="91440" tIns="45720" rIns="91440" bIns="45720" numCol="1" anchor="t" anchorCtr="0" compatLnSpc="1">
            <a:prstTxWarp prst="textNoShape">
              <a:avLst/>
            </a:prstTxWarp>
            <a:normAutofit/>
          </a:bodyPr>
          <a:lstStyle/>
          <a:p>
            <a:r>
              <a:rPr lang="en-US" sz="1600" dirty="0">
                <a:solidFill>
                  <a:schemeClr val="tx1"/>
                </a:solidFill>
              </a:rPr>
              <a:t>Repulsion type MI </a:t>
            </a:r>
            <a:r>
              <a:rPr lang="en-US" sz="1600" dirty="0" smtClean="0">
                <a:solidFill>
                  <a:schemeClr val="tx1"/>
                </a:solidFill>
              </a:rPr>
              <a:t>Instrument…</a:t>
            </a:r>
            <a:endParaRPr lang="en-US" sz="1600" b="1" u="sng" dirty="0"/>
          </a:p>
        </p:txBody>
      </p:sp>
      <p:sp>
        <p:nvSpPr>
          <p:cNvPr id="2" name="Content Placeholder 1"/>
          <p:cNvSpPr>
            <a:spLocks noGrp="1"/>
          </p:cNvSpPr>
          <p:nvPr>
            <p:ph idx="1"/>
          </p:nvPr>
        </p:nvSpPr>
        <p:spPr>
          <a:xfrm>
            <a:off x="495300" y="1828800"/>
            <a:ext cx="6347714" cy="3880773"/>
          </a:xfrm>
        </p:spPr>
        <p:txBody>
          <a:bodyPr/>
          <a:lstStyle/>
          <a:p>
            <a:r>
              <a:rPr lang="en-IN" dirty="0"/>
              <a:t>Current in the coil induces both vanes to become magnetized and repulsion between the similarly magnetized vanes produces a proportional rotation</a:t>
            </a:r>
            <a:r>
              <a:rPr lang="en-IN" dirty="0" smtClean="0"/>
              <a:t>.</a:t>
            </a:r>
          </a:p>
          <a:p>
            <a:r>
              <a:rPr lang="en-IN" dirty="0"/>
              <a:t>The deflecting torque is proportional to the square of the current in the coil, making the instrument reading is a true ‘RMS’ </a:t>
            </a:r>
            <a:r>
              <a:rPr lang="en-IN" dirty="0" smtClean="0"/>
              <a:t>quantity. </a:t>
            </a:r>
            <a:r>
              <a:rPr lang="en-IN" dirty="0"/>
              <a:t>Rotation is opposed by a hairspring that produces the restoring torque. </a:t>
            </a:r>
            <a:r>
              <a:rPr lang="en-IN" dirty="0" smtClean="0"/>
              <a:t> </a:t>
            </a:r>
            <a:endParaRPr lang="en-IN"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550863"/>
            <a:ext cx="8229600" cy="866775"/>
          </a:xfrm>
          <a:noFill/>
          <a:ln>
            <a:miter lim="800000"/>
            <a:headEnd/>
            <a:tailEnd/>
          </a:ln>
        </p:spPr>
        <p:txBody>
          <a:bodyPr vert="horz" wrap="square" lIns="91440" tIns="45720" rIns="91440" bIns="45720" numCol="1" anchor="t" anchorCtr="0" compatLnSpc="1">
            <a:prstTxWarp prst="textNoShape">
              <a:avLst/>
            </a:prstTxWarp>
          </a:bodyPr>
          <a:lstStyle/>
          <a:p>
            <a:r>
              <a:rPr lang="en-US" b="1" u="sng" dirty="0" smtClean="0"/>
              <a:t>Moving-Coil </a:t>
            </a:r>
            <a:r>
              <a:rPr lang="en-US" b="1" u="sng" dirty="0"/>
              <a:t>instrument</a:t>
            </a:r>
          </a:p>
        </p:txBody>
      </p:sp>
      <p:sp>
        <p:nvSpPr>
          <p:cNvPr id="848899" name="Rectangle 3"/>
          <p:cNvSpPr>
            <a:spLocks noGrp="1" noChangeArrowheads="1"/>
          </p:cNvSpPr>
          <p:nvPr>
            <p:ph idx="1"/>
          </p:nvPr>
        </p:nvSpPr>
        <p:spPr bwMode="auto">
          <a:xfrm>
            <a:off x="457200" y="1389888"/>
            <a:ext cx="7543800" cy="5087112"/>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gn="just">
              <a:lnSpc>
                <a:spcPct val="150000"/>
              </a:lnSpc>
            </a:pPr>
            <a:r>
              <a:rPr lang="en-US" sz="2800" dirty="0" smtClean="0">
                <a:solidFill>
                  <a:schemeClr val="tx1"/>
                </a:solidFill>
              </a:rPr>
              <a:t>Two types</a:t>
            </a:r>
          </a:p>
          <a:p>
            <a:pPr marL="1009650" lvl="1" indent="-609600" algn="just">
              <a:lnSpc>
                <a:spcPct val="150000"/>
              </a:lnSpc>
            </a:pPr>
            <a:r>
              <a:rPr lang="en-US" sz="2400" dirty="0" smtClean="0">
                <a:solidFill>
                  <a:schemeClr val="tx1"/>
                </a:solidFill>
              </a:rPr>
              <a:t>a.	</a:t>
            </a:r>
            <a:r>
              <a:rPr lang="en-US" sz="2400" dirty="0">
                <a:solidFill>
                  <a:schemeClr val="tx1"/>
                </a:solidFill>
              </a:rPr>
              <a:t> Permanent Magnet Moving Coil (PMMC) </a:t>
            </a:r>
            <a:r>
              <a:rPr lang="en-US" sz="2400" dirty="0" smtClean="0">
                <a:solidFill>
                  <a:schemeClr val="tx1"/>
                </a:solidFill>
              </a:rPr>
              <a:t>type instrument</a:t>
            </a:r>
            <a:r>
              <a:rPr lang="en-US" sz="2400" dirty="0">
                <a:solidFill>
                  <a:schemeClr val="tx1"/>
                </a:solidFill>
              </a:rPr>
              <a:t>: </a:t>
            </a:r>
            <a:endParaRPr lang="en-US" sz="2400" dirty="0" smtClean="0">
              <a:solidFill>
                <a:schemeClr val="tx1"/>
              </a:solidFill>
            </a:endParaRPr>
          </a:p>
          <a:p>
            <a:pPr marL="400050" lvl="1" indent="0" algn="just">
              <a:lnSpc>
                <a:spcPct val="150000"/>
              </a:lnSpc>
              <a:buNone/>
            </a:pPr>
            <a:r>
              <a:rPr lang="en-US" sz="2400" dirty="0">
                <a:solidFill>
                  <a:schemeClr val="tx1"/>
                </a:solidFill>
              </a:rPr>
              <a:t>	</a:t>
            </a:r>
            <a:r>
              <a:rPr lang="en-US" sz="2400" dirty="0" smtClean="0">
                <a:solidFill>
                  <a:schemeClr val="tx1"/>
                </a:solidFill>
              </a:rPr>
              <a:t>		 </a:t>
            </a:r>
            <a:r>
              <a:rPr lang="en-US" sz="2400" dirty="0" smtClean="0">
                <a:solidFill>
                  <a:schemeClr val="accent5"/>
                </a:solidFill>
              </a:rPr>
              <a:t>used only for DC</a:t>
            </a:r>
          </a:p>
          <a:p>
            <a:pPr marL="1009650" lvl="1" indent="-609600" algn="just">
              <a:lnSpc>
                <a:spcPct val="150000"/>
              </a:lnSpc>
            </a:pPr>
            <a:r>
              <a:rPr lang="en-US" sz="2400" dirty="0" smtClean="0">
                <a:solidFill>
                  <a:schemeClr val="tx1"/>
                </a:solidFill>
              </a:rPr>
              <a:t>b.	</a:t>
            </a:r>
            <a:r>
              <a:rPr lang="en-US" sz="2400" dirty="0">
                <a:solidFill>
                  <a:schemeClr val="tx1"/>
                </a:solidFill>
              </a:rPr>
              <a:t>Dynamometer type:   </a:t>
            </a:r>
            <a:r>
              <a:rPr lang="en-US" sz="2400" dirty="0" smtClean="0">
                <a:solidFill>
                  <a:schemeClr val="accent5"/>
                </a:solidFill>
              </a:rPr>
              <a:t>Used for DC &amp; AC</a:t>
            </a:r>
            <a:endParaRPr lang="en-US" sz="2400" dirty="0">
              <a:solidFill>
                <a:schemeClr val="accent5"/>
              </a:solidFill>
            </a:endParaRPr>
          </a:p>
          <a:p>
            <a:pPr marL="609600" indent="-609600">
              <a:lnSpc>
                <a:spcPct val="150000"/>
              </a:lnSpc>
              <a:buNone/>
            </a:pPr>
            <a:endParaRPr lang="en-US" sz="2800" dirty="0">
              <a:solidFill>
                <a:schemeClr val="tx2">
                  <a:lumMod val="75000"/>
                </a:schemeClr>
              </a:solidFill>
            </a:endParaRPr>
          </a:p>
          <a:p>
            <a:pPr marL="1009650" lvl="1" indent="-609600" algn="just">
              <a:lnSpc>
                <a:spcPct val="150000"/>
              </a:lnSpc>
            </a:pPr>
            <a:endParaRPr lang="en-US" dirty="0">
              <a:solidFill>
                <a:schemeClr val="accent4">
                  <a:lumMod val="75000"/>
                </a:schemeClr>
              </a:solidFill>
            </a:endParaRPr>
          </a:p>
          <a:p>
            <a:pPr marL="1009650" lvl="1" indent="-609600" algn="just">
              <a:lnSpc>
                <a:spcPct val="150000"/>
              </a:lnSpc>
            </a:pPr>
            <a:endParaRPr lang="en-US" dirty="0" smtClean="0">
              <a:solidFill>
                <a:schemeClr val="accent4">
                  <a:lumMod val="75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sz="2800" dirty="0" smtClean="0"/>
              <a:t>a. Permanent Magnet Moving Coil (PMMC)</a:t>
            </a:r>
            <a:endParaRPr lang="en-US" sz="2800" dirty="0"/>
          </a:p>
        </p:txBody>
      </p:sp>
      <mc:AlternateContent xmlns:mc="http://schemas.openxmlformats.org/markup-compatibility/2006">
        <mc:Choice xmlns:a14="http://schemas.microsoft.com/office/drawing/2010/main" xmlns="" Requires="a14">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gn="ctr">
                  <a:lnSpc>
                    <a:spcPct val="80000"/>
                  </a:lnSpc>
                  <a:buNone/>
                </a:pPr>
                <a:endParaRPr lang="en-US" u="sng" dirty="0" smtClean="0">
                  <a:solidFill>
                    <a:srgbClr val="C00000"/>
                  </a:solidFill>
                </a:endParaRPr>
              </a:p>
              <a:p>
                <a:pPr marL="609600" indent="-609600">
                  <a:lnSpc>
                    <a:spcPct val="80000"/>
                  </a:lnSpc>
                  <a:buNone/>
                </a:pPr>
                <a:r>
                  <a:rPr lang="en-US" dirty="0" smtClean="0">
                    <a:solidFill>
                      <a:schemeClr val="tx2">
                        <a:lumMod val="75000"/>
                      </a:schemeClr>
                    </a:solidFill>
                  </a:rPr>
                  <a:t>“The principle operation  of PMMC is based upon the principle </a:t>
                </a:r>
              </a:p>
              <a:p>
                <a:pPr marL="609600" indent="-609600">
                  <a:lnSpc>
                    <a:spcPct val="80000"/>
                  </a:lnSpc>
                  <a:buNone/>
                </a:pPr>
                <a:r>
                  <a:rPr lang="en-US" dirty="0" smtClean="0">
                    <a:solidFill>
                      <a:schemeClr val="tx2">
                        <a:lumMod val="75000"/>
                      </a:schemeClr>
                    </a:solidFill>
                  </a:rPr>
                  <a:t>of current carrying  conductor is placed in a magnetic field it </a:t>
                </a:r>
              </a:p>
              <a:p>
                <a:pPr marL="609600" indent="-609600">
                  <a:lnSpc>
                    <a:spcPct val="80000"/>
                  </a:lnSpc>
                  <a:buNone/>
                </a:pPr>
                <a:r>
                  <a:rPr lang="en-US" dirty="0" smtClean="0">
                    <a:solidFill>
                      <a:schemeClr val="tx2">
                        <a:lumMod val="75000"/>
                      </a:schemeClr>
                    </a:solidFill>
                  </a:rPr>
                  <a:t>is acted upon by force which tends to move it</a:t>
                </a:r>
                <a:r>
                  <a:rPr lang="en-US" dirty="0" smtClean="0">
                    <a:solidFill>
                      <a:schemeClr val="tx2">
                        <a:lumMod val="75000"/>
                      </a:schemeClr>
                    </a:solidFill>
                  </a:rPr>
                  <a:t>.”</a:t>
                </a:r>
              </a:p>
              <a:p>
                <a:pPr marL="609600" indent="-609600" algn="just">
                  <a:lnSpc>
                    <a:spcPct val="80000"/>
                  </a:lnSpc>
                </a:pPr>
                <a:r>
                  <a:rPr lang="en-US" dirty="0">
                    <a:solidFill>
                      <a:srgbClr val="6600CC"/>
                    </a:solidFill>
                  </a:rPr>
                  <a:t>Deflecting torque </a:t>
                </a:r>
                <a14:m>
                  <m:oMath xmlns:m="http://schemas.openxmlformats.org/officeDocument/2006/math">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i="1">
                            <a:solidFill>
                              <a:srgbClr val="6600CC"/>
                            </a:solidFill>
                            <a:latin typeface="Cambria Math" panose="02040503050406030204" pitchFamily="18" charset="0"/>
                          </a:rPr>
                          <m:t>𝑑</m:t>
                        </m:r>
                        <m:r>
                          <a:rPr lang="en-US" i="1">
                            <a:solidFill>
                              <a:srgbClr val="6600CC"/>
                            </a:solidFill>
                            <a:latin typeface="Cambria Math" panose="02040503050406030204" pitchFamily="18" charset="0"/>
                          </a:rPr>
                          <m:t> </m:t>
                        </m:r>
                      </m:sub>
                    </m:sSub>
                    <m:r>
                      <a:rPr lang="en-US" i="1">
                        <a:solidFill>
                          <a:srgbClr val="6600CC"/>
                        </a:solidFill>
                        <a:latin typeface="Cambria Math" panose="02040503050406030204" pitchFamily="18" charset="0"/>
                        <a:ea typeface="Cambria Math" panose="02040503050406030204" pitchFamily="18" charset="0"/>
                      </a:rPr>
                      <m:t>∝</m:t>
                    </m:r>
                    <m:r>
                      <a:rPr lang="en-US" b="0" i="1" smtClean="0">
                        <a:solidFill>
                          <a:srgbClr val="6600CC"/>
                        </a:solidFill>
                        <a:latin typeface="Cambria Math" panose="02040503050406030204" pitchFamily="18" charset="0"/>
                        <a:ea typeface="Cambria Math" panose="02040503050406030204" pitchFamily="18" charset="0"/>
                      </a:rPr>
                      <m:t>𝐼</m:t>
                    </m:r>
                  </m:oMath>
                </a14:m>
                <a:r>
                  <a:rPr lang="en-US" dirty="0">
                    <a:solidFill>
                      <a:srgbClr val="6600CC"/>
                    </a:solidFill>
                  </a:rPr>
                  <a:t/>
                </a:r>
                <a:r>
                  <a:rPr lang="en-US" dirty="0">
                    <a:solidFill>
                      <a:srgbClr val="6600CC"/>
                    </a:solidFill>
                  </a:rPr>
                  <a:t/>
                </a:r>
                <a:r>
                  <a:rPr lang="en-US" dirty="0" smtClean="0">
                    <a:solidFill>
                      <a:srgbClr val="6600CC"/>
                    </a:solidFill>
                  </a:rPr>
                  <a:t>	(</a:t>
                </a:r>
                <a:r>
                  <a:rPr lang="en-US" dirty="0">
                    <a:solidFill>
                      <a:srgbClr val="6600CC"/>
                    </a:solidFill>
                  </a:rPr>
                  <a:t>current in coil)</a:t>
                </a:r>
                <a:endParaRPr lang="en-US" dirty="0">
                  <a:solidFill>
                    <a:srgbClr val="6600CC"/>
                  </a:solidFill>
                </a:endParaRPr>
              </a:p>
              <a:p>
                <a:pPr marL="609600" indent="-609600" algn="just">
                  <a:lnSpc>
                    <a:spcPct val="80000"/>
                  </a:lnSpc>
                </a:pPr>
                <a:r>
                  <a:rPr lang="en-US" dirty="0">
                    <a:solidFill>
                      <a:srgbClr val="6600CC"/>
                    </a:solidFill>
                  </a:rPr>
                  <a:t>Controlling torque </a:t>
                </a:r>
                <a14:m>
                  <m:oMath xmlns:m="http://schemas.openxmlformats.org/officeDocument/2006/math">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i="1">
                            <a:solidFill>
                              <a:srgbClr val="6600CC"/>
                            </a:solidFill>
                            <a:latin typeface="Cambria Math" panose="02040503050406030204" pitchFamily="18" charset="0"/>
                          </a:rPr>
                          <m:t>𝐶</m:t>
                        </m:r>
                        <m:r>
                          <a:rPr lang="en-US" i="1">
                            <a:solidFill>
                              <a:srgbClr val="6600CC"/>
                            </a:solidFill>
                            <a:latin typeface="Cambria Math" panose="02040503050406030204" pitchFamily="18" charset="0"/>
                          </a:rPr>
                          <m:t> </m:t>
                        </m:r>
                      </m:sub>
                    </m:sSub>
                    <m:r>
                      <a:rPr lang="en-US" i="1">
                        <a:solidFill>
                          <a:srgbClr val="6600CC"/>
                        </a:solidFill>
                        <a:latin typeface="Cambria Math" panose="02040503050406030204" pitchFamily="18" charset="0"/>
                        <a:ea typeface="Cambria Math" panose="02040503050406030204" pitchFamily="18" charset="0"/>
                      </a:rPr>
                      <m:t>∝</m:t>
                    </m:r>
                    <m:r>
                      <a:rPr lang="en-US" i="1">
                        <a:solidFill>
                          <a:srgbClr val="6600CC"/>
                        </a:solidFill>
                        <a:latin typeface="Cambria Math" panose="02040503050406030204" pitchFamily="18" charset="0"/>
                        <a:ea typeface="Cambria Math" panose="02040503050406030204" pitchFamily="18" charset="0"/>
                      </a:rPr>
                      <m:t>𝜃</m:t>
                    </m:r>
                  </m:oMath>
                </a14:m>
                <a:r>
                  <a:rPr lang="en-US" dirty="0">
                    <a:solidFill>
                      <a:srgbClr val="6600CC"/>
                    </a:solidFill>
                  </a:rPr>
                  <a:t/>
                </a:r>
                <a:r>
                  <a:rPr lang="en-US" dirty="0">
                    <a:solidFill>
                      <a:srgbClr val="6600CC"/>
                    </a:solidFill>
                  </a:rPr>
                  <a:t>	(angle of deflection)</a:t>
                </a:r>
              </a:p>
              <a:p>
                <a:pPr marL="609600" indent="-609600" algn="just">
                  <a:lnSpc>
                    <a:spcPct val="80000"/>
                  </a:lnSpc>
                </a:pPr>
                <a:r>
                  <a:rPr lang="en-US" dirty="0">
                    <a:solidFill>
                      <a:srgbClr val="6600CC"/>
                    </a:solidFill>
                  </a:rPr>
                  <a:t>When the pointer comes to the position of rest, the tow torques should be equal</a:t>
                </a:r>
              </a:p>
              <a:p>
                <a:pPr marL="609600" indent="-609600" algn="just">
                  <a:lnSpc>
                    <a:spcPct val="80000"/>
                  </a:lnSpc>
                </a:pPr>
                <a14:m>
                  <m:oMath xmlns:m="http://schemas.openxmlformats.org/officeDocument/2006/math">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i="1">
                            <a:solidFill>
                              <a:srgbClr val="6600CC"/>
                            </a:solidFill>
                            <a:latin typeface="Cambria Math" panose="02040503050406030204" pitchFamily="18" charset="0"/>
                          </a:rPr>
                          <m:t>𝑑</m:t>
                        </m:r>
                        <m:r>
                          <a:rPr lang="en-US" i="1">
                            <a:solidFill>
                              <a:srgbClr val="6600CC"/>
                            </a:solidFill>
                            <a:latin typeface="Cambria Math" panose="02040503050406030204" pitchFamily="18" charset="0"/>
                          </a:rPr>
                          <m:t> </m:t>
                        </m:r>
                      </m:sub>
                    </m:sSub>
                    <m:r>
                      <a:rPr lang="en-US" i="1">
                        <a:solidFill>
                          <a:srgbClr val="6600CC"/>
                        </a:solidFill>
                        <a:latin typeface="Cambria Math" panose="02040503050406030204" pitchFamily="18" charset="0"/>
                      </a:rPr>
                      <m:t>=</m:t>
                    </m:r>
                    <m:sSub>
                      <m:sSubPr>
                        <m:ctrlPr>
                          <a:rPr lang="en-US" i="1">
                            <a:solidFill>
                              <a:srgbClr val="6600CC"/>
                            </a:solidFill>
                            <a:latin typeface="Cambria Math" panose="02040503050406030204" pitchFamily="18" charset="0"/>
                          </a:rPr>
                        </m:ctrlPr>
                      </m:sSubPr>
                      <m:e>
                        <m:r>
                          <a:rPr lang="en-US" i="1">
                            <a:solidFill>
                              <a:srgbClr val="6600CC"/>
                            </a:solidFill>
                            <a:latin typeface="Cambria Math" panose="02040503050406030204" pitchFamily="18" charset="0"/>
                          </a:rPr>
                          <m:t>𝑇</m:t>
                        </m:r>
                      </m:e>
                      <m:sub>
                        <m:r>
                          <a:rPr lang="en-US" i="1">
                            <a:solidFill>
                              <a:srgbClr val="6600CC"/>
                            </a:solidFill>
                            <a:latin typeface="Cambria Math" panose="02040503050406030204" pitchFamily="18" charset="0"/>
                          </a:rPr>
                          <m:t>𝐶</m:t>
                        </m:r>
                        <m:r>
                          <a:rPr lang="en-US" i="1">
                            <a:solidFill>
                              <a:srgbClr val="6600CC"/>
                            </a:solidFill>
                            <a:latin typeface="Cambria Math" panose="02040503050406030204" pitchFamily="18" charset="0"/>
                          </a:rPr>
                          <m:t> </m:t>
                        </m:r>
                      </m:sub>
                    </m:sSub>
                  </m:oMath>
                </a14:m>
                <a:endParaRPr lang="en-US" dirty="0">
                  <a:solidFill>
                    <a:srgbClr val="6600CC"/>
                  </a:solidFill>
                </a:endParaRPr>
              </a:p>
              <a:p>
                <a:pPr marL="609600" indent="-609600" algn="just">
                  <a:lnSpc>
                    <a:spcPct val="80000"/>
                  </a:lnSpc>
                </a:pPr>
                <a14:m>
                  <m:oMath xmlns:m="http://schemas.openxmlformats.org/officeDocument/2006/math">
                    <m:r>
                      <a:rPr lang="en-US" i="1">
                        <a:solidFill>
                          <a:srgbClr val="6600CC"/>
                        </a:solidFill>
                        <a:latin typeface="Cambria Math" panose="02040503050406030204" pitchFamily="18" charset="0"/>
                        <a:ea typeface="Cambria Math" panose="02040503050406030204" pitchFamily="18" charset="0"/>
                      </a:rPr>
                      <m:t>⇒</m:t>
                    </m:r>
                    <m:r>
                      <a:rPr lang="en-US" i="1">
                        <a:solidFill>
                          <a:srgbClr val="6600CC"/>
                        </a:solidFill>
                        <a:latin typeface="Cambria Math" panose="02040503050406030204" pitchFamily="18" charset="0"/>
                        <a:ea typeface="Cambria Math" panose="02040503050406030204" pitchFamily="18" charset="0"/>
                      </a:rPr>
                      <m:t>𝜃</m:t>
                    </m:r>
                    <m:r>
                      <a:rPr lang="en-US" i="1">
                        <a:solidFill>
                          <a:srgbClr val="6600CC"/>
                        </a:solidFill>
                        <a:latin typeface="Cambria Math" panose="02040503050406030204" pitchFamily="18" charset="0"/>
                        <a:ea typeface="Cambria Math" panose="02040503050406030204" pitchFamily="18" charset="0"/>
                      </a:rPr>
                      <m:t>∝</m:t>
                    </m:r>
                    <m:r>
                      <a:rPr lang="en-US" b="0" i="1" smtClean="0">
                        <a:solidFill>
                          <a:srgbClr val="6600CC"/>
                        </a:solidFill>
                        <a:latin typeface="Cambria Math" panose="02040503050406030204" pitchFamily="18" charset="0"/>
                        <a:ea typeface="Cambria Math" panose="02040503050406030204" pitchFamily="18" charset="0"/>
                      </a:rPr>
                      <m:t>𝐼</m:t>
                    </m:r>
                  </m:oMath>
                </a14:m>
                <a:r>
                  <a:rPr lang="en-US" dirty="0">
                    <a:solidFill>
                      <a:srgbClr val="6600CC"/>
                    </a:solidFill>
                  </a:rPr>
                  <a:t/>
                </a:r>
                <a:r>
                  <a:rPr lang="en-US" dirty="0">
                    <a:solidFill>
                      <a:srgbClr val="6600CC"/>
                    </a:solidFill>
                  </a:rPr>
                  <a:t>	=&gt;</a:t>
                </a:r>
                <a:r>
                  <a:rPr lang="en-US" dirty="0" smtClean="0">
                    <a:solidFill>
                      <a:srgbClr val="6600CC"/>
                    </a:solidFill>
                  </a:rPr>
                  <a:t>uniform </a:t>
                </a:r>
                <a:r>
                  <a:rPr lang="en-US" dirty="0">
                    <a:solidFill>
                      <a:srgbClr val="6600CC"/>
                    </a:solidFill>
                  </a:rPr>
                  <a:t>scale</a:t>
                </a:r>
                <a:endParaRPr lang="en-US" dirty="0">
                  <a:solidFill>
                    <a:srgbClr val="6600CC"/>
                  </a:solidFill>
                </a:endParaRPr>
              </a:p>
              <a:p>
                <a:pPr marL="609600" indent="-609600">
                  <a:lnSpc>
                    <a:spcPct val="80000"/>
                  </a:lnSpc>
                  <a:buNone/>
                </a:pPr>
                <a:endParaRPr lang="en-US" dirty="0" smtClean="0">
                  <a:solidFill>
                    <a:schemeClr val="tx2">
                      <a:lumMod val="75000"/>
                    </a:schemeClr>
                  </a:solidFill>
                </a:endParaRPr>
              </a:p>
              <a:p>
                <a:pPr marL="609600" indent="-609600" algn="just">
                  <a:lnSpc>
                    <a:spcPct val="80000"/>
                  </a:lnSpc>
                </a:pPr>
                <a:endParaRPr lang="en-US" sz="2800" dirty="0">
                  <a:solidFill>
                    <a:schemeClr val="tx2">
                      <a:lumMod val="75000"/>
                    </a:schemeClr>
                  </a:solidFill>
                </a:endParaRPr>
              </a:p>
            </p:txBody>
          </p:sp>
        </mc:Choice>
        <mc:Fallback>
          <p:sp>
            <p:nvSpPr>
              <p:cNvPr id="848899" name="Rectangle 3"/>
              <p:cNvSpPr>
                <a:spLocks noGrp="1" noRot="1" noChangeAspect="1" noMove="1" noResize="1" noEditPoints="1" noAdjustHandles="1" noChangeArrowheads="1" noChangeShapeType="1" noTextEdit="1"/>
              </p:cNvSpPr>
              <p:nvPr>
                <p:ph idx="1"/>
              </p:nvPr>
            </p:nvSpPr>
            <p:spPr bwMode="auto">
              <a:xfrm>
                <a:off x="457200" y="1389888"/>
                <a:ext cx="8229600" cy="5087112"/>
              </a:xfrm>
              <a:blipFill rotWithShape="0">
                <a:blip r:embed="rId2"/>
                <a:stretch>
                  <a:fillRect l="-593" r="-593"/>
                </a:stretch>
              </a:blipFill>
              <a:ln>
                <a:miter lim="800000"/>
                <a:headEnd/>
                <a:tailEnd/>
              </a:ln>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chemeClr val="tx1"/>
                </a:solidFill>
              </a:rPr>
              <a:t>Permanent Magnet Moving Coil (PMMC</a:t>
            </a:r>
            <a:r>
              <a:rPr lang="en-US" sz="2400" dirty="0" smtClean="0">
                <a:solidFill>
                  <a:schemeClr val="tx1"/>
                </a:solidFill>
              </a:rPr>
              <a:t>)…</a:t>
            </a:r>
            <a:endParaRPr lang="en-IN" sz="2400" dirty="0">
              <a:solidFill>
                <a:schemeClr val="tx1"/>
              </a:solidFill>
            </a:endParaRPr>
          </a:p>
        </p:txBody>
      </p:sp>
      <p:sp>
        <p:nvSpPr>
          <p:cNvPr id="3" name="Content Placeholder 2"/>
          <p:cNvSpPr>
            <a:spLocks noGrp="1"/>
          </p:cNvSpPr>
          <p:nvPr>
            <p:ph idx="1"/>
          </p:nvPr>
        </p:nvSpPr>
        <p:spPr/>
        <p:txBody>
          <a:bodyPr/>
          <a:lstStyle/>
          <a:p>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804287" y="1143000"/>
            <a:ext cx="5133975" cy="5215467"/>
          </a:xfrm>
          <a:prstGeom prst="rect">
            <a:avLst/>
          </a:prstGeom>
        </p:spPr>
      </p:pic>
    </p:spTree>
    <p:extLst>
      <p:ext uri="{BB962C8B-B14F-4D97-AF65-F5344CB8AC3E}">
        <p14:creationId xmlns:p14="http://schemas.microsoft.com/office/powerpoint/2010/main" xmlns="" val="37812649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a:solidFill>
                  <a:schemeClr val="tx1"/>
                </a:solidFill>
              </a:rPr>
              <a:t>Permanent Magnet Moving Coil (PMMC)…</a:t>
            </a:r>
            <a:endParaRPr lang="en-IN" sz="1600" dirty="0"/>
          </a:p>
        </p:txBody>
      </p:sp>
      <p:sp>
        <p:nvSpPr>
          <p:cNvPr id="3" name="Content Placeholder 2"/>
          <p:cNvSpPr>
            <a:spLocks noGrp="1"/>
          </p:cNvSpPr>
          <p:nvPr>
            <p:ph idx="1"/>
          </p:nvPr>
        </p:nvSpPr>
        <p:spPr/>
        <p:txBody>
          <a:bodyPr/>
          <a:lstStyle/>
          <a:p>
            <a:r>
              <a:rPr lang="en-IN" dirty="0"/>
              <a:t>A moving coil instrument consists basically of a permanent magnet to provide a magnetic field and a small lightweight coil is wound on a rectangular soft iron core that is free to rotate around its vertical axis. </a:t>
            </a:r>
            <a:endParaRPr lang="en-IN" dirty="0" smtClean="0"/>
          </a:p>
          <a:p>
            <a:r>
              <a:rPr lang="en-IN" dirty="0" smtClean="0"/>
              <a:t>When </a:t>
            </a:r>
            <a:r>
              <a:rPr lang="en-IN" dirty="0"/>
              <a:t>a current is passed through the coil windings, a torque is developed on the coil by the interaction of the magnetic field and the field set up by the current in the coil. </a:t>
            </a:r>
            <a:endParaRPr lang="en-IN" dirty="0" smtClean="0"/>
          </a:p>
          <a:p>
            <a:r>
              <a:rPr lang="en-IN" dirty="0" smtClean="0"/>
              <a:t>The </a:t>
            </a:r>
            <a:r>
              <a:rPr lang="en-IN" dirty="0" err="1"/>
              <a:t>aluminum</a:t>
            </a:r>
            <a:r>
              <a:rPr lang="en-IN" dirty="0"/>
              <a:t> pointer attached to rotating coil and the pointer moves around the calibrated scale indicates the deflection of the coil. </a:t>
            </a:r>
          </a:p>
        </p:txBody>
      </p:sp>
    </p:spTree>
    <p:extLst>
      <p:ext uri="{BB962C8B-B14F-4D97-AF65-F5344CB8AC3E}">
        <p14:creationId xmlns:p14="http://schemas.microsoft.com/office/powerpoint/2010/main" xmlns="" val="32525536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47675" y="685800"/>
            <a:ext cx="8229600" cy="59213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marL="609600" indent="-609600">
              <a:lnSpc>
                <a:spcPct val="80000"/>
              </a:lnSpc>
            </a:pPr>
            <a:r>
              <a:rPr lang="en-US" dirty="0"/>
              <a:t>b</a:t>
            </a:r>
            <a:r>
              <a:rPr lang="en-US" dirty="0" smtClean="0"/>
              <a:t>. Dynamometer or </a:t>
            </a:r>
            <a:r>
              <a:rPr lang="en-IN" dirty="0"/>
              <a:t>Electrodynamometer</a:t>
            </a:r>
            <a:br>
              <a:rPr lang="en-IN" dirty="0"/>
            </a:br>
            <a:endParaRPr lang="en-US" u="sng" dirty="0" smtClean="0">
              <a:solidFill>
                <a:srgbClr val="C00000"/>
              </a:solidFill>
            </a:endParaRPr>
          </a:p>
        </p:txBody>
      </p:sp>
      <mc:AlternateContent xmlns:mc="http://schemas.openxmlformats.org/markup-compatibility/2006">
        <mc:Choice xmlns:a14="http://schemas.microsoft.com/office/drawing/2010/main" xmlns="" Requires="a14">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rmAutofit/>
              </a:bodyPr>
              <a:lstStyle/>
              <a:p>
                <a:pPr algn="just"/>
                <a:r>
                  <a:rPr lang="en-US" sz="2000" dirty="0" smtClean="0"/>
                  <a:t>This instrument is suitable for the measurement of direct and alternating current, voltage and power. </a:t>
                </a:r>
              </a:p>
              <a:p>
                <a:pPr algn="just"/>
                <a:r>
                  <a:rPr lang="en-US" sz="2000" dirty="0" smtClean="0"/>
                  <a:t>The deflecting torque in dynamometer is relies by the interaction of magnetic field produced by a pair of fixed air cored coils and a third air cored coil capable of angular movement and suspended within the fixed coil</a:t>
                </a:r>
                <a:r>
                  <a:rPr lang="en-US" sz="2000" dirty="0" smtClean="0"/>
                  <a:t>.</a:t>
                </a:r>
              </a:p>
              <a:p>
                <a:pPr marL="609600" indent="-609600" algn="just">
                  <a:lnSpc>
                    <a:spcPct val="80000"/>
                  </a:lnSpc>
                </a:pPr>
                <a:r>
                  <a:rPr lang="en-US" sz="2000" dirty="0">
                    <a:solidFill>
                      <a:srgbClr val="6600CC"/>
                    </a:solidFill>
                  </a:rPr>
                  <a:t>Deflecting torque </a:t>
                </a:r>
                <a14:m>
                  <m:oMath xmlns:m="http://schemas.openxmlformats.org/officeDocument/2006/math">
                    <m:sSub>
                      <m:sSubPr>
                        <m:ctrlPr>
                          <a:rPr lang="en-US" sz="2000" i="1">
                            <a:solidFill>
                              <a:srgbClr val="6600CC"/>
                            </a:solidFill>
                            <a:latin typeface="Cambria Math" panose="02040503050406030204" pitchFamily="18" charset="0"/>
                          </a:rPr>
                        </m:ctrlPr>
                      </m:sSubPr>
                      <m:e>
                        <m:r>
                          <a:rPr lang="en-US" sz="2000" i="1">
                            <a:solidFill>
                              <a:srgbClr val="6600CC"/>
                            </a:solidFill>
                            <a:latin typeface="Cambria Math" panose="02040503050406030204" pitchFamily="18" charset="0"/>
                          </a:rPr>
                          <m:t>𝑇</m:t>
                        </m:r>
                      </m:e>
                      <m:sub>
                        <m:r>
                          <a:rPr lang="en-US" sz="2000" i="1">
                            <a:solidFill>
                              <a:srgbClr val="6600CC"/>
                            </a:solidFill>
                            <a:latin typeface="Cambria Math" panose="02040503050406030204" pitchFamily="18" charset="0"/>
                          </a:rPr>
                          <m:t>𝑑</m:t>
                        </m:r>
                        <m:r>
                          <a:rPr lang="en-US" sz="2000" i="1">
                            <a:solidFill>
                              <a:srgbClr val="6600CC"/>
                            </a:solidFill>
                            <a:latin typeface="Cambria Math" panose="02040503050406030204" pitchFamily="18" charset="0"/>
                          </a:rPr>
                          <m:t> </m:t>
                        </m:r>
                      </m:sub>
                    </m:sSub>
                    <m:r>
                      <a:rPr lang="en-US" sz="2000" i="1">
                        <a:solidFill>
                          <a:srgbClr val="6600CC"/>
                        </a:solidFill>
                        <a:latin typeface="Cambria Math" panose="02040503050406030204" pitchFamily="18" charset="0"/>
                        <a:ea typeface="Cambria Math" panose="02040503050406030204" pitchFamily="18" charset="0"/>
                      </a:rPr>
                      <m:t>∝ </m:t>
                    </m:r>
                    <m:sSup>
                      <m:sSupPr>
                        <m:ctrlPr>
                          <a:rPr lang="en-US" sz="2000" i="1">
                            <a:solidFill>
                              <a:srgbClr val="6600CC"/>
                            </a:solidFill>
                            <a:latin typeface="Cambria Math" panose="02040503050406030204" pitchFamily="18" charset="0"/>
                            <a:ea typeface="Cambria Math" panose="02040503050406030204" pitchFamily="18" charset="0"/>
                          </a:rPr>
                        </m:ctrlPr>
                      </m:sSupPr>
                      <m:e>
                        <m:r>
                          <a:rPr lang="en-US" sz="2000" b="0" i="1" smtClean="0">
                            <a:solidFill>
                              <a:srgbClr val="6600CC"/>
                            </a:solidFill>
                            <a:latin typeface="Cambria Math" panose="02040503050406030204" pitchFamily="18" charset="0"/>
                            <a:ea typeface="Cambria Math" panose="02040503050406030204" pitchFamily="18" charset="0"/>
                          </a:rPr>
                          <m:t>𝑉</m:t>
                        </m:r>
                      </m:e>
                      <m:sup>
                        <m:r>
                          <a:rPr lang="en-US" sz="2000" i="1">
                            <a:solidFill>
                              <a:srgbClr val="6600CC"/>
                            </a:solidFill>
                            <a:latin typeface="Cambria Math" panose="02040503050406030204" pitchFamily="18" charset="0"/>
                            <a:ea typeface="Cambria Math" panose="02040503050406030204" pitchFamily="18" charset="0"/>
                          </a:rPr>
                          <m:t>2</m:t>
                        </m:r>
                      </m:sup>
                    </m:sSup>
                  </m:oMath>
                </a14:m>
                <a:r>
                  <a:rPr lang="en-US" sz="2000" dirty="0">
                    <a:solidFill>
                      <a:srgbClr val="6600CC"/>
                    </a:solidFill>
                  </a:rPr>
                  <a:t/>
                </a:r>
                <a:r>
                  <a:rPr lang="en-US" sz="2000" dirty="0">
                    <a:solidFill>
                      <a:srgbClr val="6600CC"/>
                    </a:solidFill>
                  </a:rPr>
                  <a:t/>
                </a:r>
                <a:r>
                  <a:rPr lang="en-US" sz="2000" dirty="0" smtClean="0">
                    <a:solidFill>
                      <a:srgbClr val="6600CC"/>
                    </a:solidFill>
                  </a:rPr>
                  <a:t>(Voltage)</a:t>
                </a:r>
                <a:endParaRPr lang="en-US" sz="2000" dirty="0">
                  <a:solidFill>
                    <a:srgbClr val="6600CC"/>
                  </a:solidFill>
                </a:endParaRPr>
              </a:p>
              <a:p>
                <a:pPr marL="609600" indent="-609600" algn="just">
                  <a:lnSpc>
                    <a:spcPct val="80000"/>
                  </a:lnSpc>
                </a:pPr>
                <a:r>
                  <a:rPr lang="en-US" sz="2000" dirty="0">
                    <a:solidFill>
                      <a:srgbClr val="6600CC"/>
                    </a:solidFill>
                  </a:rPr>
                  <a:t>Controlling torque </a:t>
                </a:r>
                <a14:m>
                  <m:oMath xmlns:m="http://schemas.openxmlformats.org/officeDocument/2006/math">
                    <m:sSub>
                      <m:sSubPr>
                        <m:ctrlPr>
                          <a:rPr lang="en-US" sz="2000" i="1">
                            <a:solidFill>
                              <a:srgbClr val="6600CC"/>
                            </a:solidFill>
                            <a:latin typeface="Cambria Math" panose="02040503050406030204" pitchFamily="18" charset="0"/>
                          </a:rPr>
                        </m:ctrlPr>
                      </m:sSubPr>
                      <m:e>
                        <m:r>
                          <a:rPr lang="en-US" sz="2000" i="1">
                            <a:solidFill>
                              <a:srgbClr val="6600CC"/>
                            </a:solidFill>
                            <a:latin typeface="Cambria Math" panose="02040503050406030204" pitchFamily="18" charset="0"/>
                          </a:rPr>
                          <m:t>𝑇</m:t>
                        </m:r>
                      </m:e>
                      <m:sub>
                        <m:r>
                          <a:rPr lang="en-US" sz="2000" i="1">
                            <a:solidFill>
                              <a:srgbClr val="6600CC"/>
                            </a:solidFill>
                            <a:latin typeface="Cambria Math" panose="02040503050406030204" pitchFamily="18" charset="0"/>
                          </a:rPr>
                          <m:t>𝐶</m:t>
                        </m:r>
                        <m:r>
                          <a:rPr lang="en-US" sz="2000" i="1">
                            <a:solidFill>
                              <a:srgbClr val="6600CC"/>
                            </a:solidFill>
                            <a:latin typeface="Cambria Math" panose="02040503050406030204" pitchFamily="18" charset="0"/>
                          </a:rPr>
                          <m:t> </m:t>
                        </m:r>
                      </m:sub>
                    </m:sSub>
                    <m:r>
                      <a:rPr lang="en-US" sz="2000" i="1">
                        <a:solidFill>
                          <a:srgbClr val="6600CC"/>
                        </a:solidFill>
                        <a:latin typeface="Cambria Math" panose="02040503050406030204" pitchFamily="18" charset="0"/>
                        <a:ea typeface="Cambria Math" panose="02040503050406030204" pitchFamily="18" charset="0"/>
                      </a:rPr>
                      <m:t>∝</m:t>
                    </m:r>
                    <m:r>
                      <a:rPr lang="en-US" sz="2000" i="1">
                        <a:solidFill>
                          <a:srgbClr val="6600CC"/>
                        </a:solidFill>
                        <a:latin typeface="Cambria Math" panose="02040503050406030204" pitchFamily="18" charset="0"/>
                        <a:ea typeface="Cambria Math" panose="02040503050406030204" pitchFamily="18" charset="0"/>
                      </a:rPr>
                      <m:t>𝜃</m:t>
                    </m:r>
                  </m:oMath>
                </a14:m>
                <a:r>
                  <a:rPr lang="en-US" sz="2000" dirty="0">
                    <a:solidFill>
                      <a:srgbClr val="6600CC"/>
                    </a:solidFill>
                  </a:rPr>
                  <a:t/>
                </a:r>
                <a:r>
                  <a:rPr lang="en-US" sz="2000" dirty="0">
                    <a:solidFill>
                      <a:srgbClr val="6600CC"/>
                    </a:solidFill>
                  </a:rPr>
                  <a:t>	(angle of deflection)</a:t>
                </a:r>
              </a:p>
              <a:p>
                <a:pPr marL="609600" indent="-609600" algn="just">
                  <a:lnSpc>
                    <a:spcPct val="80000"/>
                  </a:lnSpc>
                </a:pPr>
                <a:r>
                  <a:rPr lang="en-US" sz="2000" dirty="0">
                    <a:solidFill>
                      <a:srgbClr val="6600CC"/>
                    </a:solidFill>
                  </a:rPr>
                  <a:t>When the pointer comes to the position of rest, the tow torques should be equal</a:t>
                </a:r>
              </a:p>
              <a:p>
                <a:pPr marL="609600" indent="-609600" algn="just">
                  <a:lnSpc>
                    <a:spcPct val="80000"/>
                  </a:lnSpc>
                </a:pPr>
                <a14:m>
                  <m:oMath xmlns:m="http://schemas.openxmlformats.org/officeDocument/2006/math">
                    <m:sSub>
                      <m:sSubPr>
                        <m:ctrlPr>
                          <a:rPr lang="en-US" sz="2000" i="1">
                            <a:solidFill>
                              <a:srgbClr val="6600CC"/>
                            </a:solidFill>
                            <a:latin typeface="Cambria Math" panose="02040503050406030204" pitchFamily="18" charset="0"/>
                          </a:rPr>
                        </m:ctrlPr>
                      </m:sSubPr>
                      <m:e>
                        <m:r>
                          <a:rPr lang="en-US" sz="2000" i="1">
                            <a:solidFill>
                              <a:srgbClr val="6600CC"/>
                            </a:solidFill>
                            <a:latin typeface="Cambria Math" panose="02040503050406030204" pitchFamily="18" charset="0"/>
                          </a:rPr>
                          <m:t>𝑇</m:t>
                        </m:r>
                      </m:e>
                      <m:sub>
                        <m:r>
                          <a:rPr lang="en-US" sz="2000" i="1">
                            <a:solidFill>
                              <a:srgbClr val="6600CC"/>
                            </a:solidFill>
                            <a:latin typeface="Cambria Math" panose="02040503050406030204" pitchFamily="18" charset="0"/>
                          </a:rPr>
                          <m:t>𝑑</m:t>
                        </m:r>
                        <m:r>
                          <a:rPr lang="en-US" sz="2000" i="1">
                            <a:solidFill>
                              <a:srgbClr val="6600CC"/>
                            </a:solidFill>
                            <a:latin typeface="Cambria Math" panose="02040503050406030204" pitchFamily="18" charset="0"/>
                          </a:rPr>
                          <m:t> </m:t>
                        </m:r>
                      </m:sub>
                    </m:sSub>
                    <m:r>
                      <a:rPr lang="en-US" sz="2000" i="1">
                        <a:solidFill>
                          <a:srgbClr val="6600CC"/>
                        </a:solidFill>
                        <a:latin typeface="Cambria Math" panose="02040503050406030204" pitchFamily="18" charset="0"/>
                      </a:rPr>
                      <m:t>=</m:t>
                    </m:r>
                    <m:sSub>
                      <m:sSubPr>
                        <m:ctrlPr>
                          <a:rPr lang="en-US" sz="2000" i="1">
                            <a:solidFill>
                              <a:srgbClr val="6600CC"/>
                            </a:solidFill>
                            <a:latin typeface="Cambria Math" panose="02040503050406030204" pitchFamily="18" charset="0"/>
                          </a:rPr>
                        </m:ctrlPr>
                      </m:sSubPr>
                      <m:e>
                        <m:r>
                          <a:rPr lang="en-US" sz="2000" i="1">
                            <a:solidFill>
                              <a:srgbClr val="6600CC"/>
                            </a:solidFill>
                            <a:latin typeface="Cambria Math" panose="02040503050406030204" pitchFamily="18" charset="0"/>
                          </a:rPr>
                          <m:t>𝑇</m:t>
                        </m:r>
                      </m:e>
                      <m:sub>
                        <m:r>
                          <a:rPr lang="en-US" sz="2000" i="1">
                            <a:solidFill>
                              <a:srgbClr val="6600CC"/>
                            </a:solidFill>
                            <a:latin typeface="Cambria Math" panose="02040503050406030204" pitchFamily="18" charset="0"/>
                          </a:rPr>
                          <m:t>𝐶</m:t>
                        </m:r>
                        <m:r>
                          <a:rPr lang="en-US" sz="2000" i="1">
                            <a:solidFill>
                              <a:srgbClr val="6600CC"/>
                            </a:solidFill>
                            <a:latin typeface="Cambria Math" panose="02040503050406030204" pitchFamily="18" charset="0"/>
                          </a:rPr>
                          <m:t> </m:t>
                        </m:r>
                      </m:sub>
                    </m:sSub>
                  </m:oMath>
                </a14:m>
                <a:endParaRPr lang="en-US" sz="2000" dirty="0">
                  <a:solidFill>
                    <a:srgbClr val="6600CC"/>
                  </a:solidFill>
                </a:endParaRPr>
              </a:p>
              <a:p>
                <a:pPr marL="609600" indent="-609600" algn="just">
                  <a:lnSpc>
                    <a:spcPct val="80000"/>
                  </a:lnSpc>
                </a:pPr>
                <a14:m>
                  <m:oMath xmlns:m="http://schemas.openxmlformats.org/officeDocument/2006/math">
                    <m:r>
                      <a:rPr lang="en-US" sz="2000" i="1">
                        <a:solidFill>
                          <a:srgbClr val="6600CC"/>
                        </a:solidFill>
                        <a:latin typeface="Cambria Math" panose="02040503050406030204" pitchFamily="18" charset="0"/>
                        <a:ea typeface="Cambria Math" panose="02040503050406030204" pitchFamily="18" charset="0"/>
                      </a:rPr>
                      <m:t>⇒</m:t>
                    </m:r>
                    <m:r>
                      <a:rPr lang="en-US" sz="2000" b="0" i="1" smtClean="0">
                        <a:solidFill>
                          <a:srgbClr val="6600CC"/>
                        </a:solidFill>
                        <a:latin typeface="Cambria Math" panose="02040503050406030204" pitchFamily="18" charset="0"/>
                        <a:ea typeface="Cambria Math" panose="02040503050406030204" pitchFamily="18" charset="0"/>
                      </a:rPr>
                      <m:t>𝑉</m:t>
                    </m:r>
                    <m:r>
                      <a:rPr lang="en-US" sz="2000" i="1">
                        <a:solidFill>
                          <a:srgbClr val="6600CC"/>
                        </a:solidFill>
                        <a:latin typeface="Cambria Math" panose="02040503050406030204" pitchFamily="18" charset="0"/>
                        <a:ea typeface="Cambria Math" panose="02040503050406030204" pitchFamily="18" charset="0"/>
                      </a:rPr>
                      <m:t>∝</m:t>
                    </m:r>
                    <m:rad>
                      <m:radPr>
                        <m:degHide m:val="on"/>
                        <m:ctrlPr>
                          <a:rPr lang="en-US" sz="2000" i="1" smtClean="0">
                            <a:solidFill>
                              <a:srgbClr val="6600CC"/>
                            </a:solidFill>
                            <a:latin typeface="Cambria Math" panose="02040503050406030204" pitchFamily="18" charset="0"/>
                            <a:ea typeface="Cambria Math" panose="02040503050406030204" pitchFamily="18" charset="0"/>
                          </a:rPr>
                        </m:ctrlPr>
                      </m:radPr>
                      <m:deg/>
                      <m:e>
                        <m:r>
                          <a:rPr lang="en-US" sz="2000" i="1" smtClean="0">
                            <a:solidFill>
                              <a:srgbClr val="6600CC"/>
                            </a:solidFill>
                            <a:latin typeface="Cambria Math" panose="02040503050406030204" pitchFamily="18" charset="0"/>
                            <a:ea typeface="Cambria Math" panose="02040503050406030204" pitchFamily="18" charset="0"/>
                          </a:rPr>
                          <m:t>𝜃</m:t>
                        </m:r>
                      </m:e>
                    </m:rad>
                  </m:oMath>
                </a14:m>
                <a:r>
                  <a:rPr lang="en-US" sz="2000" dirty="0">
                    <a:solidFill>
                      <a:srgbClr val="6600CC"/>
                    </a:solidFill>
                  </a:rPr>
                  <a:t/>
                </a:r>
                <a:r>
                  <a:rPr lang="en-US" sz="2000" dirty="0">
                    <a:solidFill>
                      <a:srgbClr val="6600CC"/>
                    </a:solidFill>
                  </a:rPr>
                  <a:t>	=&gt; non uniform scale</a:t>
                </a:r>
                <a:endParaRPr lang="en-US" sz="2000" dirty="0">
                  <a:solidFill>
                    <a:srgbClr val="6600CC"/>
                  </a:solidFill>
                </a:endParaRPr>
              </a:p>
              <a:p>
                <a:pPr algn="just"/>
                <a:endParaRPr lang="en-US" sz="2000" dirty="0">
                  <a:solidFill>
                    <a:schemeClr val="tx2">
                      <a:lumMod val="75000"/>
                    </a:schemeClr>
                  </a:solidFill>
                </a:endParaRPr>
              </a:p>
            </p:txBody>
          </p:sp>
        </mc:Choice>
        <mc:Fallback>
          <p:sp>
            <p:nvSpPr>
              <p:cNvPr id="848899" name="Rectangle 3"/>
              <p:cNvSpPr>
                <a:spLocks noGrp="1" noRot="1" noChangeAspect="1" noMove="1" noResize="1" noEditPoints="1" noAdjustHandles="1" noChangeArrowheads="1" noChangeShapeType="1" noTextEdit="1"/>
              </p:cNvSpPr>
              <p:nvPr>
                <p:ph idx="1"/>
              </p:nvPr>
            </p:nvSpPr>
            <p:spPr bwMode="auto">
              <a:xfrm>
                <a:off x="457200" y="1389888"/>
                <a:ext cx="8229600" cy="5087112"/>
              </a:xfrm>
              <a:blipFill rotWithShape="0">
                <a:blip r:embed="rId2"/>
                <a:stretch>
                  <a:fillRect l="-296" t="-719" r="-741"/>
                </a:stretch>
              </a:blipFill>
              <a:ln>
                <a:miter lim="800000"/>
                <a:headEnd/>
                <a:tailEnd/>
              </a:ln>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normAutofit/>
          </a:bodyPr>
          <a:lstStyle/>
          <a:p>
            <a:r>
              <a:rPr lang="en-US" dirty="0" smtClean="0"/>
              <a:t>CLASSIFICATION OF INSTRUMENTS</a:t>
            </a:r>
            <a:endParaRPr lang="en-US" dirty="0"/>
          </a:p>
        </p:txBody>
      </p:sp>
      <p:sp>
        <p:nvSpPr>
          <p:cNvPr id="3" name="Content Placeholder 2"/>
          <p:cNvSpPr>
            <a:spLocks noGrp="1"/>
          </p:cNvSpPr>
          <p:nvPr>
            <p:ph idx="1"/>
          </p:nvPr>
        </p:nvSpPr>
        <p:spPr>
          <a:xfrm>
            <a:off x="457200" y="1676400"/>
            <a:ext cx="8229600" cy="4724400"/>
          </a:xfrm>
        </p:spPr>
        <p:txBody>
          <a:bodyPr>
            <a:noAutofit/>
          </a:bodyPr>
          <a:lstStyle/>
          <a:p>
            <a:pPr algn="just">
              <a:buNone/>
            </a:pPr>
            <a:r>
              <a:rPr lang="en-US" sz="2400" dirty="0" smtClean="0">
                <a:solidFill>
                  <a:schemeClr val="accent2">
                    <a:lumMod val="50000"/>
                  </a:schemeClr>
                </a:solidFill>
              </a:rPr>
              <a:t>Electrical instruments may be divided into two categories, that are;</a:t>
            </a:r>
          </a:p>
          <a:p>
            <a:pPr marL="624078" indent="-514350">
              <a:buAutoNum type="arabicPeriod"/>
            </a:pPr>
            <a:r>
              <a:rPr lang="en-US" sz="2400" dirty="0" smtClean="0">
                <a:solidFill>
                  <a:schemeClr val="accent2">
                    <a:lumMod val="50000"/>
                  </a:schemeClr>
                </a:solidFill>
              </a:rPr>
              <a:t>Absolute instruments,</a:t>
            </a:r>
          </a:p>
          <a:p>
            <a:pPr marL="624078" indent="-514350">
              <a:buAutoNum type="arabicPeriod"/>
            </a:pPr>
            <a:r>
              <a:rPr lang="en-US" sz="2400" dirty="0" smtClean="0">
                <a:solidFill>
                  <a:schemeClr val="accent2">
                    <a:lumMod val="50000"/>
                  </a:schemeClr>
                </a:solidFill>
              </a:rPr>
              <a:t>Secondary instruments.</a:t>
            </a:r>
          </a:p>
          <a:p>
            <a:pPr marL="624078" indent="-514350" algn="just">
              <a:buNone/>
            </a:pPr>
            <a:r>
              <a:rPr lang="en-US" sz="2400" dirty="0" smtClean="0">
                <a:solidFill>
                  <a:schemeClr val="accent2">
                    <a:lumMod val="50000"/>
                  </a:schemeClr>
                </a:solidFill>
              </a:rPr>
              <a:t>	- </a:t>
            </a:r>
            <a:r>
              <a:rPr lang="en-US" sz="2400" u="sng" dirty="0" smtClean="0">
                <a:solidFill>
                  <a:schemeClr val="accent2">
                    <a:lumMod val="50000"/>
                  </a:schemeClr>
                </a:solidFill>
              </a:rPr>
              <a:t>Absolute instruments </a:t>
            </a:r>
            <a:r>
              <a:rPr lang="en-US" sz="2400" dirty="0" smtClean="0">
                <a:solidFill>
                  <a:schemeClr val="accent2">
                    <a:lumMod val="50000"/>
                  </a:schemeClr>
                </a:solidFill>
              </a:rPr>
              <a:t>gives the quantity to be measured in term of physical constant of the instrument. </a:t>
            </a:r>
            <a:r>
              <a:rPr lang="en-US" sz="2400" dirty="0" err="1" smtClean="0">
                <a:solidFill>
                  <a:schemeClr val="accent2">
                    <a:lumMod val="50000"/>
                  </a:schemeClr>
                </a:solidFill>
              </a:rPr>
              <a:t>ie</a:t>
            </a:r>
            <a:r>
              <a:rPr lang="en-US" sz="2400" dirty="0" smtClean="0">
                <a:solidFill>
                  <a:schemeClr val="accent2">
                    <a:lumMod val="50000"/>
                  </a:schemeClr>
                </a:solidFill>
              </a:rPr>
              <a:t> tangent galvanometer </a:t>
            </a:r>
          </a:p>
          <a:p>
            <a:pPr marL="624078" indent="-514350" algn="just">
              <a:buNone/>
            </a:pPr>
            <a:r>
              <a:rPr lang="en-US" sz="2400" dirty="0" smtClean="0">
                <a:solidFill>
                  <a:schemeClr val="accent2">
                    <a:lumMod val="50000"/>
                  </a:schemeClr>
                </a:solidFill>
              </a:rPr>
              <a:t>	- In </a:t>
            </a:r>
            <a:r>
              <a:rPr lang="en-US" sz="2400" u="sng" dirty="0" smtClean="0">
                <a:solidFill>
                  <a:schemeClr val="accent2">
                    <a:lumMod val="50000"/>
                  </a:schemeClr>
                </a:solidFill>
              </a:rPr>
              <a:t>Secondary instruments </a:t>
            </a:r>
            <a:r>
              <a:rPr lang="en-US" sz="2400" dirty="0" smtClean="0">
                <a:solidFill>
                  <a:schemeClr val="accent2">
                    <a:lumMod val="50000"/>
                  </a:schemeClr>
                </a:solidFill>
              </a:rPr>
              <a:t>the deflection gives the magnitude of electrical quantity to be measured directly. These instruments are required to be calibrated by comparing with another standard instrument before putting into use.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219200" y="2171962"/>
            <a:ext cx="5315834" cy="3695437"/>
          </a:xfrm>
          <a:prstGeom prst="rect">
            <a:avLst/>
          </a:prstGeom>
        </p:spPr>
      </p:pic>
    </p:spTree>
    <p:extLst>
      <p:ext uri="{BB962C8B-B14F-4D97-AF65-F5344CB8AC3E}">
        <p14:creationId xmlns:p14="http://schemas.microsoft.com/office/powerpoint/2010/main" xmlns="" val="3825268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971800" y="1600200"/>
            <a:ext cx="2819400" cy="4252210"/>
          </a:xfr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1000" y="1748279"/>
            <a:ext cx="2518921" cy="251892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943600" y="1930400"/>
            <a:ext cx="1752600" cy="2609850"/>
          </a:xfrm>
          <a:prstGeom prst="rect">
            <a:avLst/>
          </a:prstGeom>
        </p:spPr>
      </p:pic>
    </p:spTree>
    <p:extLst>
      <p:ext uri="{BB962C8B-B14F-4D97-AF65-F5344CB8AC3E}">
        <p14:creationId xmlns:p14="http://schemas.microsoft.com/office/powerpoint/2010/main" xmlns="" val="206353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a:p>
        </p:txBody>
      </p:sp>
    </p:spTree>
    <p:extLst>
      <p:ext uri="{BB962C8B-B14F-4D97-AF65-F5344CB8AC3E}">
        <p14:creationId xmlns:p14="http://schemas.microsoft.com/office/powerpoint/2010/main" xmlns="" val="12625163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a:p>
        </p:txBody>
      </p:sp>
    </p:spTree>
    <p:extLst>
      <p:ext uri="{BB962C8B-B14F-4D97-AF65-F5344CB8AC3E}">
        <p14:creationId xmlns:p14="http://schemas.microsoft.com/office/powerpoint/2010/main" xmlns="" val="4267854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HOT WIRE TYPE</a:t>
            </a:r>
          </a:p>
        </p:txBody>
      </p:sp>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609600" indent="-609600" algn="just">
              <a:lnSpc>
                <a:spcPct val="150000"/>
              </a:lnSpc>
            </a:pPr>
            <a:r>
              <a:rPr lang="en-US" dirty="0" smtClean="0">
                <a:solidFill>
                  <a:schemeClr val="tx2">
                    <a:lumMod val="75000"/>
                  </a:schemeClr>
                </a:solidFill>
              </a:rPr>
              <a:t>It is based on the heating effect of current.</a:t>
            </a:r>
          </a:p>
          <a:p>
            <a:pPr marL="609600" indent="-609600" algn="just">
              <a:lnSpc>
                <a:spcPct val="150000"/>
              </a:lnSpc>
            </a:pPr>
            <a:r>
              <a:rPr lang="en-US" sz="2800" dirty="0" smtClean="0">
                <a:solidFill>
                  <a:schemeClr val="tx2">
                    <a:lumMod val="75000"/>
                  </a:schemeClr>
                </a:solidFill>
              </a:rPr>
              <a:t>It consist of platinum-iridium (it can withstand oxidation at high temperatures) wire.</a:t>
            </a:r>
          </a:p>
          <a:p>
            <a:pPr marL="609600" indent="-609600" algn="just">
              <a:lnSpc>
                <a:spcPct val="150000"/>
              </a:lnSpc>
            </a:pPr>
            <a:r>
              <a:rPr lang="en-US" dirty="0" smtClean="0">
                <a:solidFill>
                  <a:schemeClr val="tx2">
                    <a:lumMod val="75000"/>
                  </a:schemeClr>
                </a:solidFill>
              </a:rPr>
              <a:t>When current is through wire, it expands according to I</a:t>
            </a:r>
            <a:r>
              <a:rPr lang="en-US" baseline="30000" dirty="0" smtClean="0">
                <a:solidFill>
                  <a:schemeClr val="tx2">
                    <a:lumMod val="75000"/>
                  </a:schemeClr>
                </a:solidFill>
              </a:rPr>
              <a:t>2</a:t>
            </a:r>
            <a:r>
              <a:rPr lang="en-US" dirty="0" smtClean="0">
                <a:solidFill>
                  <a:schemeClr val="tx2">
                    <a:lumMod val="75000"/>
                  </a:schemeClr>
                </a:solidFill>
              </a:rPr>
              <a:t>R formula.</a:t>
            </a:r>
          </a:p>
          <a:p>
            <a:pPr marL="609600" indent="-609600" algn="just">
              <a:lnSpc>
                <a:spcPct val="150000"/>
              </a:lnSpc>
            </a:pPr>
            <a:r>
              <a:rPr lang="en-US" sz="2800" dirty="0" smtClean="0">
                <a:solidFill>
                  <a:schemeClr val="tx2">
                    <a:lumMod val="75000"/>
                  </a:schemeClr>
                </a:solidFill>
              </a:rPr>
              <a:t>This produces sag in the wire and pointer is attached with this wire which in result deflects.</a:t>
            </a:r>
            <a:endParaRPr lang="en-US" sz="2800" dirty="0">
              <a:solidFill>
                <a:schemeClr val="tx2">
                  <a:lumMod val="75000"/>
                </a:scheme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INDUCTION TYPE INSTRUMENT</a:t>
            </a:r>
          </a:p>
        </p:txBody>
      </p:sp>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Autofit/>
          </a:bodyPr>
          <a:lstStyle/>
          <a:p>
            <a:pPr marL="609600" indent="-609600" algn="just"/>
            <a:r>
              <a:rPr lang="en-US" sz="2200" dirty="0" smtClean="0">
                <a:solidFill>
                  <a:srgbClr val="002060"/>
                </a:solidFill>
              </a:rPr>
              <a:t>Such instruments are suitable for ac measurements only in these instruments the deflecting torque is produced by the eddy currents induced in an aluminum or copper disc or drum by the flux created by an electro-magnet.</a:t>
            </a:r>
          </a:p>
          <a:p>
            <a:pPr marL="609600" indent="-609600" algn="just"/>
            <a:endParaRPr lang="en-US" sz="2200" dirty="0" smtClean="0"/>
          </a:p>
          <a:p>
            <a:pPr marL="609600" indent="-609600" algn="just"/>
            <a:endParaRPr lang="en-US" sz="2200" dirty="0" smtClean="0"/>
          </a:p>
          <a:p>
            <a:pPr marL="609600" indent="-609600" algn="just"/>
            <a:r>
              <a:rPr lang="en-US" sz="2200" dirty="0" smtClean="0"/>
              <a:t>The main advantages of such instruments are that </a:t>
            </a:r>
          </a:p>
          <a:p>
            <a:pPr marL="609600" indent="-609600" algn="just">
              <a:buNone/>
            </a:pPr>
            <a:r>
              <a:rPr lang="en-US" sz="2200" dirty="0" smtClean="0"/>
              <a:t>	(</a:t>
            </a:r>
            <a:r>
              <a:rPr lang="en-US" sz="2200" dirty="0" err="1" smtClean="0"/>
              <a:t>i</a:t>
            </a:r>
            <a:r>
              <a:rPr lang="en-US" sz="2200" dirty="0" smtClean="0"/>
              <a:t>) a full scale deflection can be obtained giving long and     	open scale </a:t>
            </a:r>
          </a:p>
          <a:p>
            <a:pPr marL="609600" indent="-609600" algn="just">
              <a:buNone/>
            </a:pPr>
            <a:r>
              <a:rPr lang="en-US" sz="2200" dirty="0" smtClean="0"/>
              <a:t>        (ii) the effect of stray magnetic field is small; </a:t>
            </a:r>
          </a:p>
          <a:p>
            <a:pPr marL="609600" indent="-609600" algn="just">
              <a:buNone/>
            </a:pPr>
            <a:r>
              <a:rPr lang="en-US" sz="2200" dirty="0" smtClean="0"/>
              <a:t>        (iii) damping is easier and effective.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INDUCTION TYPE INSTRUMENT</a:t>
            </a:r>
          </a:p>
        </p:txBody>
      </p:sp>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Autofit/>
          </a:bodyPr>
          <a:lstStyle/>
          <a:p>
            <a:pPr marL="609600" indent="-609600" algn="just"/>
            <a:r>
              <a:rPr lang="en-US" sz="2200" dirty="0" smtClean="0"/>
              <a:t>These instruments have got some serious disadvantages</a:t>
            </a:r>
          </a:p>
          <a:p>
            <a:pPr marL="609600" indent="-609600" algn="just">
              <a:buNone/>
            </a:pPr>
            <a:r>
              <a:rPr lang="en-US" sz="2200" dirty="0" smtClean="0">
                <a:solidFill>
                  <a:schemeClr val="tx2">
                    <a:lumMod val="75000"/>
                  </a:schemeClr>
                </a:solidFill>
              </a:rPr>
              <a:t>	(</a:t>
            </a:r>
            <a:r>
              <a:rPr lang="en-US" sz="2200" dirty="0" err="1" smtClean="0">
                <a:solidFill>
                  <a:schemeClr val="tx2">
                    <a:lumMod val="75000"/>
                  </a:schemeClr>
                </a:solidFill>
              </a:rPr>
              <a:t>i</a:t>
            </a:r>
            <a:r>
              <a:rPr lang="en-US" sz="2200" dirty="0" smtClean="0">
                <a:solidFill>
                  <a:schemeClr val="tx2">
                    <a:lumMod val="75000"/>
                  </a:schemeClr>
                </a:solidFill>
              </a:rPr>
              <a:t>) </a:t>
            </a:r>
            <a:r>
              <a:rPr lang="en-US" sz="2200" dirty="0" smtClean="0"/>
              <a:t>The greater deflection causes more stresses in the control springs.</a:t>
            </a:r>
          </a:p>
          <a:p>
            <a:pPr marL="609600" indent="-609600" algn="just">
              <a:buNone/>
            </a:pPr>
            <a:r>
              <a:rPr lang="en-US" sz="2200" dirty="0" smtClean="0">
                <a:solidFill>
                  <a:schemeClr val="tx2">
                    <a:lumMod val="75000"/>
                  </a:schemeClr>
                </a:solidFill>
              </a:rPr>
              <a:t>	(ii) </a:t>
            </a:r>
            <a:r>
              <a:rPr lang="en-US" sz="2200" dirty="0" smtClean="0"/>
              <a:t>Variation in supply frequency and temperature may cause serious errors unless compensating device is employed.</a:t>
            </a:r>
          </a:p>
          <a:p>
            <a:pPr marL="609600" indent="-609600" algn="just">
              <a:buNone/>
            </a:pPr>
            <a:r>
              <a:rPr lang="en-US" sz="2200" dirty="0" smtClean="0">
                <a:solidFill>
                  <a:schemeClr val="tx2">
                    <a:lumMod val="75000"/>
                  </a:schemeClr>
                </a:solidFill>
              </a:rPr>
              <a:t>	(iii) </a:t>
            </a:r>
            <a:r>
              <a:rPr lang="en-US" sz="2200" dirty="0" smtClean="0"/>
              <a:t>These instruments are costlier and consume more power</a:t>
            </a:r>
            <a:endParaRPr lang="en-US" sz="2200" dirty="0" smtClean="0">
              <a:solidFill>
                <a:schemeClr val="tx2">
                  <a:lumMod val="75000"/>
                </a:schemeClr>
              </a:solidFill>
            </a:endParaRPr>
          </a:p>
          <a:p>
            <a:pPr marL="609600" indent="-609600" algn="just"/>
            <a:endParaRPr lang="en-US" sz="2200" dirty="0" smtClean="0"/>
          </a:p>
          <a:p>
            <a:pPr marL="609600" indent="-609600" algn="ctr"/>
            <a:r>
              <a:rPr lang="en-US" sz="2400" dirty="0" smtClean="0">
                <a:solidFill>
                  <a:srgbClr val="6600CC"/>
                </a:solidFill>
              </a:rPr>
              <a:t>Such instruments are mostly used as watt-meters or energy meters.</a:t>
            </a:r>
            <a:endParaRPr lang="en-US" sz="2200" dirty="0" smtClean="0">
              <a:solidFill>
                <a:srgbClr val="6600CC"/>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INDUCTION TYPE INSTRUMENT</a:t>
            </a:r>
          </a:p>
        </p:txBody>
      </p:sp>
      <p:pic>
        <p:nvPicPr>
          <p:cNvPr id="3" name="Picture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676400" y="1905000"/>
            <a:ext cx="5043487" cy="4044419"/>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INDUCTION TYPE INSTRUMENT</a:t>
            </a:r>
          </a:p>
        </p:txBody>
      </p:sp>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Autofit/>
          </a:bodyPr>
          <a:lstStyle/>
          <a:p>
            <a:pPr marL="609600" indent="-609600" algn="just"/>
            <a:r>
              <a:rPr lang="en-US" sz="2400" dirty="0" smtClean="0"/>
              <a:t>Induction type wattmeter consists of two laminate electromagnets known as shunt electromagnet and series electromagnet respectively. </a:t>
            </a:r>
          </a:p>
          <a:p>
            <a:pPr marL="609600" indent="-609600" algn="just"/>
            <a:r>
              <a:rPr lang="en-US" sz="2400" dirty="0" smtClean="0"/>
              <a:t>Shunt magnet is excited by the current proportional to the voltage across load flowing through the pressure coil and series magnet is excited by the load current flowing through the current coil. </a:t>
            </a:r>
          </a:p>
          <a:p>
            <a:pPr marL="609600" indent="-609600" algn="just"/>
            <a:r>
              <a:rPr lang="en-US" sz="2400" dirty="0" smtClean="0"/>
              <a:t>A thin disc made of Cu or Al, pivoted at its centre, is placed between the shunt and series magnets so that it cuts the flux from both of the magnets.</a:t>
            </a:r>
            <a:endParaRPr lang="en-US" sz="2200" dirty="0" smtClean="0">
              <a:solidFill>
                <a:srgbClr val="6600CC"/>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bwMode="auto">
          <a:xfrm>
            <a:off x="457200" y="703263"/>
            <a:ext cx="8229600" cy="592137"/>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nSpc>
                <a:spcPct val="80000"/>
              </a:lnSpc>
            </a:pPr>
            <a:r>
              <a:rPr lang="en-US" u="sng" dirty="0" smtClean="0">
                <a:solidFill>
                  <a:srgbClr val="C00000"/>
                </a:solidFill>
              </a:rPr>
              <a:t>INDUCTION TYPE INSTRUMENT</a:t>
            </a:r>
          </a:p>
        </p:txBody>
      </p:sp>
      <p:sp>
        <p:nvSpPr>
          <p:cNvPr id="848899" name="Rectangle 3"/>
          <p:cNvSpPr>
            <a:spLocks noGrp="1" noChangeArrowheads="1"/>
          </p:cNvSpPr>
          <p:nvPr>
            <p:ph idx="1"/>
          </p:nvPr>
        </p:nvSpPr>
        <p:spPr bwMode="auto">
          <a:xfrm>
            <a:off x="457200" y="1389888"/>
            <a:ext cx="8229600" cy="5087112"/>
          </a:xfrm>
          <a:noFill/>
          <a:ln>
            <a:miter lim="800000"/>
            <a:headEnd/>
            <a:tailEnd/>
          </a:ln>
        </p:spPr>
        <p:txBody>
          <a:bodyPr vert="horz" wrap="square" lIns="91440" tIns="45720" rIns="91440" bIns="45720" numCol="1" anchor="t" anchorCtr="0" compatLnSpc="1">
            <a:prstTxWarp prst="textNoShape">
              <a:avLst/>
            </a:prstTxWarp>
            <a:noAutofit/>
          </a:bodyPr>
          <a:lstStyle/>
          <a:p>
            <a:pPr marL="609600" indent="-609600" algn="just"/>
            <a:r>
              <a:rPr lang="en-US" sz="2400" dirty="0" smtClean="0"/>
              <a:t>The deflection torque is produced by interaction of eddy current induced in the disc and the inducing flux in order to cause the resultant flux in shunt magnet to lag in phase by exactly 90° behind the applied voltage.</a:t>
            </a:r>
          </a:p>
          <a:p>
            <a:pPr marL="609600" indent="-609600" algn="just"/>
            <a:r>
              <a:rPr lang="en-US" sz="2400" dirty="0" smtClean="0"/>
              <a:t>One or more copper rings, known as copper shading bond are provided on one limb at the shunt magnet.</a:t>
            </a:r>
          </a:p>
          <a:p>
            <a:pPr marL="609600" indent="-609600" algn="just"/>
            <a:r>
              <a:rPr lang="en-US" sz="2400" dirty="0" smtClean="0"/>
              <a:t>Correct disappointed between shunt and series magnet fluxes may be attained by adjusting the position of copper shading bonds. </a:t>
            </a:r>
            <a:br>
              <a:rPr lang="en-US" sz="2400" dirty="0" smtClean="0"/>
            </a:br>
            <a:r>
              <a:rPr lang="en-US" sz="2400" dirty="0" smtClean="0"/>
              <a:t>The pressure coil circuit of induction type instrument is made as inductive as possible so that the flux of the shunt magnet may lag by 90° behind the applied voltage. </a:t>
            </a:r>
            <a:br>
              <a:rPr lang="en-US" sz="2400" dirty="0" smtClean="0"/>
            </a:br>
            <a:endParaRPr lang="en-US" sz="2200" dirty="0" smtClean="0">
              <a:solidFill>
                <a:srgbClr val="6600CC"/>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normAutofit/>
          </a:bodyPr>
          <a:lstStyle/>
          <a:p>
            <a:r>
              <a:rPr lang="en-US" dirty="0" smtClean="0"/>
              <a:t>CLASSIFICATION OF INSTRUMENTS</a:t>
            </a:r>
            <a:endParaRPr lang="en-US" dirty="0"/>
          </a:p>
        </p:txBody>
      </p:sp>
      <p:sp>
        <p:nvSpPr>
          <p:cNvPr id="3" name="Content Placeholder 2"/>
          <p:cNvSpPr>
            <a:spLocks noGrp="1"/>
          </p:cNvSpPr>
          <p:nvPr>
            <p:ph idx="1"/>
          </p:nvPr>
        </p:nvSpPr>
        <p:spPr>
          <a:xfrm>
            <a:off x="457200" y="1676400"/>
            <a:ext cx="8229600" cy="4724400"/>
          </a:xfrm>
        </p:spPr>
        <p:txBody>
          <a:bodyPr>
            <a:noAutofit/>
          </a:bodyPr>
          <a:lstStyle/>
          <a:p>
            <a:pPr algn="just">
              <a:buNone/>
            </a:pPr>
            <a:r>
              <a:rPr lang="en-US" sz="2400" dirty="0" smtClean="0">
                <a:solidFill>
                  <a:schemeClr val="accent2">
                    <a:lumMod val="50000"/>
                  </a:schemeClr>
                </a:solidFill>
              </a:rPr>
              <a:t>Electrical measuring instruments may also be classified according to the kind of quantity, kind of current, principle of operation of moving system.</a:t>
            </a:r>
          </a:p>
          <a:p>
            <a:pPr algn="just">
              <a:buNone/>
            </a:pPr>
            <a:endParaRPr lang="en-US" sz="2400" dirty="0" smtClean="0">
              <a:solidFill>
                <a:schemeClr val="accent2">
                  <a:lumMod val="50000"/>
                </a:schemeClr>
              </a:solidFill>
            </a:endParaRPr>
          </a:p>
          <a:p>
            <a:pPr algn="just">
              <a:buNone/>
            </a:pPr>
            <a:r>
              <a:rPr lang="en-US" sz="2500" u="sng" dirty="0" smtClean="0">
                <a:solidFill>
                  <a:srgbClr val="FF0000"/>
                </a:solidFill>
              </a:rPr>
              <a:t>CLASSIFICATION OF SECONDARY INSTRUMENTS</a:t>
            </a:r>
          </a:p>
          <a:p>
            <a:pPr algn="just"/>
            <a:r>
              <a:rPr lang="en-US" sz="2500" dirty="0" smtClean="0">
                <a:solidFill>
                  <a:srgbClr val="FF0000"/>
                </a:solidFill>
              </a:rPr>
              <a:t>	</a:t>
            </a:r>
            <a:r>
              <a:rPr lang="en-US" sz="2500" dirty="0" smtClean="0">
                <a:solidFill>
                  <a:schemeClr val="tx1">
                    <a:lumMod val="75000"/>
                    <a:lumOff val="25000"/>
                  </a:schemeClr>
                </a:solidFill>
              </a:rPr>
              <a:t>Secondary instruments can be classified into three types;</a:t>
            </a:r>
          </a:p>
          <a:p>
            <a:pPr algn="just">
              <a:buNone/>
            </a:pPr>
            <a:r>
              <a:rPr lang="en-US" sz="2500" dirty="0" smtClean="0">
                <a:solidFill>
                  <a:srgbClr val="FF0000"/>
                </a:solidFill>
              </a:rPr>
              <a:t>		</a:t>
            </a:r>
            <a:r>
              <a:rPr lang="en-US" sz="2500" dirty="0" err="1" smtClean="0">
                <a:solidFill>
                  <a:schemeClr val="accent3">
                    <a:lumMod val="75000"/>
                  </a:schemeClr>
                </a:solidFill>
              </a:rPr>
              <a:t>i</a:t>
            </a:r>
            <a:r>
              <a:rPr lang="en-US" sz="2500" dirty="0" smtClean="0">
                <a:solidFill>
                  <a:schemeClr val="accent3">
                    <a:lumMod val="75000"/>
                  </a:schemeClr>
                </a:solidFill>
              </a:rPr>
              <a:t>. Indicating instruments;</a:t>
            </a:r>
          </a:p>
          <a:p>
            <a:pPr algn="just">
              <a:buNone/>
            </a:pPr>
            <a:r>
              <a:rPr lang="en-US" sz="2500" dirty="0" smtClean="0">
                <a:solidFill>
                  <a:schemeClr val="accent3">
                    <a:lumMod val="75000"/>
                  </a:schemeClr>
                </a:solidFill>
              </a:rPr>
              <a:t>		ii. Recording instruments;</a:t>
            </a:r>
          </a:p>
          <a:p>
            <a:pPr algn="just">
              <a:buNone/>
            </a:pPr>
            <a:r>
              <a:rPr lang="en-US" sz="2500" dirty="0" smtClean="0">
                <a:solidFill>
                  <a:schemeClr val="accent3">
                    <a:lumMod val="75000"/>
                  </a:schemeClr>
                </a:solidFill>
              </a:rPr>
              <a:t>		iii. Integrating instruments</a:t>
            </a:r>
            <a:r>
              <a:rPr lang="en-US" sz="2500" dirty="0" smtClean="0">
                <a:solidFill>
                  <a:srgbClr val="FF0000"/>
                </a:solidFill>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CLASSIFICATION OF SECONDARY INSTRUMENTS</a:t>
            </a:r>
          </a:p>
        </p:txBody>
      </p:sp>
      <p:sp>
        <p:nvSpPr>
          <p:cNvPr id="3" name="Content Placeholder 2"/>
          <p:cNvSpPr>
            <a:spLocks noGrp="1"/>
          </p:cNvSpPr>
          <p:nvPr>
            <p:ph idx="1"/>
          </p:nvPr>
        </p:nvSpPr>
        <p:spPr>
          <a:xfrm>
            <a:off x="457200" y="1676400"/>
            <a:ext cx="8229600" cy="4724400"/>
          </a:xfrm>
        </p:spPr>
        <p:txBody>
          <a:bodyPr>
            <a:noAutofit/>
          </a:bodyPr>
          <a:lstStyle/>
          <a:p>
            <a:pPr algn="just">
              <a:buFontTx/>
              <a:buChar char="-"/>
            </a:pPr>
            <a:r>
              <a:rPr lang="en-US" sz="2500" dirty="0" smtClean="0">
                <a:solidFill>
                  <a:srgbClr val="FF0000"/>
                </a:solidFill>
              </a:rPr>
              <a:t>Indicating Instruments:</a:t>
            </a:r>
          </a:p>
          <a:p>
            <a:pPr algn="just">
              <a:buNone/>
            </a:pPr>
            <a:r>
              <a:rPr lang="en-US" sz="2500" dirty="0" smtClean="0">
                <a:solidFill>
                  <a:srgbClr val="FF0000"/>
                </a:solidFill>
              </a:rPr>
              <a:t>				</a:t>
            </a:r>
            <a:r>
              <a:rPr lang="en-US" sz="2500" dirty="0" smtClean="0">
                <a:solidFill>
                  <a:schemeClr val="accent6">
                    <a:lumMod val="50000"/>
                  </a:schemeClr>
                </a:solidFill>
              </a:rPr>
              <a:t>It indicate the magnitude of an electrical quantity at the time when it is being measured. The indications are given by a pointer moving over a graduated dial.</a:t>
            </a:r>
          </a:p>
        </p:txBody>
      </p:sp>
      <p:pic>
        <p:nvPicPr>
          <p:cNvPr id="4" name="Picture 3" descr="panel.GIF"/>
          <p:cNvPicPr>
            <a:picLocks noChangeAspect="1"/>
          </p:cNvPicPr>
          <p:nvPr/>
        </p:nvPicPr>
        <p:blipFill>
          <a:blip r:embed="rId2"/>
          <a:stretch>
            <a:fillRect/>
          </a:stretch>
        </p:blipFill>
        <p:spPr>
          <a:xfrm>
            <a:off x="1752600" y="3733800"/>
            <a:ext cx="5257800" cy="297639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CLASSIFICATION OF SECONDARY INSTRUMENTS</a:t>
            </a:r>
          </a:p>
        </p:txBody>
      </p:sp>
      <p:sp>
        <p:nvSpPr>
          <p:cNvPr id="3" name="Content Placeholder 2"/>
          <p:cNvSpPr>
            <a:spLocks noGrp="1"/>
          </p:cNvSpPr>
          <p:nvPr>
            <p:ph idx="1"/>
          </p:nvPr>
        </p:nvSpPr>
        <p:spPr>
          <a:xfrm>
            <a:off x="457200" y="1676400"/>
            <a:ext cx="8229600" cy="4724400"/>
          </a:xfrm>
        </p:spPr>
        <p:txBody>
          <a:bodyPr>
            <a:noAutofit/>
          </a:bodyPr>
          <a:lstStyle/>
          <a:p>
            <a:pPr algn="just">
              <a:buFontTx/>
              <a:buChar char="-"/>
            </a:pPr>
            <a:r>
              <a:rPr lang="en-US" sz="2500" dirty="0" smtClean="0">
                <a:solidFill>
                  <a:srgbClr val="FF0000"/>
                </a:solidFill>
              </a:rPr>
              <a:t>Recording Instruments:</a:t>
            </a:r>
          </a:p>
          <a:p>
            <a:pPr algn="just">
              <a:buNone/>
            </a:pPr>
            <a:r>
              <a:rPr lang="en-US" sz="2500" dirty="0" smtClean="0">
                <a:solidFill>
                  <a:schemeClr val="accent6">
                    <a:lumMod val="50000"/>
                  </a:schemeClr>
                </a:solidFill>
              </a:rPr>
              <a:t>				The instruments which keep a continuous record of the variations of the magnitude of an electrical quantity to be observed over a defined period of time.</a:t>
            </a:r>
          </a:p>
        </p:txBody>
      </p:sp>
      <p:pic>
        <p:nvPicPr>
          <p:cNvPr id="5" name="Picture 4" descr="ac-electric-network-analyzers-25094-2822275.jpg"/>
          <p:cNvPicPr>
            <a:picLocks noChangeAspect="1"/>
          </p:cNvPicPr>
          <p:nvPr/>
        </p:nvPicPr>
        <p:blipFill>
          <a:blip r:embed="rId2"/>
          <a:stretch>
            <a:fillRect/>
          </a:stretch>
        </p:blipFill>
        <p:spPr>
          <a:xfrm>
            <a:off x="3124200" y="3352800"/>
            <a:ext cx="3462528" cy="36576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CLASSIFICATION OF SECONDARY INSTRUMENTS</a:t>
            </a:r>
          </a:p>
        </p:txBody>
      </p:sp>
      <p:sp>
        <p:nvSpPr>
          <p:cNvPr id="3" name="Content Placeholder 2"/>
          <p:cNvSpPr>
            <a:spLocks noGrp="1"/>
          </p:cNvSpPr>
          <p:nvPr>
            <p:ph idx="1"/>
          </p:nvPr>
        </p:nvSpPr>
        <p:spPr>
          <a:xfrm>
            <a:off x="457200" y="1676400"/>
            <a:ext cx="8229600" cy="4724400"/>
          </a:xfrm>
        </p:spPr>
        <p:txBody>
          <a:bodyPr>
            <a:noAutofit/>
          </a:bodyPr>
          <a:lstStyle/>
          <a:p>
            <a:pPr algn="just">
              <a:buFontTx/>
              <a:buChar char="-"/>
            </a:pPr>
            <a:r>
              <a:rPr lang="en-US" sz="2500" dirty="0" smtClean="0">
                <a:solidFill>
                  <a:srgbClr val="FF0000"/>
                </a:solidFill>
              </a:rPr>
              <a:t>Integrating Instruments:</a:t>
            </a:r>
          </a:p>
          <a:p>
            <a:pPr algn="just">
              <a:buNone/>
            </a:pPr>
            <a:r>
              <a:rPr lang="en-US" sz="2500" dirty="0" smtClean="0">
                <a:solidFill>
                  <a:schemeClr val="accent6">
                    <a:lumMod val="50000"/>
                  </a:schemeClr>
                </a:solidFill>
              </a:rPr>
              <a:t>				</a:t>
            </a:r>
            <a:r>
              <a:rPr lang="en-US" sz="2400" dirty="0" smtClean="0">
                <a:solidFill>
                  <a:schemeClr val="accent6">
                    <a:lumMod val="50000"/>
                  </a:schemeClr>
                </a:solidFill>
              </a:rPr>
              <a:t>The instruments which measure the total amount of either quantity of electricity or electrical energy supplied over a period of time. For example energy meters.</a:t>
            </a:r>
            <a:endParaRPr lang="en-US" sz="2500" dirty="0" smtClean="0">
              <a:solidFill>
                <a:schemeClr val="accent6">
                  <a:lumMod val="50000"/>
                </a:schemeClr>
              </a:solidFill>
            </a:endParaRPr>
          </a:p>
        </p:txBody>
      </p:sp>
      <p:pic>
        <p:nvPicPr>
          <p:cNvPr id="6" name="Picture 5" descr="Watt_hour_Energy_Meter.jpg"/>
          <p:cNvPicPr>
            <a:picLocks noChangeAspect="1"/>
          </p:cNvPicPr>
          <p:nvPr/>
        </p:nvPicPr>
        <p:blipFill>
          <a:blip r:embed="rId2"/>
          <a:stretch>
            <a:fillRect/>
          </a:stretch>
        </p:blipFill>
        <p:spPr>
          <a:xfrm>
            <a:off x="2895600" y="3429000"/>
            <a:ext cx="3429000" cy="3429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ESSENTIALS OF INDICATING INSTRUMENTS</a:t>
            </a:r>
          </a:p>
        </p:txBody>
      </p:sp>
      <p:sp>
        <p:nvSpPr>
          <p:cNvPr id="3" name="Content Placeholder 2"/>
          <p:cNvSpPr>
            <a:spLocks noGrp="1"/>
          </p:cNvSpPr>
          <p:nvPr>
            <p:ph idx="1"/>
          </p:nvPr>
        </p:nvSpPr>
        <p:spPr>
          <a:xfrm>
            <a:off x="457200" y="1676400"/>
            <a:ext cx="8229600" cy="4724400"/>
          </a:xfrm>
        </p:spPr>
        <p:txBody>
          <a:bodyPr>
            <a:noAutofit/>
          </a:bodyPr>
          <a:lstStyle/>
          <a:p>
            <a:pPr algn="just">
              <a:buNone/>
            </a:pPr>
            <a:r>
              <a:rPr lang="en-US" sz="2500" dirty="0" smtClean="0">
                <a:solidFill>
                  <a:schemeClr val="accent6">
                    <a:lumMod val="50000"/>
                  </a:schemeClr>
                </a:solidFill>
              </a:rPr>
              <a:t>A defined above, indicating instruments are those  which indicate the value of quantity that is being measured at the time at which it is measured. Such instruments consist essentially of a pointer which moves over a calibrated scale &amp; which is attached to a moving system pivoted in bearing. The moving system is subjected to the following three torques:</a:t>
            </a:r>
          </a:p>
          <a:p>
            <a:pPr algn="just">
              <a:buNone/>
            </a:pPr>
            <a:r>
              <a:rPr lang="en-US" sz="2500" dirty="0" smtClean="0">
                <a:solidFill>
                  <a:schemeClr val="accent6">
                    <a:lumMod val="50000"/>
                  </a:schemeClr>
                </a:solidFill>
              </a:rPr>
              <a:t>		1. A deflecting ( or operating) torque;</a:t>
            </a:r>
          </a:p>
          <a:p>
            <a:pPr algn="just">
              <a:buNone/>
            </a:pPr>
            <a:r>
              <a:rPr lang="en-US" sz="2500" dirty="0" smtClean="0">
                <a:solidFill>
                  <a:schemeClr val="accent6">
                    <a:lumMod val="50000"/>
                  </a:schemeClr>
                </a:solidFill>
              </a:rPr>
              <a:t>		2. A controlling ( or restoring) torque;</a:t>
            </a:r>
          </a:p>
          <a:p>
            <a:pPr algn="just">
              <a:buNone/>
            </a:pPr>
            <a:r>
              <a:rPr lang="en-US" sz="2500" dirty="0" smtClean="0">
                <a:solidFill>
                  <a:schemeClr val="accent6">
                    <a:lumMod val="50000"/>
                  </a:schemeClr>
                </a:solidFill>
              </a:rPr>
              <a:t>		3. A damping torque.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a:bodyPr>
          <a:lstStyle/>
          <a:p>
            <a:r>
              <a:rPr lang="en-US" sz="2800" u="sng" dirty="0" smtClean="0">
                <a:solidFill>
                  <a:schemeClr val="accent4">
                    <a:lumMod val="75000"/>
                  </a:schemeClr>
                </a:solidFill>
              </a:rPr>
              <a:t>DEFLECTING TORQUE</a:t>
            </a:r>
          </a:p>
        </p:txBody>
      </p:sp>
      <p:sp>
        <p:nvSpPr>
          <p:cNvPr id="3" name="Content Placeholder 2"/>
          <p:cNvSpPr>
            <a:spLocks noGrp="1"/>
          </p:cNvSpPr>
          <p:nvPr>
            <p:ph idx="1"/>
          </p:nvPr>
        </p:nvSpPr>
        <p:spPr>
          <a:xfrm>
            <a:off x="457200" y="1676400"/>
            <a:ext cx="8229600" cy="4724400"/>
          </a:xfrm>
        </p:spPr>
        <p:txBody>
          <a:bodyPr>
            <a:noAutofit/>
          </a:bodyPr>
          <a:lstStyle/>
          <a:p>
            <a:pPr algn="just">
              <a:lnSpc>
                <a:spcPct val="150000"/>
              </a:lnSpc>
              <a:buFontTx/>
              <a:buChar char="-"/>
            </a:pPr>
            <a:r>
              <a:rPr lang="en-US" sz="2500" dirty="0" smtClean="0">
                <a:solidFill>
                  <a:schemeClr val="accent6">
                    <a:lumMod val="50000"/>
                  </a:schemeClr>
                </a:solidFill>
              </a:rPr>
              <a:t>The deflecting torque is produced by making one of the magnetic, heating, chemical, electrostatic and electromagnetic induction effect of current or voltage and cause the moving system of the instrument to move from its zero position.</a:t>
            </a:r>
          </a:p>
          <a:p>
            <a:pPr algn="just">
              <a:lnSpc>
                <a:spcPct val="150000"/>
              </a:lnSpc>
              <a:buFontTx/>
              <a:buChar char="-"/>
            </a:pPr>
            <a:r>
              <a:rPr lang="en-US" sz="2500" dirty="0" smtClean="0">
                <a:solidFill>
                  <a:schemeClr val="accent6">
                    <a:lumMod val="50000"/>
                  </a:schemeClr>
                </a:solidFill>
              </a:rPr>
              <a:t>The method of producing this torque depends upon the type of instrument.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902</TotalTime>
  <Words>1236</Words>
  <Application>Microsoft Office PowerPoint</Application>
  <PresentationFormat>On-screen Show (4:3)</PresentationFormat>
  <Paragraphs>168</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Facet</vt:lpstr>
      <vt:lpstr>MEASURING INSTRUMENTS</vt:lpstr>
      <vt:lpstr>MEASURING INSTRUMENTS</vt:lpstr>
      <vt:lpstr>CLASSIFICATION OF INSTRUMENTS</vt:lpstr>
      <vt:lpstr>CLASSIFICATION OF INSTRUMENTS</vt:lpstr>
      <vt:lpstr>CLASSIFICATION OF SECONDARY INSTRUMENTS</vt:lpstr>
      <vt:lpstr>CLASSIFICATION OF SECONDARY INSTRUMENTS</vt:lpstr>
      <vt:lpstr>CLASSIFICATION OF SECONDARY INSTRUMENTS</vt:lpstr>
      <vt:lpstr>ESSENTIALS OF INDICATING INSTRUMENTS</vt:lpstr>
      <vt:lpstr>DEFLECTING TORQUE</vt:lpstr>
      <vt:lpstr>CONTROLLING TORQUE</vt:lpstr>
      <vt:lpstr>Slide 11</vt:lpstr>
      <vt:lpstr>Slide 12</vt:lpstr>
      <vt:lpstr>Gravity Control</vt:lpstr>
      <vt:lpstr>DAMPING TORQUE</vt:lpstr>
      <vt:lpstr>DAMPING TORQUE</vt:lpstr>
      <vt:lpstr>DAMPING TORQUE</vt:lpstr>
      <vt:lpstr>TYPES OF AMMETERS &amp; VOLTMETERS</vt:lpstr>
      <vt:lpstr>1.Moving-iron instrument</vt:lpstr>
      <vt:lpstr>a) Attraction type MI Instrument:  </vt:lpstr>
      <vt:lpstr>Attraction type MI Instrument…</vt:lpstr>
      <vt:lpstr> a) Repulsion type MI Instrument: </vt:lpstr>
      <vt:lpstr>Repulsion type MI Instrument… </vt:lpstr>
      <vt:lpstr>Repulsion type MI Instrument… </vt:lpstr>
      <vt:lpstr>Repulsion type MI Instrument…</vt:lpstr>
      <vt:lpstr>Moving-Coil instrument</vt:lpstr>
      <vt:lpstr>a. Permanent Magnet Moving Coil (PMMC)</vt:lpstr>
      <vt:lpstr>Permanent Magnet Moving Coil (PMMC)…</vt:lpstr>
      <vt:lpstr>Permanent Magnet Moving Coil (PMMC)…</vt:lpstr>
      <vt:lpstr>b. Dynamometer or Electrodynamometer </vt:lpstr>
      <vt:lpstr>Slide 30</vt:lpstr>
      <vt:lpstr>Slide 31</vt:lpstr>
      <vt:lpstr>Slide 32</vt:lpstr>
      <vt:lpstr>Slide 33</vt:lpstr>
      <vt:lpstr>HOT WIRE TYPE</vt:lpstr>
      <vt:lpstr>INDUCTION TYPE INSTRUMENT</vt:lpstr>
      <vt:lpstr>INDUCTION TYPE INSTRUMENT</vt:lpstr>
      <vt:lpstr>INDUCTION TYPE INSTRUMENT</vt:lpstr>
      <vt:lpstr>INDUCTION TYPE INSTRUMENT</vt:lpstr>
      <vt:lpstr>INDUCTION TYPE INSTRUMENT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MEASURING INSTRUMENTS</dc:title>
  <dc:creator>acer</dc:creator>
  <cp:lastModifiedBy>ECE</cp:lastModifiedBy>
  <cp:revision>33</cp:revision>
  <dcterms:created xsi:type="dcterms:W3CDTF">2012-09-26T16:41:04Z</dcterms:created>
  <dcterms:modified xsi:type="dcterms:W3CDTF">2018-10-01T06:30:51Z</dcterms:modified>
</cp:coreProperties>
</file>