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24"/>
  </p:notesMasterIdLst>
  <p:sldIdLst>
    <p:sldId id="257" r:id="rId2"/>
    <p:sldId id="258" r:id="rId3"/>
    <p:sldId id="263" r:id="rId4"/>
    <p:sldId id="265" r:id="rId5"/>
    <p:sldId id="260" r:id="rId6"/>
    <p:sldId id="261" r:id="rId7"/>
    <p:sldId id="264" r:id="rId8"/>
    <p:sldId id="266" r:id="rId9"/>
    <p:sldId id="267" r:id="rId10"/>
    <p:sldId id="259" r:id="rId11"/>
    <p:sldId id="262" r:id="rId12"/>
    <p:sldId id="268" r:id="rId13"/>
    <p:sldId id="270" r:id="rId14"/>
    <p:sldId id="271" r:id="rId15"/>
    <p:sldId id="272" r:id="rId16"/>
    <p:sldId id="269" r:id="rId17"/>
    <p:sldId id="273" r:id="rId18"/>
    <p:sldId id="274" r:id="rId19"/>
    <p:sldId id="275" r:id="rId20"/>
    <p:sldId id="276" r:id="rId21"/>
    <p:sldId id="277" r:id="rId22"/>
    <p:sldId id="278" r:id="rId23"/>
  </p:sldIdLst>
  <p:sldSz cx="9144000" cy="6858000" type="screen4x3"/>
  <p:notesSz cx="6858000" cy="9144000"/>
  <p:custDataLst>
    <p:tags r:id="rId25"/>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CEFB92-3BD8-4023-899C-FC4036388209}" type="datetimeFigureOut">
              <a:rPr lang="en-US" smtClean="0"/>
              <a:pPr/>
              <a:t>9/28/2018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E447B-0961-4779-AF1D-6CAB8F98EA8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8E447B-0961-4779-AF1D-6CAB8F98EA8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4600" y="990600"/>
            <a:ext cx="5562600" cy="1752600"/>
          </a:xfrm>
        </p:spPr>
        <p:txBody>
          <a:bodyPr/>
          <a:lstStyle>
            <a:lvl1pPr algn="r">
              <a:defRPr lang="en-US" sz="4800" b="1" smtClean="0">
                <a:ln w="1905"/>
                <a:gradFill flip="none" rotWithShape="1">
                  <a:gsLst>
                    <a:gs pos="0">
                      <a:srgbClr val="D6B19C"/>
                    </a:gs>
                    <a:gs pos="30000">
                      <a:srgbClr val="D49E6C"/>
                    </a:gs>
                    <a:gs pos="70000">
                      <a:srgbClr val="A65528"/>
                    </a:gs>
                    <a:gs pos="100000">
                      <a:srgbClr val="663012"/>
                    </a:gs>
                  </a:gsLst>
                  <a:lin ang="16200000" scaled="1"/>
                  <a:tileRect/>
                </a:gradFill>
                <a:effectLst>
                  <a:innerShdw blurRad="114300">
                    <a:prstClr val="black"/>
                  </a:innerShdw>
                </a:effectLst>
              </a:defRPr>
            </a:lvl1pPr>
          </a:lstStyle>
          <a:p>
            <a:r>
              <a:rPr lang="ru-RU" smtClean="0"/>
              <a:t>Образец заголовка</a:t>
            </a:r>
            <a:endParaRPr lang="ru-RU" dirty="0"/>
          </a:p>
        </p:txBody>
      </p:sp>
      <p:sp>
        <p:nvSpPr>
          <p:cNvPr id="3" name="Подзаголовок 2"/>
          <p:cNvSpPr>
            <a:spLocks noGrp="1"/>
          </p:cNvSpPr>
          <p:nvPr>
            <p:ph type="subTitle" idx="1" hasCustomPrompt="1"/>
          </p:nvPr>
        </p:nvSpPr>
        <p:spPr>
          <a:xfrm>
            <a:off x="1524000" y="2971800"/>
            <a:ext cx="6553200" cy="2667000"/>
          </a:xfrm>
        </p:spPr>
        <p:txBody>
          <a:bodyPr>
            <a:normAutofit/>
          </a:bodyPr>
          <a:lstStyle>
            <a:lvl1pPr marL="0" indent="0" algn="r">
              <a:buNone/>
              <a:defRPr sz="4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r>
              <a:rPr lang="en-US" sz="3600" spc="50" dirty="0" smtClean="0">
                <a:ln w="13500">
                  <a:solidFill>
                    <a:schemeClr val="accent1">
                      <a:shade val="2500"/>
                      <a:alpha val="6500"/>
                    </a:schemeClr>
                  </a:solidFill>
                  <a:prstDash val="solid"/>
                </a:ln>
                <a:gradFill>
                  <a:gsLst>
                    <a:gs pos="0">
                      <a:schemeClr val="tx1">
                        <a:lumMod val="75000"/>
                        <a:lumOff val="25000"/>
                      </a:schemeClr>
                    </a:gs>
                    <a:gs pos="50000">
                      <a:schemeClr val="bg1">
                        <a:lumMod val="50000"/>
                      </a:schemeClr>
                    </a:gs>
                    <a:gs pos="100000">
                      <a:schemeClr val="bg1">
                        <a:lumMod val="65000"/>
                      </a:schemeClr>
                    </a:gs>
                  </a:gsLst>
                  <a:lin ang="5400000" scaled="1"/>
                </a:gradFill>
                <a:effectLst>
                  <a:innerShdw blurRad="50900" dist="38500" dir="13500000">
                    <a:srgbClr val="000000">
                      <a:alpha val="60000"/>
                    </a:srgbClr>
                  </a:innerShdw>
                </a:effectLst>
              </a:rPr>
              <a:t>Subtitle</a:t>
            </a:r>
            <a:endParaRPr lang="ru-RU" sz="3600" spc="50" dirty="0">
              <a:ln w="13500">
                <a:solidFill>
                  <a:schemeClr val="accent1">
                    <a:shade val="2500"/>
                    <a:alpha val="6500"/>
                  </a:schemeClr>
                </a:solidFill>
                <a:prstDash val="solid"/>
              </a:ln>
              <a:gradFill>
                <a:gsLst>
                  <a:gs pos="0">
                    <a:schemeClr val="tx1">
                      <a:lumMod val="75000"/>
                      <a:lumOff val="25000"/>
                    </a:schemeClr>
                  </a:gs>
                  <a:gs pos="50000">
                    <a:schemeClr val="bg1">
                      <a:lumMod val="50000"/>
                    </a:schemeClr>
                  </a:gs>
                  <a:gs pos="100000">
                    <a:schemeClr val="bg1">
                      <a:lumMod val="65000"/>
                    </a:schemeClr>
                  </a:gs>
                </a:gsLst>
                <a:lin ang="5400000" scaled="1"/>
              </a:gradFill>
              <a:effectLst>
                <a:innerShdw blurRad="50900" dist="38500" dir="13500000">
                  <a:srgbClr val="000000">
                    <a:alpha val="60000"/>
                  </a:srgbClr>
                </a:innerShdw>
              </a:effectLst>
            </a:endParaRPr>
          </a:p>
        </p:txBody>
      </p:sp>
      <p:sp>
        <p:nvSpPr>
          <p:cNvPr id="4" name="Дата 3"/>
          <p:cNvSpPr>
            <a:spLocks noGrp="1"/>
          </p:cNvSpPr>
          <p:nvPr>
            <p:ph type="dt" sz="half" idx="10"/>
          </p:nvPr>
        </p:nvSpPr>
        <p:spPr>
          <a:xfrm>
            <a:off x="1524000" y="6356350"/>
            <a:ext cx="1219200" cy="365125"/>
          </a:xfrm>
        </p:spPr>
        <p:txBody>
          <a:body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11"/>
          </p:nvPr>
        </p:nvSpPr>
        <p:spPr>
          <a:xfrm>
            <a:off x="2819400" y="6356350"/>
            <a:ext cx="2971800" cy="365125"/>
          </a:xfrm>
        </p:spPr>
        <p:txBody>
          <a:bodyPr/>
          <a:lstStyle/>
          <a:p>
            <a:endParaRPr lang="ru-RU" dirty="0"/>
          </a:p>
        </p:txBody>
      </p:sp>
      <p:sp>
        <p:nvSpPr>
          <p:cNvPr id="6" name="Номер слайда 5"/>
          <p:cNvSpPr>
            <a:spLocks noGrp="1"/>
          </p:cNvSpPr>
          <p:nvPr>
            <p:ph type="sldNum" sz="quarter" idx="12"/>
          </p:nvPr>
        </p:nvSpPr>
        <p:spPr>
          <a:xfrm>
            <a:off x="5867400" y="6356350"/>
            <a:ext cx="990600" cy="365125"/>
          </a:xfrm>
        </p:spPr>
        <p:txBody>
          <a:bodyPr/>
          <a:lstStyle/>
          <a:p>
            <a:fld id="{E95A5ED8-2C6A-4A7E-95BA-717F5288055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638"/>
            <a:ext cx="1600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00200" y="304800"/>
            <a:ext cx="4800600" cy="58213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Содержимое 2"/>
          <p:cNvSpPr>
            <a:spLocks noGrp="1"/>
          </p:cNvSpPr>
          <p:nvPr>
            <p:ph idx="1"/>
          </p:nvPr>
        </p:nvSpPr>
        <p:spPr>
          <a:xfrm>
            <a:off x="1143000" y="1752600"/>
            <a:ext cx="7010400" cy="43735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4406900"/>
            <a:ext cx="7010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1143000" y="2906713"/>
            <a:ext cx="7010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43000" y="1676400"/>
            <a:ext cx="3429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24400" y="1676400"/>
            <a:ext cx="34290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1143000" y="1535113"/>
            <a:ext cx="34290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143000" y="2174875"/>
            <a:ext cx="3429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724400" y="1535113"/>
            <a:ext cx="34290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724400" y="2174875"/>
            <a:ext cx="3429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273050"/>
            <a:ext cx="2551113" cy="1162050"/>
          </a:xfrm>
        </p:spPr>
        <p:txBody>
          <a:bodyPr anchor="b"/>
          <a:lstStyle>
            <a:lvl1pPr algn="ctr">
              <a:defRPr sz="2000" b="1"/>
            </a:lvl1pPr>
          </a:lstStyle>
          <a:p>
            <a:r>
              <a:rPr lang="ru-RU" smtClean="0"/>
              <a:t>Образец заголовка</a:t>
            </a:r>
            <a:endParaRPr lang="ru-RU"/>
          </a:p>
        </p:txBody>
      </p:sp>
      <p:sp>
        <p:nvSpPr>
          <p:cNvPr id="3" name="Содержимое 2"/>
          <p:cNvSpPr>
            <a:spLocks noGrp="1"/>
          </p:cNvSpPr>
          <p:nvPr>
            <p:ph idx="1"/>
          </p:nvPr>
        </p:nvSpPr>
        <p:spPr>
          <a:xfrm>
            <a:off x="4343400" y="273050"/>
            <a:ext cx="4343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143000" y="1676400"/>
            <a:ext cx="3008313" cy="4449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980112"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9801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9801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E2774A-ACD2-4D44-9284-4CC6B0DA4B2F}" type="datetimeFigureOut">
              <a:rPr lang="ru-RU" smtClean="0"/>
              <a:pPr/>
              <a:t>28.09.2018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5A5ED8-2C6A-4A7E-95BA-717F5288055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5000" y="274638"/>
            <a:ext cx="6248400" cy="1143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1143000" y="1600200"/>
            <a:ext cx="70104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p>
          <a:p>
            <a:pPr lvl="5"/>
            <a:r>
              <a:rPr lang="ru-RU" dirty="0" err="1" smtClean="0"/>
              <a:t>Ываывап</a:t>
            </a:r>
            <a:endParaRPr lang="ru-RU" dirty="0" smtClean="0"/>
          </a:p>
          <a:p>
            <a:pPr lvl="6"/>
            <a:r>
              <a:rPr lang="ru-RU" dirty="0" err="1" smtClean="0"/>
              <a:t>Ыва</a:t>
            </a:r>
            <a:endParaRPr lang="ru-RU" dirty="0" smtClean="0"/>
          </a:p>
          <a:p>
            <a:pPr lvl="7"/>
            <a:r>
              <a:rPr lang="ru-RU" dirty="0" err="1" smtClean="0"/>
              <a:t>Ыва</a:t>
            </a:r>
            <a:endParaRPr lang="ru-RU" dirty="0" smtClean="0"/>
          </a:p>
          <a:p>
            <a:pPr lvl="8"/>
            <a:r>
              <a:rPr lang="ru-RU" dirty="0" err="1" smtClean="0"/>
              <a:t>Ыва</a:t>
            </a:r>
            <a:endParaRPr lang="ru-RU" dirty="0" smtClean="0"/>
          </a:p>
          <a:p>
            <a:pPr lvl="4"/>
            <a:endParaRPr lang="ru-RU" dirty="0"/>
          </a:p>
        </p:txBody>
      </p:sp>
      <p:sp>
        <p:nvSpPr>
          <p:cNvPr id="4" name="Дата 3"/>
          <p:cNvSpPr>
            <a:spLocks noGrp="1"/>
          </p:cNvSpPr>
          <p:nvPr>
            <p:ph type="dt" sz="half" idx="2"/>
          </p:nvPr>
        </p:nvSpPr>
        <p:spPr>
          <a:xfrm>
            <a:off x="11430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E2774A-ACD2-4D44-9284-4CC6B0DA4B2F}" type="datetimeFigureOut">
              <a:rPr lang="ru-RU" smtClean="0"/>
              <a:pPr/>
              <a:t>28.09.2018</a:t>
            </a:fld>
            <a:endParaRPr lang="ru-RU"/>
          </a:p>
        </p:txBody>
      </p:sp>
      <p:sp>
        <p:nvSpPr>
          <p:cNvPr id="5" name="Нижний колонтитул 4"/>
          <p:cNvSpPr>
            <a:spLocks noGrp="1"/>
          </p:cNvSpPr>
          <p:nvPr>
            <p:ph type="ftr" sz="quarter" idx="3"/>
          </p:nvPr>
        </p:nvSpPr>
        <p:spPr>
          <a:xfrm>
            <a:off x="3429000" y="6356350"/>
            <a:ext cx="2971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1600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5A5ED8-2C6A-4A7E-95BA-717F5288055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algn="ctr" defTabSz="914400" rtl="0" eaLnBrk="1" latinLnBrk="0" hangingPunct="1">
        <a:spcBef>
          <a:spcPct val="0"/>
        </a:spcBef>
        <a:buNone/>
        <a:defRPr lang="en-US" sz="4400" b="1" kern="1200" smtClean="0">
          <a:ln w="1905"/>
          <a:gradFill flip="none" rotWithShape="1">
            <a:gsLst>
              <a:gs pos="0">
                <a:srgbClr val="D6B19C"/>
              </a:gs>
              <a:gs pos="30000">
                <a:srgbClr val="D49E6C"/>
              </a:gs>
              <a:gs pos="70000">
                <a:srgbClr val="A65528"/>
              </a:gs>
              <a:gs pos="100000">
                <a:srgbClr val="663012"/>
              </a:gs>
            </a:gsLst>
            <a:lin ang="16200000" scaled="1"/>
            <a:tileRect/>
          </a:gradFill>
          <a:effectLst>
            <a:innerShdw blurRad="114300">
              <a:prstClr val="black"/>
            </a:innerShdw>
          </a:effectLst>
          <a:latin typeface="+mj-lt"/>
          <a:ea typeface="+mj-ea"/>
          <a:cs typeface="Times New Roman" pitchFamily="18" charset="0"/>
        </a:defRPr>
      </a:lvl1pPr>
    </p:titleStyle>
    <p:bodyStyle>
      <a:lvl1pPr marL="342900" indent="-342900" algn="l" defTabSz="914400" rtl="0" eaLnBrk="1" latinLnBrk="0" hangingPunct="1">
        <a:spcBef>
          <a:spcPct val="20000"/>
        </a:spcBef>
        <a:buSzPct val="120000"/>
        <a:buFont typeface="Courier New" pitchFamily="49" charset="0"/>
        <a:buChar char="o"/>
        <a:defRPr sz="3200" kern="1200">
          <a:solidFill>
            <a:srgbClr val="806644"/>
          </a:solidFill>
          <a:effectLst>
            <a:innerShdw blurRad="63500" dist="50800" dir="16200000">
              <a:prstClr val="black">
                <a:alpha val="50000"/>
              </a:prstClr>
            </a:innerShdw>
          </a:effectLst>
          <a:latin typeface="+mn-lt"/>
          <a:ea typeface="+mn-ea"/>
          <a:cs typeface="+mn-cs"/>
        </a:defRPr>
      </a:lvl1pPr>
      <a:lvl2pPr marL="742950" indent="-285750" algn="l" defTabSz="914400" rtl="0" eaLnBrk="1" latinLnBrk="0" hangingPunct="1">
        <a:spcBef>
          <a:spcPct val="20000"/>
        </a:spcBef>
        <a:buFont typeface="Courier New" pitchFamily="49" charset="0"/>
        <a:buChar char="o"/>
        <a:defRPr sz="2800" kern="1200">
          <a:solidFill>
            <a:schemeClr val="tx1">
              <a:lumMod val="75000"/>
              <a:lumOff val="25000"/>
            </a:schemeClr>
          </a:solidFill>
          <a:effectLst>
            <a:innerShdw blurRad="63500" dist="50800" dir="16200000">
              <a:prstClr val="black">
                <a:alpha val="50000"/>
              </a:prstClr>
            </a:innerShdw>
          </a:effectLst>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65000"/>
              <a:lumOff val="35000"/>
            </a:schemeClr>
          </a:solidFill>
          <a:effectLst>
            <a:innerShdw blurRad="63500" dist="50800" dir="16200000">
              <a:prstClr val="black">
                <a:alpha val="50000"/>
              </a:prstClr>
            </a:innerShdw>
          </a:effectLst>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50000"/>
              <a:lumOff val="50000"/>
            </a:schemeClr>
          </a:solidFill>
          <a:effectLst>
            <a:innerShdw blurRad="63500" dist="50800" dir="16200000">
              <a:prstClr val="black">
                <a:alpha val="50000"/>
              </a:prstClr>
            </a:innerShdw>
          </a:effectLst>
          <a:latin typeface="+mn-lt"/>
          <a:ea typeface="+mn-ea"/>
          <a:cs typeface="+mn-cs"/>
        </a:defRPr>
      </a:lvl4pPr>
      <a:lvl5pPr marL="2057400" indent="-228600" algn="l" defTabSz="914400" rtl="0" eaLnBrk="1" latinLnBrk="0" hangingPunct="1">
        <a:spcBef>
          <a:spcPct val="20000"/>
        </a:spcBef>
        <a:buFont typeface="Arial" pitchFamily="34" charset="0"/>
        <a:buChar char="•"/>
        <a:defRPr lang="ru-RU" sz="2000" kern="1200" dirty="0" smtClean="0">
          <a:solidFill>
            <a:schemeClr val="tx1">
              <a:lumMod val="50000"/>
              <a:lumOff val="50000"/>
            </a:schemeClr>
          </a:solidFill>
          <a:effectLst>
            <a:innerShdw blurRad="63500" dist="50800" dir="16200000">
              <a:prstClr val="black">
                <a:alpha val="50000"/>
              </a:prstClr>
            </a:inn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lang="ru-RU" sz="2000" kern="1200" dirty="0" smtClean="0">
          <a:solidFill>
            <a:schemeClr val="tx1">
              <a:lumMod val="50000"/>
              <a:lumOff val="50000"/>
            </a:schemeClr>
          </a:solidFill>
          <a:effectLst>
            <a:innerShdw blurRad="63500" dist="50800" dir="16200000">
              <a:prstClr val="black">
                <a:alpha val="50000"/>
              </a:prstClr>
            </a:innerShdw>
          </a:effectLst>
          <a:latin typeface="+mn-lt"/>
          <a:ea typeface="+mn-ea"/>
          <a:cs typeface="+mn-cs"/>
        </a:defRPr>
      </a:lvl6pPr>
      <a:lvl7pPr marL="2971800" indent="-228600" algn="l" defTabSz="914400" rtl="0" eaLnBrk="1" latinLnBrk="0" hangingPunct="1">
        <a:spcBef>
          <a:spcPct val="20000"/>
        </a:spcBef>
        <a:buFont typeface="Arial" pitchFamily="34" charset="0"/>
        <a:buChar char="•"/>
        <a:defRPr lang="ru-RU" sz="2000" kern="1200" dirty="0" smtClean="0">
          <a:solidFill>
            <a:schemeClr val="tx1">
              <a:lumMod val="50000"/>
              <a:lumOff val="50000"/>
            </a:schemeClr>
          </a:solidFill>
          <a:effectLst>
            <a:innerShdw blurRad="63500" dist="50800" dir="16200000">
              <a:prstClr val="black">
                <a:alpha val="50000"/>
              </a:prstClr>
            </a:innerShdw>
          </a:effectLst>
          <a:latin typeface="+mn-lt"/>
          <a:ea typeface="+mn-ea"/>
          <a:cs typeface="+mn-cs"/>
        </a:defRPr>
      </a:lvl7pPr>
      <a:lvl8pPr marL="3429000" indent="-228600" algn="l" defTabSz="914400" rtl="0" eaLnBrk="1" latinLnBrk="0" hangingPunct="1">
        <a:spcBef>
          <a:spcPct val="20000"/>
        </a:spcBef>
        <a:buFont typeface="Arial" pitchFamily="34" charset="0"/>
        <a:buChar char="•"/>
        <a:defRPr lang="ru-RU" sz="2000" kern="1200" dirty="0" smtClean="0">
          <a:solidFill>
            <a:schemeClr val="tx1">
              <a:lumMod val="50000"/>
              <a:lumOff val="50000"/>
            </a:schemeClr>
          </a:solidFill>
          <a:effectLst>
            <a:innerShdw blurRad="63500" dist="50800" dir="16200000">
              <a:prstClr val="black">
                <a:alpha val="50000"/>
              </a:prstClr>
            </a:innerShdw>
          </a:effectLst>
          <a:latin typeface="+mn-lt"/>
          <a:ea typeface="+mn-ea"/>
          <a:cs typeface="+mn-cs"/>
        </a:defRPr>
      </a:lvl8pPr>
      <a:lvl9pPr marL="3886200" indent="-228600" algn="l" defTabSz="914400" rtl="0" eaLnBrk="1" latinLnBrk="0" hangingPunct="1">
        <a:spcBef>
          <a:spcPct val="20000"/>
        </a:spcBef>
        <a:buFont typeface="Arial" pitchFamily="34" charset="0"/>
        <a:buChar char="•"/>
        <a:defRPr lang="ru-RU" sz="2000" kern="1200" dirty="0" smtClean="0">
          <a:solidFill>
            <a:schemeClr val="tx1">
              <a:lumMod val="50000"/>
              <a:lumOff val="50000"/>
            </a:schemeClr>
          </a:solidFill>
          <a:effectLst>
            <a:innerShdw blurRad="63500" dist="50800" dir="16200000">
              <a:prstClr val="black">
                <a:alpha val="50000"/>
              </a:prstClr>
            </a:innerShdw>
          </a:effectLst>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752600"/>
            <a:ext cx="8001000" cy="4373563"/>
          </a:xfrm>
        </p:spPr>
        <p:txBody>
          <a:bodyPr/>
          <a:lstStyle/>
          <a:p>
            <a:pPr>
              <a:buNone/>
            </a:pPr>
            <a:r>
              <a:rPr lang="en-US" dirty="0" smtClean="0"/>
              <a:t>11.1	Uncertainty and	error	in  measurement</a:t>
            </a:r>
            <a:br>
              <a:rPr lang="en-US" dirty="0" smtClean="0"/>
            </a:br>
            <a:endParaRPr lang="en-US" dirty="0" smtClean="0"/>
          </a:p>
          <a:p>
            <a:pPr>
              <a:buNone/>
            </a:pPr>
            <a:r>
              <a:rPr lang="en-US" dirty="0" smtClean="0"/>
              <a:t>11.2	Uncertainties in calculated	results</a:t>
            </a:r>
            <a:br>
              <a:rPr lang="en-US" dirty="0" smtClean="0"/>
            </a:br>
            <a:endParaRPr lang="en-US" dirty="0" smtClean="0"/>
          </a:p>
          <a:p>
            <a:pPr>
              <a:buNone/>
            </a:pPr>
            <a:r>
              <a:rPr lang="en-US" dirty="0" smtClean="0"/>
              <a:t>11.3	Graphical techniques</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Title 4"/>
          <p:cNvSpPr>
            <a:spLocks noGrp="1"/>
          </p:cNvSpPr>
          <p:nvPr>
            <p:ph type="title"/>
          </p:nvPr>
        </p:nvSpPr>
        <p:spPr/>
        <p:txBody>
          <a:bodyPr/>
          <a:lstStyle/>
          <a:p>
            <a:endParaRPr lang="en-US"/>
          </a:p>
        </p:txBody>
      </p:sp>
      <p:sp>
        <p:nvSpPr>
          <p:cNvPr id="6"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b="1" dirty="0" smtClean="0"/>
              <a:t>Systematic errors </a:t>
            </a:r>
            <a:r>
              <a:rPr lang="en-US" dirty="0" smtClean="0"/>
              <a:t>are due to identifiable causes, and arise from flow in the instrument or errors made in taking a measurement such as an incorrect calibration of a pH meter or reading the top rather than the bottom of the meniscus. </a:t>
            </a:r>
          </a:p>
          <a:p>
            <a:r>
              <a:rPr lang="en-US" dirty="0" smtClean="0"/>
              <a:t>Systematic errors always affect a result in a particular direction (always smaller or larger) unlike random errors. </a:t>
            </a:r>
          </a:p>
          <a:p>
            <a:r>
              <a:rPr lang="en-US" dirty="0" smtClean="0"/>
              <a:t>Random uncertainties can be reduced by repeating readings; systematic errors can not reduced by repeating readings.  </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Title 4"/>
          <p:cNvSpPr>
            <a:spLocks noGrp="1"/>
          </p:cNvSpPr>
          <p:nvPr>
            <p:ph type="title"/>
          </p:nvPr>
        </p:nvSpPr>
        <p:spPr/>
        <p:txBody>
          <a:bodyPr/>
          <a:lstStyle/>
          <a:p>
            <a:endParaRPr lang="en-US"/>
          </a:p>
        </p:txBody>
      </p:sp>
      <p:sp>
        <p:nvSpPr>
          <p:cNvPr id="6"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3">
            <a:clrChange>
              <a:clrFrom>
                <a:srgbClr val="F9E299"/>
              </a:clrFrom>
              <a:clrTo>
                <a:srgbClr val="F9E299">
                  <a:alpha val="0"/>
                </a:srgbClr>
              </a:clrTo>
            </a:clrChange>
            <a:lum bright="-10000" contrast="20000"/>
          </a:blip>
          <a:srcRect/>
          <a:stretch>
            <a:fillRect/>
          </a:stretch>
        </p:blipFill>
        <p:spPr bwMode="auto">
          <a:xfrm>
            <a:off x="1828800" y="2671763"/>
            <a:ext cx="5486399" cy="1824037"/>
          </a:xfrm>
          <a:prstGeom prst="rect">
            <a:avLst/>
          </a:prstGeom>
          <a:noFill/>
          <a:ln w="9525">
            <a:noFill/>
            <a:miter lim="800000"/>
            <a:headEnd/>
            <a:tailEnd/>
          </a:ln>
          <a:effectLst/>
        </p:spPr>
      </p:pic>
      <p:sp>
        <p:nvSpPr>
          <p:cNvPr id="7"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752600"/>
            <a:ext cx="7620000" cy="4572000"/>
          </a:xfrm>
        </p:spPr>
        <p:txBody>
          <a:bodyPr>
            <a:normAutofit fontScale="70000" lnSpcReduction="20000"/>
          </a:bodyPr>
          <a:lstStyle/>
          <a:p>
            <a:pPr lvl="1"/>
            <a:r>
              <a:rPr lang="en-US" dirty="0" smtClean="0"/>
              <a:t>All non zero numbers are significant </a:t>
            </a:r>
          </a:p>
          <a:p>
            <a:pPr lvl="2"/>
            <a:r>
              <a:rPr lang="en-US" dirty="0" smtClean="0"/>
              <a:t>613 has three sig figs </a:t>
            </a:r>
          </a:p>
          <a:p>
            <a:pPr lvl="2"/>
            <a:r>
              <a:rPr lang="en-US" dirty="0" smtClean="0"/>
              <a:t>123456 has six sig figs  </a:t>
            </a:r>
          </a:p>
          <a:p>
            <a:pPr lvl="1"/>
            <a:r>
              <a:rPr lang="en-US" dirty="0" smtClean="0"/>
              <a:t> Zeros located between non-zero digits are significant </a:t>
            </a:r>
          </a:p>
          <a:p>
            <a:pPr lvl="2"/>
            <a:r>
              <a:rPr lang="en-US" dirty="0" smtClean="0"/>
              <a:t>5004 has four sig figs </a:t>
            </a:r>
          </a:p>
          <a:p>
            <a:pPr lvl="2"/>
            <a:r>
              <a:rPr lang="en-US" dirty="0" smtClean="0"/>
              <a:t>602 has three sig figs</a:t>
            </a:r>
          </a:p>
          <a:p>
            <a:pPr lvl="1"/>
            <a:r>
              <a:rPr lang="en-US" dirty="0" smtClean="0"/>
              <a:t>Trailing zeros (those at the end) are significant only if the number contains a decimal point; otherwise they are insignificant </a:t>
            </a:r>
          </a:p>
          <a:p>
            <a:pPr lvl="2"/>
            <a:r>
              <a:rPr lang="en-US" dirty="0" smtClean="0"/>
              <a:t>5.640 has four sig figs </a:t>
            </a:r>
          </a:p>
          <a:p>
            <a:pPr lvl="2"/>
            <a:r>
              <a:rPr lang="en-US" dirty="0" smtClean="0"/>
              <a:t>120000 has two sig figs </a:t>
            </a:r>
          </a:p>
          <a:p>
            <a:pPr lvl="1"/>
            <a:r>
              <a:rPr lang="en-US" dirty="0" smtClean="0"/>
              <a:t>Zeros to left of the first nonzero digit are insignificant they are only placeholders! </a:t>
            </a:r>
          </a:p>
          <a:p>
            <a:pPr lvl="2"/>
            <a:r>
              <a:rPr lang="en-US" dirty="0" smtClean="0"/>
              <a:t>0.000456 has three sig figs </a:t>
            </a:r>
          </a:p>
          <a:p>
            <a:pPr lvl="2"/>
            <a:r>
              <a:rPr lang="en-US" dirty="0" smtClean="0"/>
              <a:t>0.052 has two sig figs </a:t>
            </a:r>
          </a:p>
          <a:p>
            <a:pPr lvl="2"/>
            <a:r>
              <a:rPr lang="en-US" dirty="0" smtClean="0"/>
              <a:t>0.000000000000000000000000000000000052 also has two sig figs!</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Rectangle 4"/>
          <p:cNvSpPr/>
          <p:nvPr/>
        </p:nvSpPr>
        <p:spPr>
          <a:xfrm>
            <a:off x="2971800" y="1143000"/>
            <a:ext cx="3909212"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Significant Figures</a:t>
            </a:r>
            <a:endParaRPr 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20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20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20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20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2000"/>
                                        <p:tgtEl>
                                          <p:spTgt spid="3">
                                            <p:txEl>
                                              <p:pRg st="10" end="1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fade">
                                      <p:cBhvr>
                                        <p:cTn id="40" dur="2000"/>
                                        <p:tgtEl>
                                          <p:spTgt spid="3">
                                            <p:txEl>
                                              <p:pRg st="11" end="1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fade">
                                      <p:cBhvr>
                                        <p:cTn id="43" dur="2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Rectangle 4"/>
          <p:cNvSpPr/>
          <p:nvPr/>
        </p:nvSpPr>
        <p:spPr>
          <a:xfrm>
            <a:off x="2971800" y="1143000"/>
            <a:ext cx="3909212"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Significant Figures</a:t>
            </a:r>
            <a:endParaRPr 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Content Placeholder 5"/>
          <p:cNvSpPr>
            <a:spLocks noGrp="1"/>
          </p:cNvSpPr>
          <p:nvPr>
            <p:ph idx="1"/>
          </p:nvPr>
        </p:nvSpPr>
        <p:spPr>
          <a:xfrm>
            <a:off x="1143000" y="1752600"/>
            <a:ext cx="7772400" cy="4373563"/>
          </a:xfrm>
        </p:spPr>
        <p:txBody>
          <a:bodyPr>
            <a:normAutofit fontScale="92500" lnSpcReduction="20000"/>
          </a:bodyPr>
          <a:lstStyle/>
          <a:p>
            <a:r>
              <a:rPr lang="en-US" dirty="0" smtClean="0"/>
              <a:t>Rules for addition/subtraction problems</a:t>
            </a:r>
          </a:p>
          <a:p>
            <a:pPr lvl="1"/>
            <a:r>
              <a:rPr lang="en-US" dirty="0" smtClean="0"/>
              <a:t>Your calculated value cannot be more precise than the least precise quantity used in the calculation. The least precise quantity has the fewest digits to the right of the decimal point. Your calculated value will have the same number of digits to the right of the decimal point as that of the least precise quantity.</a:t>
            </a:r>
          </a:p>
          <a:p>
            <a:pPr lvl="1"/>
            <a:r>
              <a:rPr lang="en-US" dirty="0" smtClean="0"/>
              <a:t>7.939 + 6.26 + 11.1 = 25.299 (this is what your calculator will give)  In this case, the final answer is limited to one sig fig to the right of the decimal or 25.3 (rounded up)</a:t>
            </a:r>
            <a:endParaRPr lang="en-US" dirty="0"/>
          </a:p>
        </p:txBody>
      </p:sp>
      <p:sp>
        <p:nvSpPr>
          <p:cNvPr id="7"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Rectangle 4"/>
          <p:cNvSpPr/>
          <p:nvPr/>
        </p:nvSpPr>
        <p:spPr>
          <a:xfrm>
            <a:off x="2971800" y="1143000"/>
            <a:ext cx="3909212"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Significant Figures</a:t>
            </a:r>
            <a:endParaRPr 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Content Placeholder 5"/>
          <p:cNvSpPr>
            <a:spLocks noGrp="1"/>
          </p:cNvSpPr>
          <p:nvPr>
            <p:ph idx="1"/>
          </p:nvPr>
        </p:nvSpPr>
        <p:spPr>
          <a:xfrm>
            <a:off x="1143000" y="1752600"/>
            <a:ext cx="7772400" cy="4373563"/>
          </a:xfrm>
        </p:spPr>
        <p:txBody>
          <a:bodyPr>
            <a:normAutofit/>
          </a:bodyPr>
          <a:lstStyle/>
          <a:p>
            <a:r>
              <a:rPr lang="en-US" dirty="0" smtClean="0"/>
              <a:t>Rules for multiplication/division problems </a:t>
            </a:r>
          </a:p>
          <a:p>
            <a:pPr lvl="1"/>
            <a:r>
              <a:rPr lang="en-US" dirty="0" smtClean="0"/>
              <a:t>The number of sig figs in the final calculated value will be the same as that of the quantity with the fewest number of sig figs used in the calculation. </a:t>
            </a:r>
          </a:p>
          <a:p>
            <a:pPr lvl="1"/>
            <a:r>
              <a:rPr lang="en-US" dirty="0" smtClean="0"/>
              <a:t>(27.2 x 15.63) ¸ 1.846 = 230.3011918 in this case, since the final answer is limited to three sig figs, the answer is 230. (rounded down)</a:t>
            </a:r>
          </a:p>
        </p:txBody>
      </p:sp>
      <p:sp>
        <p:nvSpPr>
          <p:cNvPr id="7"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Rectangle 4"/>
          <p:cNvSpPr/>
          <p:nvPr/>
        </p:nvSpPr>
        <p:spPr>
          <a:xfrm>
            <a:off x="2971800" y="1143000"/>
            <a:ext cx="3909212"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Significant Figures</a:t>
            </a:r>
            <a:endParaRPr lang="en-US"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Content Placeholder 5"/>
          <p:cNvSpPr>
            <a:spLocks noGrp="1"/>
          </p:cNvSpPr>
          <p:nvPr>
            <p:ph idx="1"/>
          </p:nvPr>
        </p:nvSpPr>
        <p:spPr>
          <a:xfrm>
            <a:off x="1143000" y="1752600"/>
            <a:ext cx="7772400" cy="4373563"/>
          </a:xfrm>
        </p:spPr>
        <p:txBody>
          <a:bodyPr>
            <a:normAutofit/>
          </a:bodyPr>
          <a:lstStyle/>
          <a:p>
            <a:r>
              <a:rPr lang="en-US" dirty="0" smtClean="0"/>
              <a:t>Rules for combined addition/subtraction and multiplication/division problems </a:t>
            </a:r>
          </a:p>
          <a:p>
            <a:pPr lvl="1"/>
            <a:r>
              <a:rPr lang="en-US" dirty="0" smtClean="0"/>
              <a:t>First apply the rules for addition/subtraction (determine the number of sig figs for that step), then apply the rules for multiplication/division.</a:t>
            </a:r>
          </a:p>
        </p:txBody>
      </p:sp>
      <p:sp>
        <p:nvSpPr>
          <p:cNvPr id="7"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Absolute and Percentage Uncertainties</a:t>
            </a:r>
          </a:p>
          <a:p>
            <a:pPr lvl="1"/>
            <a:r>
              <a:rPr lang="en-US" dirty="0" smtClean="0"/>
              <a:t>The absolute uncertainty is the actual uncertainty in the value, for example ±0.05 for a quantity that has the value 28.5 ± 0.05. </a:t>
            </a:r>
          </a:p>
          <a:p>
            <a:pPr lvl="1"/>
            <a:r>
              <a:rPr lang="en-US" dirty="0" smtClean="0"/>
              <a:t>The percentage uncertainty is the absolute uncertainty expressed as a percentage of the value. For example the percentage uncertainty of 28.5 ± 0.05 is ±0.18% (100 × 0.05/28.5)</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The uncertainties in individual measurements can be combined to calculate the uncertainty in the final value of the quantity being determined.</a:t>
            </a:r>
          </a:p>
          <a:p>
            <a:pPr lvl="1"/>
            <a:r>
              <a:rPr lang="en-US" dirty="0" smtClean="0"/>
              <a:t>In addition and subtraction: Add absolute uncertainties </a:t>
            </a:r>
          </a:p>
          <a:p>
            <a:pPr lvl="1"/>
            <a:r>
              <a:rPr lang="en-US" dirty="0" smtClean="0"/>
              <a:t>In multiplication, division and powers: Add percentage uncertainties </a:t>
            </a:r>
          </a:p>
          <a:p>
            <a:pPr lvl="1"/>
            <a:r>
              <a:rPr lang="en-US" dirty="0" smtClean="0"/>
              <a:t>If one uncertainty is much larger than the others, ignore the other uncertainties and estimate the uncertainty based on the larger one using the rules above.</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7086600" cy="1143000"/>
          </a:xfrm>
        </p:spPr>
        <p:txBody>
          <a:bodyPr>
            <a:noAutofit/>
          </a:bodyPr>
          <a:lstStyle/>
          <a:p>
            <a:endParaRPr lang="en-US" sz="3600" dirty="0" smtClean="0"/>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p:txBody>
          <a:bodyPr>
            <a:normAutofit lnSpcReduction="10000"/>
          </a:bodyPr>
          <a:lstStyle/>
          <a:p>
            <a:r>
              <a:rPr lang="en-US" dirty="0" smtClean="0"/>
              <a:t>calculate the value and uncertainty of X, where</a:t>
            </a:r>
          </a:p>
          <a:p>
            <a:endParaRPr lang="en-US" dirty="0" smtClean="0"/>
          </a:p>
          <a:p>
            <a:pPr>
              <a:buNone/>
            </a:pPr>
            <a:r>
              <a:rPr lang="en-US" dirty="0" smtClean="0"/>
              <a:t>              X  =  A (B – C)</a:t>
            </a:r>
          </a:p>
          <a:p>
            <a:pPr>
              <a:buNone/>
            </a:pPr>
            <a:r>
              <a:rPr lang="en-US" dirty="0" smtClean="0"/>
              <a:t>given the values:</a:t>
            </a:r>
          </a:p>
          <a:p>
            <a:pPr>
              <a:buNone/>
            </a:pPr>
            <a:r>
              <a:rPr lang="en-US" dirty="0" smtClean="0"/>
              <a:t>A = 123 ± 0.5; </a:t>
            </a:r>
          </a:p>
          <a:p>
            <a:pPr>
              <a:buNone/>
            </a:pPr>
            <a:r>
              <a:rPr lang="en-US" dirty="0" smtClean="0"/>
              <a:t>B = 12.7 ± 0.2;</a:t>
            </a:r>
          </a:p>
          <a:p>
            <a:pPr>
              <a:buNone/>
            </a:pPr>
            <a:r>
              <a:rPr lang="en-US" dirty="0" smtClean="0"/>
              <a:t>C = 4.3 ± 0.1</a:t>
            </a:r>
            <a:endParaRPr lang="en-US" dirty="0"/>
          </a:p>
        </p:txBody>
      </p:sp>
      <p:sp>
        <p:nvSpPr>
          <p:cNvPr id="6" name="Title 1"/>
          <p:cNvSpPr txBox="1">
            <a:spLocks/>
          </p:cNvSpPr>
          <p:nvPr/>
        </p:nvSpPr>
        <p:spPr>
          <a:xfrm>
            <a:off x="1676400" y="381000"/>
            <a:ext cx="7467600" cy="1143000"/>
          </a:xfrm>
          <a:prstGeom prst="rect">
            <a:avLst/>
          </a:prstGeom>
        </p:spPr>
        <p:txBody>
          <a:bodyPr vert="horz" lIns="91440" tIns="45720" rIns="91440" bIns="45720" rtlCol="0" anchor="ct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spc="0" normalizeH="0" baseline="0" noProof="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Uncertainties in calculated results</a:t>
            </a:r>
            <a:endParaRPr kumimoji="0" lang="en-US" sz="3200" b="1" i="0" u="none" strike="noStrike" kern="1200" cap="all" spc="0"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7467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Uncertainties in calculated</a:t>
            </a:r>
            <a:r>
              <a:rP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results</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a:xfrm>
            <a:off x="1219200" y="1752600"/>
            <a:ext cx="7772400" cy="4572000"/>
          </a:xfrm>
        </p:spPr>
        <p:txBody>
          <a:bodyPr>
            <a:normAutofit fontScale="70000" lnSpcReduction="20000"/>
          </a:bodyPr>
          <a:lstStyle/>
          <a:p>
            <a:r>
              <a:rPr lang="en-US" dirty="0" smtClean="0"/>
              <a:t>X  =  123 × (12.7 – 4.3)      =  1033.2  </a:t>
            </a:r>
          </a:p>
          <a:p>
            <a:pPr lvl="1"/>
            <a:r>
              <a:rPr lang="en-US" dirty="0" smtClean="0"/>
              <a:t>(note that this has not yet been rounded to an appropriate precision as the uncertainty has not been calculated)</a:t>
            </a:r>
          </a:p>
          <a:p>
            <a:pPr lvl="1"/>
            <a:r>
              <a:rPr lang="en-US" dirty="0" smtClean="0"/>
              <a:t>Actual uncertainty in (B – C) = ± 0.3 (add actual uncertainties,     0.2 + 0.1 = 0.3)</a:t>
            </a:r>
          </a:p>
          <a:p>
            <a:pPr lvl="1"/>
            <a:r>
              <a:rPr lang="en-US" dirty="0" smtClean="0"/>
              <a:t>% uncertainty in A = 0.407% (100 × 0.5/123  )</a:t>
            </a:r>
          </a:p>
          <a:p>
            <a:pPr lvl="1"/>
            <a:r>
              <a:rPr lang="en-US" dirty="0" smtClean="0"/>
              <a:t>% uncertainty in (B – C) = 3.571% (100 × 0.3/8.4  )</a:t>
            </a:r>
          </a:p>
          <a:p>
            <a:pPr lvl="1"/>
            <a:r>
              <a:rPr lang="en-US" dirty="0" smtClean="0"/>
              <a:t>% uncertainty in X = 3.978%  (add percentage uncertainties,     0.407 + 3.571)</a:t>
            </a:r>
          </a:p>
          <a:p>
            <a:pPr lvl="1"/>
            <a:r>
              <a:rPr lang="en-US" dirty="0" smtClean="0"/>
              <a:t>Actual uncertainty in X = 41.1 (1033.2 ×   3.978/100  )</a:t>
            </a:r>
          </a:p>
          <a:p>
            <a:pPr lvl="1"/>
            <a:r>
              <a:rPr lang="en-US" dirty="0" smtClean="0"/>
              <a:t>Therefore X = 1033.2 ± 41.1</a:t>
            </a:r>
          </a:p>
          <a:p>
            <a:pPr lvl="1"/>
            <a:r>
              <a:rPr lang="en-US" dirty="0" smtClean="0"/>
              <a:t>The usual practice is to only give the uncertainty to one significant figure and then to round of the value to a similar number of decimal places; hence the final; result should be quoted as</a:t>
            </a:r>
          </a:p>
          <a:p>
            <a:r>
              <a:rPr lang="en-US" dirty="0" smtClean="0"/>
              <a:t>X  =  1030 ± 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2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20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2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pic>
        <p:nvPicPr>
          <p:cNvPr id="1026" name="Picture 2"/>
          <p:cNvPicPr>
            <a:picLocks noGrp="1" noChangeAspect="1" noChangeArrowheads="1"/>
          </p:cNvPicPr>
          <p:nvPr>
            <p:ph idx="1"/>
          </p:nvPr>
        </p:nvPicPr>
        <p:blipFill>
          <a:blip r:embed="rId3">
            <a:clrChange>
              <a:clrFrom>
                <a:srgbClr val="F9E299"/>
              </a:clrFrom>
              <a:clrTo>
                <a:srgbClr val="F9E299">
                  <a:alpha val="0"/>
                </a:srgbClr>
              </a:clrTo>
            </a:clrChange>
            <a:lum bright="-20000" contrast="20000"/>
          </a:blip>
          <a:srcRect/>
          <a:stretch>
            <a:fillRect/>
          </a:stretch>
        </p:blipFill>
        <p:spPr bwMode="auto">
          <a:xfrm>
            <a:off x="2514600" y="2362200"/>
            <a:ext cx="4305300" cy="3933825"/>
          </a:xfrm>
          <a:prstGeom prst="rect">
            <a:avLst/>
          </a:prstGeom>
          <a:noFill/>
          <a:ln w="9525">
            <a:noFill/>
            <a:miter lim="800000"/>
            <a:headEnd/>
            <a:tailEnd/>
          </a:ln>
          <a:effectLst/>
        </p:spPr>
      </p:pic>
      <p:sp>
        <p:nvSpPr>
          <p:cNvPr id="6" name="Title 5"/>
          <p:cNvSpPr>
            <a:spLocks noGrp="1"/>
          </p:cNvSpPr>
          <p:nvPr>
            <p:ph type="title"/>
          </p:nvPr>
        </p:nvSpPr>
        <p:spPr/>
        <p:txBody>
          <a:bodyPr/>
          <a:lstStyle/>
          <a:p>
            <a:endParaRPr lang="en-US"/>
          </a:p>
        </p:txBody>
      </p:sp>
      <p:sp>
        <p:nvSpPr>
          <p:cNvPr id="9"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7086600" cy="1143000"/>
          </a:xfrm>
        </p:spPr>
        <p:txBody>
          <a:bodyPr>
            <a:noAutofit/>
          </a:bodyPr>
          <a:lstStyle/>
          <a:p>
            <a:r>
              <a:rPr lang="en-US" sz="3600" dirty="0" smtClean="0"/>
              <a:t>Graphical Techniques</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3">
            <a:clrChange>
              <a:clrFrom>
                <a:srgbClr val="F9E299"/>
              </a:clrFrom>
              <a:clrTo>
                <a:srgbClr val="F9E299">
                  <a:alpha val="0"/>
                </a:srgbClr>
              </a:clrTo>
            </a:clrChange>
          </a:blip>
          <a:srcRect/>
          <a:stretch>
            <a:fillRect/>
          </a:stretch>
        </p:blipFill>
        <p:spPr bwMode="auto">
          <a:xfrm>
            <a:off x="1600200" y="2590800"/>
            <a:ext cx="6248400" cy="3505200"/>
          </a:xfrm>
          <a:prstGeom prst="rect">
            <a:avLst/>
          </a:prstGeom>
          <a:noFill/>
          <a:ln w="9525">
            <a:noFill/>
            <a:miter lim="800000"/>
            <a:headEnd/>
            <a:tailEnd/>
          </a:ln>
          <a:effectLst/>
        </p:spPr>
      </p:pic>
      <p:sp>
        <p:nvSpPr>
          <p:cNvPr id="7" name="Title 1"/>
          <p:cNvSpPr txBox="1">
            <a:spLocks/>
          </p:cNvSpPr>
          <p:nvPr/>
        </p:nvSpPr>
        <p:spPr>
          <a:xfrm>
            <a:off x="1981200" y="427038"/>
            <a:ext cx="7086600" cy="1143000"/>
          </a:xfrm>
          <a:prstGeom prst="rect">
            <a:avLst/>
          </a:prstGeom>
        </p:spPr>
        <p:txBody>
          <a:bodyPr vert="horz" lIns="91440" tIns="45720" rIns="91440" bIns="45720" rtlCol="0" anchor="ct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Graphical Techniques</a:t>
            </a:r>
            <a:endParaRPr kumimoji="0" lang="en-US" sz="3600" b="1" i="0" u="none" strike="noStrike" kern="1200" cap="all" spc="0"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a:xfrm>
            <a:off x="1143000" y="1752601"/>
            <a:ext cx="7010400" cy="1600200"/>
          </a:xfrm>
        </p:spPr>
        <p:txBody>
          <a:bodyPr>
            <a:normAutofit fontScale="70000" lnSpcReduction="20000"/>
          </a:bodyPr>
          <a:lstStyle/>
          <a:p>
            <a:r>
              <a:rPr lang="en-US" dirty="0" smtClean="0"/>
              <a:t>Graphs are one of the most useful ways for interpreting scientific data because they allow for direct visual correlation between the data obtained and a particular scientific model or hypothesis</a:t>
            </a:r>
            <a:endParaRPr lang="en-US" dirty="0"/>
          </a:p>
        </p:txBody>
      </p:sp>
      <p:pic>
        <p:nvPicPr>
          <p:cNvPr id="6146"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9600" y="2819400"/>
            <a:ext cx="3238500" cy="40386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15000" y="2514600"/>
            <a:ext cx="3429000" cy="4343400"/>
          </a:xfrm>
          <a:prstGeom prst="rect">
            <a:avLst/>
          </a:prstGeom>
          <a:noFill/>
          <a:ln w="9525">
            <a:noFill/>
            <a:miter lim="800000"/>
            <a:headEnd/>
            <a:tailEnd/>
          </a:ln>
          <a:effectLst/>
        </p:spPr>
      </p:pic>
      <p:sp>
        <p:nvSpPr>
          <p:cNvPr id="8" name="Title 7"/>
          <p:cNvSpPr>
            <a:spLocks noGrp="1"/>
          </p:cNvSpPr>
          <p:nvPr>
            <p:ph type="title"/>
          </p:nvPr>
        </p:nvSpPr>
        <p:spPr/>
        <p:txBody>
          <a:bodyPr/>
          <a:lstStyle/>
          <a:p>
            <a:endParaRPr lang="en-US"/>
          </a:p>
        </p:txBody>
      </p:sp>
      <p:sp>
        <p:nvSpPr>
          <p:cNvPr id="9" name="Title 1"/>
          <p:cNvSpPr txBox="1">
            <a:spLocks/>
          </p:cNvSpPr>
          <p:nvPr/>
        </p:nvSpPr>
        <p:spPr>
          <a:xfrm>
            <a:off x="1828800" y="274638"/>
            <a:ext cx="7086600" cy="1143000"/>
          </a:xfrm>
          <a:prstGeom prst="rect">
            <a:avLst/>
          </a:prstGeom>
        </p:spPr>
        <p:txBody>
          <a:bodyPr vert="horz" lIns="91440" tIns="45720" rIns="91440" bIns="45720" rtlCol="0" anchor="ct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all" spc="0" normalizeH="0" baseline="0" noProof="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Graphical Techniques</a:t>
            </a:r>
            <a:endParaRPr kumimoji="0" lang="en-US" sz="3600" b="1" i="0" u="none" strike="noStrike" kern="1200" cap="all" spc="0"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linds(horizontal)">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blinds(horizontal)">
                                      <p:cBhvr>
                                        <p:cTn id="1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7086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36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Graphical Techniques</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a:xfrm>
            <a:off x="1143000" y="1752600"/>
            <a:ext cx="7010400" cy="2971799"/>
          </a:xfrm>
        </p:spPr>
        <p:txBody>
          <a:bodyPr>
            <a:normAutofit fontScale="62500" lnSpcReduction="20000"/>
          </a:bodyPr>
          <a:lstStyle/>
          <a:p>
            <a:r>
              <a:rPr lang="en-US" dirty="0" smtClean="0"/>
              <a:t>When drawing graphs it is usual to choose the axes so that the independent variable (frequently time) is plotted along the horizontal axis and the dependent variable on the vertical axis. The scale should be chosen so as to maximize the use of the graph area, taking into account any extrapolation of the data that may be required.</a:t>
            </a:r>
          </a:p>
          <a:p>
            <a:r>
              <a:rPr lang="en-US" dirty="0" smtClean="0"/>
              <a:t>Care must also be taken to have enough data points to ensure that the graph really is linear. For example it is questionable whether the data in Figure 1108 (a) really do represent a straight line rather than a curve.</a:t>
            </a:r>
            <a:endParaRPr lang="en-US" dirty="0"/>
          </a:p>
        </p:txBody>
      </p:sp>
      <p:pic>
        <p:nvPicPr>
          <p:cNvPr id="717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066800" y="4572000"/>
            <a:ext cx="2705100" cy="2047875"/>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867400" y="4495800"/>
            <a:ext cx="2828925" cy="2257425"/>
          </a:xfrm>
          <a:prstGeom prst="rect">
            <a:avLst/>
          </a:prstGeom>
          <a:noFill/>
          <a:ln w="9525">
            <a:noFill/>
            <a:miter lim="800000"/>
            <a:headEnd/>
            <a:tailEnd/>
          </a:ln>
          <a:effectLst/>
        </p:spPr>
      </p:pic>
      <p:pic>
        <p:nvPicPr>
          <p:cNvPr id="9" name="Picture 8" descr="LOGO.jpg"/>
          <p:cNvPicPr>
            <a:picLocks noChangeAspect="1"/>
          </p:cNvPicPr>
          <p:nvPr/>
        </p:nvPicPr>
        <p:blipFill>
          <a:blip r:embed="rId5" cstate="print">
            <a:clrChange>
              <a:clrFrom>
                <a:srgbClr val="FFFFFF"/>
              </a:clrFrom>
              <a:clrTo>
                <a:srgbClr val="FFFFFF">
                  <a:alpha val="0"/>
                </a:srgbClr>
              </a:clrTo>
            </a:clrChange>
          </a:blip>
          <a:stretch>
            <a:fillRect/>
          </a:stretch>
        </p:blipFill>
        <p:spPr>
          <a:xfrm>
            <a:off x="1" y="5715000"/>
            <a:ext cx="1143000" cy="1143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box(in)">
                                      <p:cBhvr>
                                        <p:cTn id="17" dur="500"/>
                                        <p:tgtEl>
                                          <p:spTgt spid="717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box(in)">
                                      <p:cBhvr>
                                        <p:cTn id="2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In practical science, the results of experiments are never completely reliable as there are always experimental errors and uncertainties involved. </a:t>
            </a:r>
          </a:p>
          <a:p>
            <a:r>
              <a:rPr lang="en-US" dirty="0" smtClean="0"/>
              <a:t>It is therefore important, especially in quantitative work, to be able to assess the magnitude of these and their effect on the reliability of the final result.</a:t>
            </a:r>
          </a:p>
          <a:p>
            <a:r>
              <a:rPr lang="en-US" dirty="0" smtClean="0"/>
              <a:t>It is important to differentiate between the accuracy of a result and the precision of a result.</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7" name="Title 6"/>
          <p:cNvSpPr>
            <a:spLocks noGrp="1"/>
          </p:cNvSpPr>
          <p:nvPr>
            <p:ph type="title"/>
          </p:nvPr>
        </p:nvSpPr>
        <p:spPr/>
        <p:txBody>
          <a:bodyPr/>
          <a:lstStyle/>
          <a:p>
            <a:endParaRPr lang="en-US"/>
          </a:p>
        </p:txBody>
      </p:sp>
      <p:sp>
        <p:nvSpPr>
          <p:cNvPr id="8"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a:xfrm>
            <a:off x="1143000" y="1752600"/>
            <a:ext cx="4724400" cy="4373563"/>
          </a:xfrm>
        </p:spPr>
        <p:txBody>
          <a:bodyPr/>
          <a:lstStyle/>
          <a:p>
            <a:r>
              <a:rPr lang="en-US" dirty="0" smtClean="0"/>
              <a:t>What can you tell about the precision and accuracy in the adjacent figure?</a:t>
            </a:r>
            <a:endParaRPr lang="en-US" dirty="0"/>
          </a:p>
        </p:txBody>
      </p:sp>
      <p:pic>
        <p:nvPicPr>
          <p:cNvPr id="205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867400" y="1600200"/>
            <a:ext cx="2971799" cy="4724400"/>
          </a:xfrm>
          <a:prstGeom prst="rect">
            <a:avLst/>
          </a:prstGeom>
          <a:noFill/>
          <a:ln w="9525">
            <a:noFill/>
            <a:miter lim="800000"/>
            <a:headEnd/>
            <a:tailEnd/>
          </a:ln>
          <a:effectLst/>
        </p:spPr>
      </p:pic>
      <p:sp>
        <p:nvSpPr>
          <p:cNvPr id="7" name="Title 6"/>
          <p:cNvSpPr>
            <a:spLocks noGrp="1"/>
          </p:cNvSpPr>
          <p:nvPr>
            <p:ph type="title"/>
          </p:nvPr>
        </p:nvSpPr>
        <p:spPr/>
        <p:txBody>
          <a:bodyPr/>
          <a:lstStyle/>
          <a:p>
            <a:endParaRPr lang="en-US"/>
          </a:p>
        </p:txBody>
      </p:sp>
      <p:sp>
        <p:nvSpPr>
          <p:cNvPr id="9"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Accuracy</a:t>
            </a:r>
          </a:p>
        </p:txBody>
      </p:sp>
      <p:sp>
        <p:nvSpPr>
          <p:cNvPr id="3" name="Content Placeholder 2"/>
          <p:cNvSpPr>
            <a:spLocks noGrp="1"/>
          </p:cNvSpPr>
          <p:nvPr>
            <p:ph idx="1"/>
          </p:nvPr>
        </p:nvSpPr>
        <p:spPr>
          <a:xfrm>
            <a:off x="1143000" y="1752600"/>
            <a:ext cx="7010400" cy="4343399"/>
          </a:xfrm>
        </p:spPr>
        <p:txBody>
          <a:bodyPr>
            <a:normAutofit fontScale="92500" lnSpcReduction="10000"/>
          </a:bodyPr>
          <a:lstStyle/>
          <a:p>
            <a:r>
              <a:rPr lang="en-US" dirty="0" smtClean="0"/>
              <a:t>The accuracy of a result is a measure of how close the result is to some accepted or literature value </a:t>
            </a:r>
          </a:p>
          <a:p>
            <a:endParaRPr lang="en-US" dirty="0" smtClean="0"/>
          </a:p>
          <a:p>
            <a:endParaRPr lang="en-US" dirty="0" smtClean="0"/>
          </a:p>
          <a:p>
            <a:endParaRPr lang="en-US" dirty="0" smtClean="0"/>
          </a:p>
          <a:p>
            <a:r>
              <a:rPr lang="en-US" dirty="0" smtClean="0"/>
              <a:t>Accuracy is a measure of the systematic error.  If an experiment is accurate then the systematic error is very small. </a:t>
            </a:r>
          </a:p>
        </p:txBody>
      </p:sp>
      <p:sp>
        <p:nvSpPr>
          <p:cNvPr id="101" name="Footer Placeholder 100"/>
          <p:cNvSpPr>
            <a:spLocks noGrp="1"/>
          </p:cNvSpPr>
          <p:nvPr>
            <p:ph type="ftr" sz="quarter" idx="11"/>
          </p:nvPr>
        </p:nvSpPr>
        <p:spPr/>
        <p:txBody>
          <a:bodyPr/>
          <a:lstStyle/>
          <a:p>
            <a:r>
              <a:rPr lang="en-US" dirty="0" smtClean="0"/>
              <a:t>www.chemactive.com</a:t>
            </a:r>
          </a:p>
        </p:txBody>
      </p:sp>
      <p:grpSp>
        <p:nvGrpSpPr>
          <p:cNvPr id="5" name="Group 4"/>
          <p:cNvGrpSpPr/>
          <p:nvPr/>
        </p:nvGrpSpPr>
        <p:grpSpPr>
          <a:xfrm>
            <a:off x="1524000" y="3124200"/>
            <a:ext cx="6772275" cy="1219200"/>
            <a:chOff x="2667000" y="4114800"/>
            <a:chExt cx="5781675" cy="704850"/>
          </a:xfrm>
        </p:grpSpPr>
        <p:pic>
          <p:nvPicPr>
            <p:cNvPr id="6"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572000" y="4114800"/>
              <a:ext cx="3876675" cy="704850"/>
            </a:xfrm>
            <a:prstGeom prst="rect">
              <a:avLst/>
            </a:prstGeom>
            <a:noFill/>
            <a:ln w="9525">
              <a:noFill/>
              <a:miter lim="800000"/>
              <a:headEnd/>
              <a:tailEnd/>
            </a:ln>
            <a:effectLst/>
          </p:spPr>
        </p:pic>
        <p:pic>
          <p:nvPicPr>
            <p:cNvPr id="7"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667000" y="4343400"/>
              <a:ext cx="1933575" cy="295275"/>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Precision</a:t>
            </a:r>
          </a:p>
        </p:txBody>
      </p:sp>
      <p:sp>
        <p:nvSpPr>
          <p:cNvPr id="3" name="Content Placeholder 2"/>
          <p:cNvSpPr>
            <a:spLocks noGrp="1"/>
          </p:cNvSpPr>
          <p:nvPr>
            <p:ph idx="1"/>
          </p:nvPr>
        </p:nvSpPr>
        <p:spPr/>
        <p:txBody>
          <a:bodyPr/>
          <a:lstStyle/>
          <a:p>
            <a:r>
              <a:rPr lang="en-US" dirty="0" smtClean="0"/>
              <a:t>The precision is a measure of how close the repetitions will be to each other.  </a:t>
            </a:r>
          </a:p>
          <a:p>
            <a:r>
              <a:rPr lang="en-US" dirty="0" smtClean="0"/>
              <a:t>The precision or reliability of an experiment is a measure of the random error.  If the precision is high then the random error is small. </a:t>
            </a:r>
          </a:p>
        </p:txBody>
      </p:sp>
      <p:sp>
        <p:nvSpPr>
          <p:cNvPr id="101" name="Footer Placeholder 100"/>
          <p:cNvSpPr>
            <a:spLocks noGrp="1"/>
          </p:cNvSpPr>
          <p:nvPr>
            <p:ph type="ftr" sz="quarter" idx="11"/>
          </p:nvPr>
        </p:nvSpPr>
        <p:spPr/>
        <p:txBody>
          <a:bodyPr/>
          <a:lstStyle/>
          <a:p>
            <a:r>
              <a:rPr lang="en-US" dirty="0" smtClean="0"/>
              <a:t>www.chemactive.com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752600"/>
            <a:ext cx="7620000" cy="4373563"/>
          </a:xfrm>
        </p:spPr>
        <p:txBody>
          <a:bodyPr>
            <a:normAutofit/>
          </a:bodyPr>
          <a:lstStyle/>
          <a:p>
            <a:r>
              <a:rPr lang="en-US" b="1" dirty="0" smtClean="0"/>
              <a:t>Random uncertainties </a:t>
            </a:r>
            <a:r>
              <a:rPr lang="en-US" dirty="0" smtClean="0"/>
              <a:t>(or errors) arise mostly from inadequacy or limitation in the instrument or the way a measurement is made.</a:t>
            </a:r>
          </a:p>
          <a:p>
            <a:r>
              <a:rPr lang="en-US" dirty="0" smtClean="0"/>
              <a:t> Random errors make a measurement less precise, but not in any particular direction. These are written as an uncertainty range, such as 44.20 ± 0.05 cm</a:t>
            </a:r>
            <a:r>
              <a:rPr lang="en-US" baseline="30000" dirty="0" smtClean="0"/>
              <a:t>3</a:t>
            </a:r>
            <a:r>
              <a:rPr lang="en-US" dirty="0" smtClean="0"/>
              <a:t>.  </a:t>
            </a:r>
          </a:p>
        </p:txBody>
      </p:sp>
      <p:sp>
        <p:nvSpPr>
          <p:cNvPr id="101" name="Footer Placeholder 100"/>
          <p:cNvSpPr>
            <a:spLocks noGrp="1"/>
          </p:cNvSpPr>
          <p:nvPr>
            <p:ph type="ftr" sz="quarter" idx="11"/>
          </p:nvPr>
        </p:nvSpPr>
        <p:spPr/>
        <p:txBody>
          <a:bodyPr/>
          <a:lstStyle/>
          <a:p>
            <a:r>
              <a:rPr lang="en-US" dirty="0" smtClean="0"/>
              <a:t>www.chemactive.com</a:t>
            </a:r>
          </a:p>
        </p:txBody>
      </p:sp>
      <p:sp>
        <p:nvSpPr>
          <p:cNvPr id="5" name="Title 4"/>
          <p:cNvSpPr>
            <a:spLocks noGrp="1"/>
          </p:cNvSpPr>
          <p:nvPr>
            <p:ph type="title"/>
          </p:nvPr>
        </p:nvSpPr>
        <p:spPr/>
        <p:txBody>
          <a:bodyPr/>
          <a:lstStyle/>
          <a:p>
            <a:endParaRPr lang="en-US"/>
          </a:p>
        </p:txBody>
      </p:sp>
      <p:sp>
        <p:nvSpPr>
          <p:cNvPr id="7"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5" name="Content Placeholder 4"/>
          <p:cNvSpPr>
            <a:spLocks noGrp="1"/>
          </p:cNvSpPr>
          <p:nvPr>
            <p:ph idx="1"/>
          </p:nvPr>
        </p:nvSpPr>
        <p:spPr>
          <a:xfrm>
            <a:off x="1143000" y="1752600"/>
            <a:ext cx="5867400" cy="4373563"/>
          </a:xfrm>
        </p:spPr>
        <p:txBody>
          <a:bodyPr>
            <a:normAutofit fontScale="77500" lnSpcReduction="20000"/>
          </a:bodyPr>
          <a:lstStyle/>
          <a:p>
            <a:r>
              <a:rPr lang="en-US" dirty="0" smtClean="0"/>
              <a:t>In the adjacent burette, We would probably take the reading as 43.6, but in so doing we are saying that it is nearer to 43.6 than it is to 43.5 or 43.7, and smaller than 43.65 ,hence we should record this value as 43.6 ± 0.05.</a:t>
            </a:r>
          </a:p>
          <a:p>
            <a:r>
              <a:rPr lang="en-US" dirty="0" smtClean="0"/>
              <a:t>if we are reading a digital instrument, such as a balance, then we should record the uncertainty as being half of the last digit. For example the reading 37.361 on a digital readout should be recorded as 37.361 ± 0.0005.</a:t>
            </a:r>
            <a:endParaRPr lang="en-US" dirty="0"/>
          </a:p>
        </p:txBody>
      </p:sp>
      <p:pic>
        <p:nvPicPr>
          <p:cNvPr id="3074"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086600" y="1905000"/>
            <a:ext cx="1243012" cy="3838575"/>
          </a:xfrm>
          <a:prstGeom prst="rect">
            <a:avLst/>
          </a:prstGeom>
          <a:noFill/>
          <a:ln w="9525">
            <a:noFill/>
            <a:miter lim="800000"/>
            <a:headEnd/>
            <a:tailEnd/>
          </a:ln>
          <a:effectLst/>
        </p:spPr>
      </p:pic>
      <p:sp>
        <p:nvSpPr>
          <p:cNvPr id="7" name="Title 6"/>
          <p:cNvSpPr>
            <a:spLocks noGrp="1"/>
          </p:cNvSpPr>
          <p:nvPr>
            <p:ph type="title"/>
          </p:nvPr>
        </p:nvSpPr>
        <p:spPr/>
        <p:txBody>
          <a:bodyPr/>
          <a:lstStyle/>
          <a:p>
            <a:endParaRPr lang="en-US"/>
          </a:p>
        </p:txBody>
      </p:sp>
      <p:sp>
        <p:nvSpPr>
          <p:cNvPr id="9"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ooter Placeholder 100"/>
          <p:cNvSpPr>
            <a:spLocks noGrp="1"/>
          </p:cNvSpPr>
          <p:nvPr>
            <p:ph type="ftr" sz="quarter" idx="11"/>
          </p:nvPr>
        </p:nvSpPr>
        <p:spPr/>
        <p:txBody>
          <a:bodyPr/>
          <a:lstStyle/>
          <a:p>
            <a:r>
              <a:rPr lang="en-US" dirty="0" smtClean="0"/>
              <a:t>www.chemactive.com</a:t>
            </a:r>
          </a:p>
        </p:txBody>
      </p:sp>
      <p:sp>
        <p:nvSpPr>
          <p:cNvPr id="6" name="Content Placeholder 5"/>
          <p:cNvSpPr>
            <a:spLocks noGrp="1"/>
          </p:cNvSpPr>
          <p:nvPr>
            <p:ph idx="1"/>
          </p:nvPr>
        </p:nvSpPr>
        <p:spPr/>
        <p:txBody>
          <a:bodyPr>
            <a:normAutofit fontScale="85000" lnSpcReduction="10000"/>
          </a:bodyPr>
          <a:lstStyle/>
          <a:p>
            <a:r>
              <a:rPr lang="en-US" dirty="0" smtClean="0"/>
              <a:t>Large random uncertainties obviously decrease the precision of the values obtained and can also lead to inconsistent results if the procedure is repeated. </a:t>
            </a:r>
          </a:p>
          <a:p>
            <a:r>
              <a:rPr lang="en-US" dirty="0" smtClean="0"/>
              <a:t>If only one reading is taken, then a large random uncertainty can lead to an inaccurate result. </a:t>
            </a:r>
          </a:p>
          <a:p>
            <a:r>
              <a:rPr lang="en-US" dirty="0" smtClean="0"/>
              <a:t>Repeating experimental determinations should, however, increase the precision of the Final result as the random variations statistically cancel out.</a:t>
            </a:r>
            <a:endParaRPr lang="en-US" dirty="0"/>
          </a:p>
        </p:txBody>
      </p:sp>
      <p:sp>
        <p:nvSpPr>
          <p:cNvPr id="7" name="Title 6"/>
          <p:cNvSpPr>
            <a:spLocks noGrp="1"/>
          </p:cNvSpPr>
          <p:nvPr>
            <p:ph type="title"/>
          </p:nvPr>
        </p:nvSpPr>
        <p:spPr/>
        <p:txBody>
          <a:bodyPr/>
          <a:lstStyle/>
          <a:p>
            <a:endParaRPr lang="en-US"/>
          </a:p>
        </p:txBody>
      </p:sp>
      <p:sp>
        <p:nvSpPr>
          <p:cNvPr id="9" name="Title 1"/>
          <p:cNvSpPr txBox="1">
            <a:spLocks/>
          </p:cNvSpPr>
          <p:nvPr/>
        </p:nvSpPr>
        <p:spPr>
          <a:xfrm>
            <a:off x="1752600" y="274638"/>
            <a:ext cx="7239000" cy="114300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j-lt"/>
                <a:ea typeface="+mj-ea"/>
                <a:cs typeface="Times New Roman" pitchFamily="18" charset="0"/>
              </a:rPr>
              <a:t>Measurement and data processing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GENSWF_MOVIE_ONCLICK_URL_TARGET" val="_self"/>
  <p:tag name="GENSWF_MOVIE_PRESENTATION_END_URL_TARGET" val="_self"/>
  <p:tag name="FLASHSPRING_PRESENTATION_TITLE" val="measurement_and_data_processing_ppt_2009"/>
</p:tagLst>
</file>

<file path=ppt/theme/theme1.xml><?xml version="1.0" encoding="utf-8"?>
<a:theme xmlns:a="http://schemas.openxmlformats.org/drawingml/2006/main" name="Paint Daubs">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447</TotalTime>
  <Words>1360</Words>
  <PresentationFormat>On-screen Show (4:3)</PresentationFormat>
  <Paragraphs>143</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Paint Daubs</vt:lpstr>
      <vt:lpstr>Slide 1</vt:lpstr>
      <vt:lpstr>Slide 2</vt:lpstr>
      <vt:lpstr>Slide 3</vt:lpstr>
      <vt:lpstr>Slide 4</vt:lpstr>
      <vt:lpstr>Accuracy</vt:lpstr>
      <vt:lpstr>Precision</vt:lpstr>
      <vt:lpstr>Slide 7</vt:lpstr>
      <vt:lpstr>Slide 8</vt:lpstr>
      <vt:lpstr>Slide 9</vt:lpstr>
      <vt:lpstr>Slide 10</vt:lpstr>
      <vt:lpstr>Uncertainties in calculated results</vt:lpstr>
      <vt:lpstr>Uncertainties in calculated results</vt:lpstr>
      <vt:lpstr>Uncertainties in calculated results</vt:lpstr>
      <vt:lpstr>Uncertainties in calculated results</vt:lpstr>
      <vt:lpstr>Uncertainties in calculated results</vt:lpstr>
      <vt:lpstr>Uncertainties in calculated results</vt:lpstr>
      <vt:lpstr>Uncertainties in calculated results</vt:lpstr>
      <vt:lpstr>Slide 18</vt:lpstr>
      <vt:lpstr>Uncertainties in calculated results</vt:lpstr>
      <vt:lpstr>Graphical Techniques</vt:lpstr>
      <vt:lpstr>Slide 21</vt:lpstr>
      <vt:lpstr>Graphical Techniques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Measurement and data processing</dc:title>
  <cp:lastModifiedBy>ECE</cp:lastModifiedBy>
  <cp:revision>11</cp:revision>
  <dcterms:modified xsi:type="dcterms:W3CDTF">2018-09-28T09:10:16Z</dcterms:modified>
</cp:coreProperties>
</file>