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78" r:id="rId8"/>
    <p:sldId id="260" r:id="rId9"/>
    <p:sldId id="259" r:id="rId10"/>
    <p:sldId id="274" r:id="rId11"/>
    <p:sldId id="258" r:id="rId12"/>
    <p:sldId id="275" r:id="rId13"/>
    <p:sldId id="279" r:id="rId14"/>
    <p:sldId id="276" r:id="rId15"/>
    <p:sldId id="277" r:id="rId16"/>
    <p:sldId id="280" r:id="rId17"/>
    <p:sldId id="281" r:id="rId18"/>
    <p:sldId id="282" r:id="rId19"/>
    <p:sldId id="28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13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8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448691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565605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224199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794112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015003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171845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343455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052128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632917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710512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949100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912976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566968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4030596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623936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420683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2CBD3-4659-4B30-8575-2FE66C142DEE}" type="datetimeFigureOut">
              <a:rPr lang="en-IN" smtClean="0"/>
              <a:pPr/>
              <a:t>28-09-2018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A3E3F40-18B4-4236-827B-7D9D90A066E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929135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2" y="1587321"/>
            <a:ext cx="8915399" cy="2262781"/>
          </a:xfrm>
        </p:spPr>
        <p:txBody>
          <a:bodyPr>
            <a:normAutofit/>
          </a:bodyPr>
          <a:lstStyle/>
          <a:p>
            <a:pPr algn="ctr"/>
            <a:r>
              <a:rPr lang="en-CA" sz="4800" dirty="0" smtClean="0"/>
              <a:t>Single </a:t>
            </a:r>
            <a:r>
              <a:rPr lang="en-CA" sz="4800" dirty="0" smtClean="0"/>
              <a:t>phase induction motor</a:t>
            </a:r>
            <a:endParaRPr lang="en-IN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2429550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867819" y="2133600"/>
            <a:ext cx="6739819" cy="4034805"/>
            <a:chOff x="3601916" y="3760528"/>
            <a:chExt cx="4567554" cy="2783702"/>
          </a:xfrm>
        </p:grpSpPr>
        <p:sp>
          <p:nvSpPr>
            <p:cNvPr id="5" name="TextBox 4"/>
            <p:cNvSpPr txBox="1"/>
            <p:nvPr/>
          </p:nvSpPr>
          <p:spPr>
            <a:xfrm>
              <a:off x="5885693" y="6225717"/>
              <a:ext cx="998496" cy="318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stator </a:t>
              </a:r>
              <a:endParaRPr lang="en-IN" sz="2400" b="1" dirty="0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3601916" y="3760528"/>
              <a:ext cx="4567554" cy="2649855"/>
              <a:chOff x="0" y="-1"/>
              <a:chExt cx="4567885" cy="264985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-1"/>
                <a:ext cx="4567885" cy="2649855"/>
                <a:chOff x="0" y="-1"/>
                <a:chExt cx="4567885" cy="2649855"/>
              </a:xfrm>
            </p:grpSpPr>
            <p:grpSp>
              <p:nvGrpSpPr>
                <p:cNvPr id="10" name="Group 9"/>
                <p:cNvGrpSpPr/>
                <p:nvPr/>
              </p:nvGrpSpPr>
              <p:grpSpPr>
                <a:xfrm>
                  <a:off x="1550823" y="-1"/>
                  <a:ext cx="2159635" cy="2649855"/>
                  <a:chOff x="0" y="0"/>
                  <a:chExt cx="2159635" cy="2649880"/>
                </a:xfrm>
              </p:grpSpPr>
              <p:sp>
                <p:nvSpPr>
                  <p:cNvPr id="17" name="Oval 16"/>
                  <p:cNvSpPr/>
                  <p:nvPr/>
                </p:nvSpPr>
                <p:spPr>
                  <a:xfrm>
                    <a:off x="365760" y="504749"/>
                    <a:ext cx="1439545" cy="1439545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18" name="Donut 17"/>
                  <p:cNvSpPr/>
                  <p:nvPr/>
                </p:nvSpPr>
                <p:spPr>
                  <a:xfrm>
                    <a:off x="0" y="153619"/>
                    <a:ext cx="2159635" cy="2159635"/>
                  </a:xfrm>
                  <a:prstGeom prst="donut">
                    <a:avLst>
                      <a:gd name="adj" fmla="val 5151"/>
                    </a:avLst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19" name="Chord 18"/>
                  <p:cNvSpPr/>
                  <p:nvPr/>
                </p:nvSpPr>
                <p:spPr>
                  <a:xfrm rot="5400000">
                    <a:off x="855879" y="1660550"/>
                    <a:ext cx="450215" cy="1528445"/>
                  </a:xfrm>
                  <a:prstGeom prst="chord">
                    <a:avLst>
                      <a:gd name="adj1" fmla="val 5494964"/>
                      <a:gd name="adj2" fmla="val 16115660"/>
                    </a:avLst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20" name="Rectangle 19"/>
                  <p:cNvSpPr/>
                  <p:nvPr/>
                </p:nvSpPr>
                <p:spPr>
                  <a:xfrm>
                    <a:off x="1031444" y="365760"/>
                    <a:ext cx="114300" cy="142875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21" name="Rectangle 20"/>
                  <p:cNvSpPr/>
                  <p:nvPr/>
                </p:nvSpPr>
                <p:spPr>
                  <a:xfrm rot="908914">
                    <a:off x="1243584" y="387705"/>
                    <a:ext cx="115200" cy="14400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22" name="Rectangle 21"/>
                  <p:cNvSpPr/>
                  <p:nvPr/>
                </p:nvSpPr>
                <p:spPr>
                  <a:xfrm rot="5400000">
                    <a:off x="1817828" y="1152144"/>
                    <a:ext cx="114300" cy="142875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23" name="Rectangle 22"/>
                  <p:cNvSpPr/>
                  <p:nvPr/>
                </p:nvSpPr>
                <p:spPr>
                  <a:xfrm rot="1812136">
                    <a:off x="1433780" y="475488"/>
                    <a:ext cx="115200" cy="14400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24" name="Rectangle 23"/>
                  <p:cNvSpPr/>
                  <p:nvPr/>
                </p:nvSpPr>
                <p:spPr>
                  <a:xfrm rot="2763031">
                    <a:off x="1591056" y="610820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25" name="Rectangle 24"/>
                  <p:cNvSpPr/>
                  <p:nvPr/>
                </p:nvSpPr>
                <p:spPr>
                  <a:xfrm rot="3549279">
                    <a:off x="1715415" y="764438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26" name="Rectangle 25"/>
                  <p:cNvSpPr/>
                  <p:nvPr/>
                </p:nvSpPr>
                <p:spPr>
                  <a:xfrm rot="4380322">
                    <a:off x="1792225" y="950975"/>
                    <a:ext cx="115200" cy="14400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27" name="Rectangle 26"/>
                  <p:cNvSpPr/>
                  <p:nvPr/>
                </p:nvSpPr>
                <p:spPr>
                  <a:xfrm rot="6308914">
                    <a:off x="1792225" y="1353311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28" name="Rectangle 27"/>
                  <p:cNvSpPr/>
                  <p:nvPr/>
                </p:nvSpPr>
                <p:spPr>
                  <a:xfrm rot="10800000">
                    <a:off x="1024128" y="1953158"/>
                    <a:ext cx="114300" cy="142875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29" name="Rectangle 28"/>
                  <p:cNvSpPr/>
                  <p:nvPr/>
                </p:nvSpPr>
                <p:spPr>
                  <a:xfrm rot="7326551">
                    <a:off x="1704442" y="1558138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30" name="Rectangle 29"/>
                  <p:cNvSpPr/>
                  <p:nvPr/>
                </p:nvSpPr>
                <p:spPr>
                  <a:xfrm rot="8163031">
                    <a:off x="1572768" y="1726387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31" name="Rectangle 30"/>
                  <p:cNvSpPr/>
                  <p:nvPr/>
                </p:nvSpPr>
                <p:spPr>
                  <a:xfrm rot="9180512">
                    <a:off x="1411834" y="1843430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32" name="Rectangle 31"/>
                  <p:cNvSpPr/>
                  <p:nvPr/>
                </p:nvSpPr>
                <p:spPr>
                  <a:xfrm rot="10069091">
                    <a:off x="1228954" y="1916582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33" name="Rectangle 32"/>
                  <p:cNvSpPr/>
                  <p:nvPr/>
                </p:nvSpPr>
                <p:spPr>
                  <a:xfrm rot="20599918" flipH="1">
                    <a:off x="797357" y="387705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34" name="Rectangle 33"/>
                  <p:cNvSpPr/>
                  <p:nvPr/>
                </p:nvSpPr>
                <p:spPr>
                  <a:xfrm rot="16200000" flipH="1">
                    <a:off x="230429" y="1152144"/>
                    <a:ext cx="114300" cy="142875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35" name="Rectangle 34"/>
                  <p:cNvSpPr/>
                  <p:nvPr/>
                </p:nvSpPr>
                <p:spPr>
                  <a:xfrm rot="19568899" flipH="1">
                    <a:off x="607162" y="482803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36" name="Rectangle 35"/>
                  <p:cNvSpPr/>
                  <p:nvPr/>
                </p:nvSpPr>
                <p:spPr>
                  <a:xfrm rot="18836969" flipH="1">
                    <a:off x="449885" y="610819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37" name="Rectangle 36"/>
                  <p:cNvSpPr/>
                  <p:nvPr/>
                </p:nvSpPr>
                <p:spPr>
                  <a:xfrm rot="18050721" flipH="1">
                    <a:off x="332842" y="771753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38" name="Rectangle 37"/>
                  <p:cNvSpPr/>
                  <p:nvPr/>
                </p:nvSpPr>
                <p:spPr>
                  <a:xfrm rot="17219678" flipH="1">
                    <a:off x="256033" y="950975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39" name="Rectangle 38"/>
                  <p:cNvSpPr/>
                  <p:nvPr/>
                </p:nvSpPr>
                <p:spPr>
                  <a:xfrm rot="15291086" flipH="1">
                    <a:off x="248718" y="1345996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40" name="Rectangle 39"/>
                  <p:cNvSpPr/>
                  <p:nvPr/>
                </p:nvSpPr>
                <p:spPr>
                  <a:xfrm rot="14273449" flipH="1">
                    <a:off x="325527" y="1547164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41" name="Rectangle 40"/>
                  <p:cNvSpPr/>
                  <p:nvPr/>
                </p:nvSpPr>
                <p:spPr>
                  <a:xfrm rot="13436969" flipH="1">
                    <a:off x="453543" y="1704441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42" name="Rectangle 41"/>
                  <p:cNvSpPr/>
                  <p:nvPr/>
                </p:nvSpPr>
                <p:spPr>
                  <a:xfrm rot="12669681" flipH="1">
                    <a:off x="614477" y="1828800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43" name="Rectangle 42"/>
                  <p:cNvSpPr/>
                  <p:nvPr/>
                </p:nvSpPr>
                <p:spPr>
                  <a:xfrm rot="11530909" flipH="1">
                    <a:off x="790042" y="1916582"/>
                    <a:ext cx="114935" cy="143510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  <p:sp>
                <p:nvSpPr>
                  <p:cNvPr id="44" name="Donut 43"/>
                  <p:cNvSpPr/>
                  <p:nvPr/>
                </p:nvSpPr>
                <p:spPr>
                  <a:xfrm>
                    <a:off x="1009498" y="0"/>
                    <a:ext cx="144000" cy="144000"/>
                  </a:xfrm>
                  <a:prstGeom prst="donu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IN"/>
                  </a:p>
                </p:txBody>
              </p:sp>
            </p:grpSp>
            <p:cxnSp>
              <p:nvCxnSpPr>
                <p:cNvPr id="11" name="Straight Arrow Connector 10"/>
                <p:cNvCxnSpPr/>
                <p:nvPr/>
              </p:nvCxnSpPr>
              <p:spPr>
                <a:xfrm flipH="1">
                  <a:off x="3664915" y="921715"/>
                  <a:ext cx="457200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" name="Text Box 37"/>
                <p:cNvSpPr txBox="1"/>
                <p:nvPr/>
              </p:nvSpPr>
              <p:spPr>
                <a:xfrm>
                  <a:off x="4118034" y="658368"/>
                  <a:ext cx="367665" cy="59690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en-IN" sz="11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Frame</a:t>
                  </a:r>
                  <a:endParaRPr lang="en-IN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en-IN" sz="11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Or</a:t>
                  </a:r>
                  <a:endParaRPr lang="en-IN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en-IN" sz="11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Yoke</a:t>
                  </a:r>
                  <a:endParaRPr lang="en-IN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3" name="Straight Arrow Connector 12"/>
                <p:cNvCxnSpPr/>
                <p:nvPr/>
              </p:nvCxnSpPr>
              <p:spPr>
                <a:xfrm flipH="1">
                  <a:off x="3474720" y="1528877"/>
                  <a:ext cx="457200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Text Box 7"/>
                <p:cNvSpPr txBox="1"/>
                <p:nvPr/>
              </p:nvSpPr>
              <p:spPr>
                <a:xfrm>
                  <a:off x="3877005" y="1404518"/>
                  <a:ext cx="690880" cy="59690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en-IN" sz="11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Core</a:t>
                  </a:r>
                  <a:endParaRPr lang="en-IN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en-IN" sz="110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(Laminated)</a:t>
                  </a:r>
                  <a:endParaRPr lang="en-IN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5" name="Straight Arrow Connector 14"/>
                <p:cNvCxnSpPr/>
                <p:nvPr/>
              </p:nvCxnSpPr>
              <p:spPr>
                <a:xfrm flipH="1">
                  <a:off x="1389888" y="1046073"/>
                  <a:ext cx="457200" cy="0"/>
                </a:xfrm>
                <a:prstGeom prst="straightConnector1">
                  <a:avLst/>
                </a:prstGeom>
                <a:ln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" name="Text Box 21"/>
                <p:cNvSpPr txBox="1"/>
                <p:nvPr/>
              </p:nvSpPr>
              <p:spPr>
                <a:xfrm>
                  <a:off x="0" y="1046073"/>
                  <a:ext cx="1306830" cy="59690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non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en-IN" sz="1100" dirty="0" smtClean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1 </a:t>
                  </a:r>
                  <a:r>
                    <a:rPr lang="en-IN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phase Stator winding </a:t>
                  </a:r>
                  <a:endParaRPr lang="en-IN" sz="11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en-IN" sz="1100" dirty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in stator </a:t>
                  </a:r>
                  <a:r>
                    <a:rPr lang="en-IN" sz="1100" dirty="0" smtClean="0">
                      <a:ln w="952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slots</a:t>
                  </a:r>
                  <a:endParaRPr lang="en-IN" sz="11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8" name="Straight Arrow Connector 7"/>
              <p:cNvCxnSpPr/>
              <p:nvPr/>
            </p:nvCxnSpPr>
            <p:spPr>
              <a:xfrm flipH="1">
                <a:off x="2033626" y="790041"/>
                <a:ext cx="457167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 Box 41"/>
              <p:cNvSpPr txBox="1"/>
              <p:nvPr/>
            </p:nvSpPr>
            <p:spPr>
              <a:xfrm>
                <a:off x="2245605" y="680242"/>
                <a:ext cx="712470" cy="596900"/>
              </a:xfrm>
              <a:prstGeom prst="rect">
                <a:avLst/>
              </a:prstGeom>
              <a:solidFill>
                <a:schemeClr val="lt1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IN" sz="110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Stator Teeth</a:t>
                </a:r>
                <a:endParaRPr lang="en-IN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611982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Construction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rotor </a:t>
            </a:r>
          </a:p>
          <a:p>
            <a:pPr lvl="1"/>
            <a:r>
              <a:rPr lang="en-US" sz="3200" dirty="0" smtClean="0"/>
              <a:t>Squirrel cage rotor is used</a:t>
            </a:r>
            <a:endParaRPr lang="en-US" sz="3200" dirty="0"/>
          </a:p>
          <a:p>
            <a:pPr lvl="1"/>
            <a:r>
              <a:rPr lang="en-US" sz="3200" dirty="0" smtClean="0"/>
              <a:t>aluminum </a:t>
            </a:r>
            <a:r>
              <a:rPr lang="en-US" sz="3200" dirty="0"/>
              <a:t>bus bars shorted together at the ends by two aluminum </a:t>
            </a:r>
            <a:r>
              <a:rPr lang="en-US" sz="3200" dirty="0" smtClean="0"/>
              <a:t>rings.</a:t>
            </a:r>
            <a:endParaRPr lang="en-US" sz="3200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536985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Construction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10889" y="2204169"/>
            <a:ext cx="6576406" cy="3769654"/>
          </a:xfrm>
        </p:spPr>
      </p:pic>
      <p:cxnSp>
        <p:nvCxnSpPr>
          <p:cNvPr id="6" name="Straight Arrow Connector 5"/>
          <p:cNvCxnSpPr/>
          <p:nvPr/>
        </p:nvCxnSpPr>
        <p:spPr>
          <a:xfrm>
            <a:off x="7753082" y="4404575"/>
            <a:ext cx="463639" cy="5924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984901" y="5050493"/>
            <a:ext cx="13651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Aluminum or copper bars 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518491" y="4919730"/>
            <a:ext cx="463639" cy="5924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750310" y="5565648"/>
            <a:ext cx="1365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End rings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8922913" y="3403972"/>
            <a:ext cx="463639" cy="5924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9154732" y="4049890"/>
            <a:ext cx="1365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Shaft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619740" y="6088326"/>
            <a:ext cx="1365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Rotor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897320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Constructional representation of rotor and stator: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712" y="2520006"/>
            <a:ext cx="4970687" cy="33912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2650" y="2511330"/>
            <a:ext cx="4530289" cy="309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7370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600" b="1" dirty="0" smtClean="0"/>
              <a:t>Shaft: </a:t>
            </a:r>
            <a:r>
              <a:rPr lang="en-US" sz="3600" dirty="0" smtClean="0"/>
              <a:t>Should withstand maximum breaking strength</a:t>
            </a:r>
          </a:p>
          <a:p>
            <a:r>
              <a:rPr lang="en-US" sz="3600" b="1" dirty="0" smtClean="0"/>
              <a:t>Bearing: </a:t>
            </a:r>
            <a:r>
              <a:rPr lang="en-US" sz="3600" dirty="0" smtClean="0"/>
              <a:t>Roller or ball bearing</a:t>
            </a:r>
          </a:p>
          <a:p>
            <a:r>
              <a:rPr lang="en-US" sz="3600" dirty="0" smtClean="0"/>
              <a:t>It is used in </a:t>
            </a:r>
            <a:r>
              <a:rPr lang="en-US" sz="3600" dirty="0"/>
              <a:t>vacuum cleaner, fans, washing machine, centrifugal pump, blowers, washing machine, small toys etc.</a:t>
            </a:r>
          </a:p>
        </p:txBody>
      </p:sp>
    </p:spTree>
    <p:extLst>
      <p:ext uri="{BB962C8B-B14F-4D97-AF65-F5344CB8AC3E}">
        <p14:creationId xmlns:p14="http://schemas.microsoft.com/office/powerpoint/2010/main" xmlns="" val="1941987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When stator winding is fed from a single phase supply, an alternating (pulsating) field is produced. </a:t>
            </a:r>
          </a:p>
          <a:p>
            <a:r>
              <a:rPr lang="en-US" sz="2400" dirty="0" smtClean="0"/>
              <a:t>Due to this alternating flux an alternating EMF (current) is induced in the rotor conductors</a:t>
            </a:r>
            <a:endParaRPr lang="en-US" sz="2400" dirty="0"/>
          </a:p>
          <a:p>
            <a:r>
              <a:rPr lang="en-US" sz="2400" dirty="0" smtClean="0"/>
              <a:t>Now when a current carrying conductor is place in magnetic filed it experiences a force. </a:t>
            </a:r>
          </a:p>
          <a:p>
            <a:r>
              <a:rPr lang="en-US" sz="2400" dirty="0" smtClean="0"/>
              <a:t>But after each half cycle the direction of induced current is change and hence the direction of force (torque) is changed after each half cycle. </a:t>
            </a:r>
          </a:p>
        </p:txBody>
      </p:sp>
    </p:spTree>
    <p:extLst>
      <p:ext uri="{BB962C8B-B14F-4D97-AF65-F5344CB8AC3E}">
        <p14:creationId xmlns:p14="http://schemas.microsoft.com/office/powerpoint/2010/main" xmlns="" val="16967779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Principle: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A53010"/>
              </a:buClr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So pulsating flux acting on stationary squirrel cage rotor can’t produce rotation and therefore </a:t>
            </a:r>
            <a:r>
              <a:rPr lang="en-US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1-phase induction motor is not self starting. </a:t>
            </a:r>
          </a:p>
          <a:p>
            <a:pPr lvl="0">
              <a:buClr>
                <a:srgbClr val="A53010"/>
              </a:buClr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However, if the rotor o such machine is given initial start by hand or otherwise in either direction, then motor starts rotating in that direction. </a:t>
            </a:r>
            <a:endParaRPr lang="en-US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</a:pP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Above peculiar behavior can be explained by </a:t>
            </a:r>
          </a:p>
          <a:p>
            <a:pPr lvl="1">
              <a:buClr>
                <a:srgbClr val="A53010"/>
              </a:buClr>
            </a:pP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Double filed revolving theory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r>
              <a:rPr lang="en-US" dirty="0"/>
              <a:t>To make it self-starting, it can be temporarily converted into a two-phase motor while starting. This can be achieved by introducing an additional 'starting winding' also called as </a:t>
            </a:r>
            <a:r>
              <a:rPr lang="en-US" dirty="0" err="1"/>
              <a:t>auxillary</a:t>
            </a:r>
            <a:r>
              <a:rPr lang="en-US" dirty="0"/>
              <a:t> winding.</a:t>
            </a:r>
          </a:p>
        </p:txBody>
      </p:sp>
    </p:spTree>
    <p:extLst>
      <p:ext uri="{BB962C8B-B14F-4D97-AF65-F5344CB8AC3E}">
        <p14:creationId xmlns:p14="http://schemas.microsoft.com/office/powerpoint/2010/main" xmlns="" val="3457468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Principle: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Hence, stator of a single phase motor has two windings: (</a:t>
            </a:r>
            <a:r>
              <a:rPr lang="en-US" sz="2000" dirty="0" err="1"/>
              <a:t>i</a:t>
            </a:r>
            <a:r>
              <a:rPr lang="en-US" sz="2000" dirty="0"/>
              <a:t>) Main winding and (ii) Starting winding </a:t>
            </a:r>
            <a:r>
              <a:rPr lang="en-US" sz="2000" dirty="0" smtClean="0"/>
              <a:t>(auxiliary </a:t>
            </a:r>
            <a:r>
              <a:rPr lang="en-US" sz="2000" dirty="0"/>
              <a:t>winding). These two windings are connected in parallel across a single phase supply and are spaced 90 electrical degrees apart. Phase difference of 90 degree can be achieved by </a:t>
            </a:r>
            <a:r>
              <a:rPr lang="en-US" sz="2000" dirty="0" smtClean="0"/>
              <a:t>connecting a capacitor in series with the starting winding.</a:t>
            </a:r>
          </a:p>
          <a:p>
            <a:r>
              <a:rPr lang="en-US" sz="2000" dirty="0"/>
              <a:t>Hence the motor behaves like a two-phase motor and the stator produces revolving magnetic field which causes rotor to run. Once motor gathers speed, say </a:t>
            </a:r>
            <a:r>
              <a:rPr lang="en-US" sz="2000" dirty="0" err="1"/>
              <a:t>upto</a:t>
            </a:r>
            <a:r>
              <a:rPr lang="en-US" sz="2000" dirty="0"/>
              <a:t> 80 or 90% of its normal speed, the starting winding gets disconnected form the circuit by means of a centrifugal switch, and the motor runs only on main winding.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652072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Principle: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07791" y="2411657"/>
            <a:ext cx="4008929" cy="3559929"/>
          </a:xfrm>
        </p:spPr>
      </p:pic>
    </p:spTree>
    <p:extLst>
      <p:ext uri="{BB962C8B-B14F-4D97-AF65-F5344CB8AC3E}">
        <p14:creationId xmlns:p14="http://schemas.microsoft.com/office/powerpoint/2010/main" xmlns="" val="3677902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 of single phase induction motors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The  single phase induction motors </a:t>
            </a:r>
            <a:r>
              <a:rPr lang="en-US" sz="2400" dirty="0" smtClean="0">
                <a:solidFill>
                  <a:schemeClr val="tx1"/>
                </a:solidFill>
              </a:rPr>
              <a:t>are </a:t>
            </a:r>
            <a:r>
              <a:rPr lang="en-US" sz="2400" dirty="0">
                <a:solidFill>
                  <a:schemeClr val="tx1"/>
                </a:solidFill>
              </a:rPr>
              <a:t>made self starting by providing an additional flux by some additional </a:t>
            </a:r>
            <a:r>
              <a:rPr lang="en-US" sz="2400" dirty="0" smtClean="0">
                <a:solidFill>
                  <a:schemeClr val="tx1"/>
                </a:solidFill>
              </a:rPr>
              <a:t>means( Additional winding ). </a:t>
            </a:r>
            <a:r>
              <a:rPr lang="en-US" sz="2400" dirty="0">
                <a:solidFill>
                  <a:schemeClr val="tx1"/>
                </a:solidFill>
              </a:rPr>
              <a:t>Now depending upon these additional means the </a:t>
            </a:r>
            <a:r>
              <a:rPr lang="en-US" sz="2400" dirty="0" smtClean="0">
                <a:solidFill>
                  <a:schemeClr val="tx1"/>
                </a:solidFill>
              </a:rPr>
              <a:t>single phase induction motors </a:t>
            </a:r>
            <a:r>
              <a:rPr lang="en-US" sz="2400" dirty="0">
                <a:solidFill>
                  <a:schemeClr val="tx1"/>
                </a:solidFill>
              </a:rPr>
              <a:t> are classified as</a:t>
            </a:r>
            <a:r>
              <a:rPr lang="en-US" sz="2400" dirty="0" smtClean="0">
                <a:solidFill>
                  <a:schemeClr val="tx1"/>
                </a:solidFill>
              </a:rPr>
              <a:t>: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Resistance start induction motor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Capacitor start induction motor </a:t>
            </a:r>
          </a:p>
          <a:p>
            <a:r>
              <a:rPr lang="en-US" sz="2400" dirty="0">
                <a:solidFill>
                  <a:schemeClr val="tx1"/>
                </a:solidFill>
              </a:rPr>
              <a:t>Capacitor start </a:t>
            </a:r>
            <a:r>
              <a:rPr lang="en-US" sz="2400" dirty="0" smtClean="0">
                <a:solidFill>
                  <a:schemeClr val="tx1"/>
                </a:solidFill>
              </a:rPr>
              <a:t>capacitor</a:t>
            </a:r>
            <a:r>
              <a:rPr lang="en-US" sz="2400" dirty="0">
                <a:solidFill>
                  <a:schemeClr val="tx1"/>
                </a:solidFill>
              </a:rPr>
              <a:t> run induction motor.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Permanent capacitor motor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Shaded </a:t>
            </a:r>
            <a:r>
              <a:rPr lang="en-US" sz="2400" dirty="0">
                <a:solidFill>
                  <a:schemeClr val="tx1"/>
                </a:solidFill>
              </a:rPr>
              <a:t>pole induction motor.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80880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Actual 1-phase induction motor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Ceiling fans</a:t>
            </a:r>
            <a:endParaRPr lang="en-US" dirty="0"/>
          </a:p>
        </p:txBody>
      </p:sp>
      <p:pic>
        <p:nvPicPr>
          <p:cNvPr id="2052" name="Picture 4" descr="http://ecx.images-amazon.com/images/I/31NGy2ELBf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0150" y="2133600"/>
            <a:ext cx="4762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61385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Actual 1-phase induction motor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Ceiling </a:t>
            </a:r>
            <a:r>
              <a:rPr lang="en-US" dirty="0" smtClean="0"/>
              <a:t>fans: Internal structure </a:t>
            </a:r>
            <a:endParaRPr lang="en-US" dirty="0"/>
          </a:p>
        </p:txBody>
      </p:sp>
      <p:pic>
        <p:nvPicPr>
          <p:cNvPr id="3078" name="Picture 6" descr="http://4.bp.blogspot.com/-gpJlUUcPN-Q/UHLfQu2lQSI/AAAAAAAAAp0/RWMYrKC426U/s1600/Image20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1633" y="2562367"/>
            <a:ext cx="4769939" cy="3577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05724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Actual 1-phase induction motor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Ceiling fans: Internal structure </a:t>
            </a:r>
          </a:p>
          <a:p>
            <a:endParaRPr lang="en-US" dirty="0"/>
          </a:p>
        </p:txBody>
      </p:sp>
      <p:pic>
        <p:nvPicPr>
          <p:cNvPr id="4098" name="Picture 2" descr="http://3.bp.blogspot.com/-orrQGUBLi6o/UHLjOj1d_eI/AAAAAAAAAsY/lbz4ntCJdrs/s1600/Image20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3500437" y="2600093"/>
            <a:ext cx="4719638" cy="353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6088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Actual 1-phase induction motor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Ceiling fans</a:t>
            </a:r>
            <a:r>
              <a:rPr lang="en-US" dirty="0" smtClean="0"/>
              <a:t>: Cage rotor </a:t>
            </a:r>
            <a:endParaRPr lang="en-US" dirty="0"/>
          </a:p>
        </p:txBody>
      </p:sp>
      <p:pic>
        <p:nvPicPr>
          <p:cNvPr id="5122" name="Picture 2" descr="http://1.bp.blogspot.com/-9GD11mGDk3g/UHLlB1L91VI/AAAAAAAAAuQ/6aVF_liKk40/s640/Image20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4250" y="2690814"/>
            <a:ext cx="3997326" cy="299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8972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Actual 1-phase induction motor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Other single phase induction motor: </a:t>
            </a:r>
            <a:endParaRPr lang="en-US" dirty="0"/>
          </a:p>
        </p:txBody>
      </p:sp>
      <p:pic>
        <p:nvPicPr>
          <p:cNvPr id="6146" name="Picture 2" descr="http://kollarvill.hu/wp-content/uploads/2015/01/Egyfazisu-aszinkron-motorok-300x2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8939" y="2638446"/>
            <a:ext cx="4480818" cy="371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45986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Actual 1-phase induction motor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Other single phase induction motor: </a:t>
            </a:r>
          </a:p>
          <a:p>
            <a:endParaRPr lang="en-US" dirty="0"/>
          </a:p>
        </p:txBody>
      </p:sp>
      <p:pic>
        <p:nvPicPr>
          <p:cNvPr id="6" name="Picture 4" descr="2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348" t="52045" r="12993" b="32141"/>
          <a:stretch>
            <a:fillRect/>
          </a:stretch>
        </p:blipFill>
        <p:spPr bwMode="auto">
          <a:xfrm>
            <a:off x="2073499" y="2861635"/>
            <a:ext cx="9144000" cy="327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2743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Actual 1-phase induction motor </a:t>
            </a:r>
            <a:endParaRPr lang="en-IN" dirty="0"/>
          </a:p>
        </p:txBody>
      </p:sp>
      <p:pic>
        <p:nvPicPr>
          <p:cNvPr id="5" name="Picture 8" descr="DSC020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2925" y="2277009"/>
            <a:ext cx="4535267" cy="340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Content Placeholder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28192" y="2277009"/>
            <a:ext cx="4668016" cy="354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4688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Construction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2568" y="1454361"/>
            <a:ext cx="8915400" cy="3777622"/>
          </a:xfrm>
        </p:spPr>
        <p:txBody>
          <a:bodyPr>
            <a:normAutofit fontScale="77500" lnSpcReduction="20000"/>
          </a:bodyPr>
          <a:lstStyle/>
          <a:p>
            <a:r>
              <a:rPr lang="en-US" sz="3200" dirty="0" smtClean="0"/>
              <a:t>Construction is similar as that of 3-phase squirrel induction motor </a:t>
            </a:r>
          </a:p>
          <a:p>
            <a:r>
              <a:rPr lang="en-US" sz="3200" dirty="0" smtClean="0"/>
              <a:t>A single phase </a:t>
            </a:r>
            <a:r>
              <a:rPr lang="en-US" sz="3200" dirty="0"/>
              <a:t>induction motor has two main parts</a:t>
            </a:r>
          </a:p>
          <a:p>
            <a:r>
              <a:rPr lang="en-US" sz="3200" b="1" dirty="0" smtClean="0"/>
              <a:t>Stator </a:t>
            </a:r>
            <a:endParaRPr lang="en-US" sz="3200" b="1" dirty="0"/>
          </a:p>
          <a:p>
            <a:pPr lvl="1"/>
            <a:r>
              <a:rPr lang="en-US" sz="2800" dirty="0" smtClean="0"/>
              <a:t>Similar to 3-phase induction motor </a:t>
            </a:r>
          </a:p>
          <a:p>
            <a:pPr lvl="1"/>
            <a:r>
              <a:rPr lang="en-US" sz="2800" dirty="0" smtClean="0"/>
              <a:t>consisting </a:t>
            </a:r>
            <a:r>
              <a:rPr lang="en-US" sz="2800" dirty="0"/>
              <a:t>of a steel frame that supports a hollow, </a:t>
            </a:r>
            <a:r>
              <a:rPr lang="en-US" sz="2800" dirty="0" smtClean="0"/>
              <a:t>Laminated cylindrical </a:t>
            </a:r>
            <a:r>
              <a:rPr lang="en-US" sz="2800" dirty="0"/>
              <a:t>core</a:t>
            </a:r>
          </a:p>
          <a:p>
            <a:pPr lvl="1"/>
            <a:r>
              <a:rPr lang="en-US" sz="2800" dirty="0"/>
              <a:t>core, constructed from stacked laminations (why?), having a number of evenly spaced slots, providing the space for the stator winding 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1403279819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434</TotalTime>
  <Words>535</Words>
  <Application>Microsoft Office PowerPoint</Application>
  <PresentationFormat>Custom</PresentationFormat>
  <Paragraphs>68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Wisp</vt:lpstr>
      <vt:lpstr>Single phase induction motor</vt:lpstr>
      <vt:lpstr>Actual 1-phase induction motor </vt:lpstr>
      <vt:lpstr>Actual 1-phase induction motor </vt:lpstr>
      <vt:lpstr>Actual 1-phase induction motor </vt:lpstr>
      <vt:lpstr>Actual 1-phase induction motor </vt:lpstr>
      <vt:lpstr>Actual 1-phase induction motor </vt:lpstr>
      <vt:lpstr>Actual 1-phase induction motor </vt:lpstr>
      <vt:lpstr>Actual 1-phase induction motor </vt:lpstr>
      <vt:lpstr>Construction</vt:lpstr>
      <vt:lpstr>Construction</vt:lpstr>
      <vt:lpstr>Construction</vt:lpstr>
      <vt:lpstr>Construction</vt:lpstr>
      <vt:lpstr>Construction</vt:lpstr>
      <vt:lpstr>Construction</vt:lpstr>
      <vt:lpstr>Principle: </vt:lpstr>
      <vt:lpstr>Principle: </vt:lpstr>
      <vt:lpstr>Principle: </vt:lpstr>
      <vt:lpstr>Principle: </vt:lpstr>
      <vt:lpstr>Type of single phase induction motors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Three phase induction motor</dc:title>
  <dc:creator>Raheel</dc:creator>
  <cp:lastModifiedBy>ECE</cp:lastModifiedBy>
  <cp:revision>21</cp:revision>
  <dcterms:created xsi:type="dcterms:W3CDTF">2015-05-08T06:30:00Z</dcterms:created>
  <dcterms:modified xsi:type="dcterms:W3CDTF">2018-09-28T09:33:21Z</dcterms:modified>
</cp:coreProperties>
</file>