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7" r:id="rId2"/>
    <p:sldId id="266" r:id="rId3"/>
    <p:sldId id="258" r:id="rId4"/>
    <p:sldId id="259" r:id="rId5"/>
    <p:sldId id="267" r:id="rId6"/>
    <p:sldId id="260" r:id="rId7"/>
    <p:sldId id="261" r:id="rId8"/>
    <p:sldId id="268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52" autoAdjust="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1BAFA0-B336-4575-9AA5-ADE52FB1CC0E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70D639-843A-4521-9562-7BA82E6D3C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4524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70D639-843A-4521-9562-7BA82E6D3C9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1966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3694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idx="13"/>
          </p:nvPr>
        </p:nvSpPr>
        <p:spPr>
          <a:xfrm>
            <a:off x="542502" y="1600200"/>
            <a:ext cx="804002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21318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3694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65796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3694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0420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0531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1386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813205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68016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540338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988668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694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2502" y="1600200"/>
            <a:ext cx="804002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45972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Synchronous_motor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en.wikipedia.org/wiki/Steady_state" TargetMode="External"/><Relationship Id="rId12" Type="http://schemas.openxmlformats.org/officeDocument/2006/relationships/hyperlink" Target="http://www.electrical4u.com/induction-motor-types-of-induction-motor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AC_motor" TargetMode="External"/><Relationship Id="rId11" Type="http://schemas.openxmlformats.org/officeDocument/2006/relationships/hyperlink" Target="http://www.electrical4u.com/electrical-motor-types-classification-and-history-of-motor/" TargetMode="External"/><Relationship Id="rId5" Type="http://schemas.openxmlformats.org/officeDocument/2006/relationships/image" Target="../media/image6.png"/><Relationship Id="rId10" Type="http://schemas.openxmlformats.org/officeDocument/2006/relationships/hyperlink" Target="https://en.wikipedia.org/wiki/Alternating_current" TargetMode="External"/><Relationship Id="rId4" Type="http://schemas.openxmlformats.org/officeDocument/2006/relationships/image" Target="../media/image5.png"/><Relationship Id="rId9" Type="http://schemas.openxmlformats.org/officeDocument/2006/relationships/hyperlink" Target="https://en.wikipedia.org/wiki/Utility_frequency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vpl.temple.edu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ciencefirst.com/download/science-first-manuals/physics-lab-equipment/24-10100%2010-100%20615-4705%20Motor%20Generator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0.pn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9767" y="130657"/>
            <a:ext cx="31518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Rotating machines</a:t>
            </a:r>
            <a:endParaRPr 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498" y="512540"/>
            <a:ext cx="885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74313" y="522536"/>
            <a:ext cx="6169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Faraday’s Law: Changing magnetic flux through a coil generates voltage</a:t>
            </a:r>
            <a:endParaRPr lang="en-US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797" y="1582872"/>
            <a:ext cx="14192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292" y="1609959"/>
            <a:ext cx="43243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81022" y="156233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-&gt;</a:t>
            </a:r>
            <a:endParaRPr lang="en-US" sz="14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238" y="2372511"/>
            <a:ext cx="27241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36389" y="2282079"/>
            <a:ext cx="4224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-&gt;armature winding is stationary  and is called the stator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612238" y="1912747"/>
            <a:ext cx="15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 machines: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674226" y="2805299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DC machines:</a:t>
            </a:r>
            <a:endParaRPr lang="en-US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612" y="3336765"/>
            <a:ext cx="1397939" cy="2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147837" y="3260807"/>
            <a:ext cx="4272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-&gt;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3575063" y="3300304"/>
            <a:ext cx="2604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rotates and is called the  rotor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716760" y="1067256"/>
            <a:ext cx="26196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Armature winding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54181" y="3902747"/>
            <a:ext cx="651011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 </a:t>
            </a:r>
            <a:r>
              <a:rPr lang="en-US" sz="1400" b="1" dirty="0"/>
              <a:t>synchronous electric motor</a:t>
            </a:r>
            <a:r>
              <a:rPr lang="en-US" sz="1400" dirty="0"/>
              <a:t> is an </a:t>
            </a:r>
            <a:r>
              <a:rPr lang="en-US" sz="1400" dirty="0">
                <a:hlinkClick r:id="rId6" tooltip="AC motor"/>
              </a:rPr>
              <a:t>AC motor</a:t>
            </a:r>
            <a:r>
              <a:rPr lang="en-US" sz="1400" dirty="0"/>
              <a:t> in which, at </a:t>
            </a:r>
            <a:r>
              <a:rPr lang="en-US" sz="1400" dirty="0">
                <a:hlinkClick r:id="rId7" tooltip="Steady state"/>
              </a:rPr>
              <a:t>steady state</a:t>
            </a:r>
            <a:r>
              <a:rPr lang="en-US" sz="1400" dirty="0" smtClean="0"/>
              <a:t>,</a:t>
            </a:r>
          </a:p>
          <a:p>
            <a:r>
              <a:rPr lang="en-US" sz="1400" baseline="30000" dirty="0" smtClean="0">
                <a:hlinkClick r:id="rId8"/>
              </a:rPr>
              <a:t>[</a:t>
            </a:r>
            <a:r>
              <a:rPr lang="en-US" sz="1400" baseline="30000" dirty="0">
                <a:hlinkClick r:id="rId8"/>
              </a:rPr>
              <a:t>1]</a:t>
            </a:r>
            <a:r>
              <a:rPr lang="en-US" sz="1400" dirty="0"/>
              <a:t> the rotation of the shaft is synchronized with the </a:t>
            </a:r>
            <a:r>
              <a:rPr lang="en-US" sz="1400" dirty="0">
                <a:hlinkClick r:id="rId9" tooltip="Utility frequency"/>
              </a:rPr>
              <a:t>frequency of the </a:t>
            </a:r>
            <a:r>
              <a:rPr lang="en-US" sz="1400" dirty="0" smtClean="0">
                <a:hlinkClick r:id="rId9" tooltip="Utility frequency"/>
              </a:rPr>
              <a:t>supply</a:t>
            </a:r>
          </a:p>
          <a:p>
            <a:r>
              <a:rPr lang="en-US" sz="1400" dirty="0" smtClean="0">
                <a:hlinkClick r:id="rId9" tooltip="Utility frequency"/>
              </a:rPr>
              <a:t> </a:t>
            </a:r>
            <a:r>
              <a:rPr lang="en-US" sz="1400" dirty="0">
                <a:hlinkClick r:id="rId9" tooltip="Utility frequency"/>
              </a:rPr>
              <a:t>current</a:t>
            </a:r>
            <a:r>
              <a:rPr lang="en-US" sz="1400" dirty="0"/>
              <a:t>; the rotation period is exactly equal to an integral number of </a:t>
            </a:r>
            <a:r>
              <a:rPr lang="en-US" sz="1400" dirty="0">
                <a:hlinkClick r:id="rId10" tooltip="Alternating current"/>
              </a:rPr>
              <a:t>AC</a:t>
            </a:r>
            <a:r>
              <a:rPr lang="en-US" sz="1400" dirty="0"/>
              <a:t> cycles.</a:t>
            </a:r>
            <a:r>
              <a:rPr lang="en-US" dirty="0"/>
              <a:t>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0669" y="5122059"/>
            <a:ext cx="8653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One of the most common </a:t>
            </a:r>
            <a:r>
              <a:rPr lang="en-US" sz="1400" dirty="0">
                <a:hlinkClick r:id="rId11"/>
              </a:rPr>
              <a:t>electrical motor</a:t>
            </a:r>
            <a:r>
              <a:rPr lang="en-US" sz="1400" dirty="0"/>
              <a:t> used in most applications which is known as </a:t>
            </a:r>
            <a:r>
              <a:rPr lang="en-US" sz="1400" b="1" dirty="0"/>
              <a:t>induction motor</a:t>
            </a:r>
            <a:r>
              <a:rPr lang="en-US" sz="1400" dirty="0" smtClean="0"/>
              <a:t>.</a:t>
            </a:r>
          </a:p>
          <a:p>
            <a:r>
              <a:rPr lang="en-US" sz="1400" dirty="0" smtClean="0"/>
              <a:t> </a:t>
            </a:r>
            <a:r>
              <a:rPr lang="en-US" sz="1400" dirty="0"/>
              <a:t>This motor is also called as </a:t>
            </a:r>
            <a:r>
              <a:rPr lang="en-US" sz="1400" dirty="0">
                <a:hlinkClick r:id="rId12" tooltip="Induction Motor"/>
              </a:rPr>
              <a:t>asynchronous motor</a:t>
            </a:r>
            <a:r>
              <a:rPr lang="en-US" sz="1400" dirty="0"/>
              <a:t> because it runs at a speed less than its synchronous speed.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0246" y="57317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7615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73" y="1079569"/>
            <a:ext cx="48387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797" y="1617574"/>
            <a:ext cx="23622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002" y="1983294"/>
            <a:ext cx="3492129" cy="1825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21873" y="3923285"/>
            <a:ext cx="3492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 voltage cycles per spin</a:t>
            </a:r>
          </a:p>
          <a:p>
            <a:r>
              <a:rPr lang="en-US" sz="1400" dirty="0" smtClean="0"/>
              <a:t>60 Hz</a:t>
            </a:r>
            <a:r>
              <a:rPr lang="en-US" sz="1400" smtClean="0"/>
              <a:t>: rotor </a:t>
            </a:r>
            <a:r>
              <a:rPr lang="en-US" sz="1400" dirty="0" smtClean="0"/>
              <a:t>spins 1800 rpm</a:t>
            </a:r>
            <a:endParaRPr lang="en-US" sz="1400" dirty="0"/>
          </a:p>
        </p:txBody>
      </p:sp>
    </p:spTree>
    <p:extLst>
      <p:ext uri="{BB962C8B-B14F-4D97-AF65-F5344CB8AC3E}">
        <p14:creationId xmlns="" xmlns:p14="http://schemas.microsoft.com/office/powerpoint/2010/main" val="3381731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446" y="1487156"/>
            <a:ext cx="65309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hlinkClick r:id="rId2"/>
              </a:rPr>
              <a:t>Virtual Power Laboratory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3347983" y="2703006"/>
            <a:ext cx="333136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DC  Generator Foundation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DC Motor Foundation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DC Generator Construction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DC Motor Construction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DC Generator Experiment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DC </a:t>
            </a:r>
            <a:r>
              <a:rPr lang="en-US" smtClean="0"/>
              <a:t>Motor Experiment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9053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8510" y="1356527"/>
            <a:ext cx="517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10-100 Motor-Generator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84256" y="1959429"/>
            <a:ext cx="703711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Build the 2-pole DC motor as described in </a:t>
            </a:r>
            <a:r>
              <a:rPr lang="en-US" dirty="0" smtClean="0">
                <a:hlinkClick r:id="rId3"/>
              </a:rPr>
              <a:t>the manual</a:t>
            </a:r>
            <a:r>
              <a:rPr lang="en-US" dirty="0" smtClean="0"/>
              <a:t>.  Use the permanent magnets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Take a picture of your motor and in paint, label the armature, stator,  commutator, and brushes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Connect 2V across the brushes to turn the motor on.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With your phone, take a ~2s movie.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View in Windows Media Player with 50% speed and count number of turns per second.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Connect </a:t>
            </a:r>
            <a:r>
              <a:rPr lang="en-US" dirty="0" smtClean="0"/>
              <a:t>4V </a:t>
            </a:r>
            <a:r>
              <a:rPr lang="en-US" dirty="0"/>
              <a:t>across the brushes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Repeat 4-5 using 4V. What did you observe?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Now replace the permanent magnets with an electromagnet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Build a series motor using the connections shown in diagram 5 of page 3 and repeat 3.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Repeat 9 using a shunt motor (diagram 6 on page 4)  and repeat 3.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Read pages 1-4 of the manual. You will be quizzed on these. information there.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79949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Generator activity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336472" y="1717964"/>
            <a:ext cx="4246053" cy="4408199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With magnets attached, spin rotor</a:t>
            </a:r>
          </a:p>
          <a:p>
            <a:r>
              <a:rPr lang="en-US" dirty="0" smtClean="0"/>
              <a:t>Measure voltage with multi-meter</a:t>
            </a:r>
          </a:p>
          <a:p>
            <a:pPr lvl="1"/>
            <a:r>
              <a:rPr lang="en-US" dirty="0" smtClean="0"/>
              <a:t>Using commutator</a:t>
            </a:r>
          </a:p>
          <a:p>
            <a:pPr lvl="1"/>
            <a:r>
              <a:rPr lang="en-US" dirty="0" smtClean="0"/>
              <a:t>Using slip rings</a:t>
            </a:r>
          </a:p>
          <a:p>
            <a:r>
              <a:rPr lang="en-US" dirty="0" smtClean="0"/>
              <a:t>What’s the difference?</a:t>
            </a:r>
          </a:p>
          <a:p>
            <a:r>
              <a:rPr lang="en-US" dirty="0" smtClean="0"/>
              <a:t>What happened when you change the direction of spin?</a:t>
            </a:r>
          </a:p>
          <a:p>
            <a:pPr marL="5715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05" y="2260421"/>
            <a:ext cx="3248025" cy="24193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4627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733425"/>
            <a:ext cx="3445329" cy="2801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169" y="733425"/>
            <a:ext cx="3139544" cy="2801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8655" y="3758084"/>
            <a:ext cx="2110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Stator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526593" y="3758084"/>
            <a:ext cx="178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Rotor</a:t>
            </a:r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2" y="4239149"/>
            <a:ext cx="10287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2" y="4467749"/>
            <a:ext cx="64674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4120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637" y="698290"/>
            <a:ext cx="252412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581" y="739477"/>
            <a:ext cx="127635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696" y="739477"/>
            <a:ext cx="10191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32475" y="698290"/>
            <a:ext cx="24919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has DC current which produces the main operating  flux</a:t>
            </a:r>
            <a:endParaRPr 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3817779" y="673873"/>
            <a:ext cx="25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27910" y="66449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,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40329" y="702448"/>
            <a:ext cx="25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097" y="1346466"/>
            <a:ext cx="1676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191" y="1289316"/>
            <a:ext cx="10191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61547" y="1266767"/>
            <a:ext cx="832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on rotor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85946" y="1215259"/>
            <a:ext cx="25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194" y="1614736"/>
            <a:ext cx="10001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909" y="1617096"/>
            <a:ext cx="10191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735157" y="1603867"/>
            <a:ext cx="891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on stator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3634506" y="1568619"/>
            <a:ext cx="25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78154" y="2220039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Flux in armatures produce eddy currents, which can adversely affect the machine</a:t>
            </a:r>
            <a:endParaRPr lang="en-US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103" y="2866370"/>
            <a:ext cx="3810336" cy="304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18751" y="5916022"/>
            <a:ext cx="517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shown laminations reduce eddy currents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774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Generator activity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82" y="2329665"/>
            <a:ext cx="3154166" cy="2365625"/>
          </a:xfrm>
        </p:spPr>
      </p:pic>
      <p:sp>
        <p:nvSpPr>
          <p:cNvPr id="5" name="TextBox 4"/>
          <p:cNvSpPr txBox="1"/>
          <p:nvPr/>
        </p:nvSpPr>
        <p:spPr>
          <a:xfrm>
            <a:off x="4736387" y="2329665"/>
            <a:ext cx="39504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Replace the magnets with field windings. Connect the two windings in series with a 4 V battery across the windings. Touch the metal with an something sense the magnetism.</a:t>
            </a:r>
          </a:p>
          <a:p>
            <a:r>
              <a:rPr lang="en-US" b="1" dirty="0" smtClean="0"/>
              <a:t>Repeat the previous generator activit</a:t>
            </a:r>
            <a:r>
              <a:rPr lang="en-US" dirty="0" smtClean="0"/>
              <a:t>y </a:t>
            </a:r>
            <a:r>
              <a:rPr lang="en-US" dirty="0" smtClean="0">
                <a:solidFill>
                  <a:srgbClr val="FF0000"/>
                </a:solidFill>
              </a:rPr>
              <a:t>quickly because the wires heat up! </a:t>
            </a:r>
          </a:p>
        </p:txBody>
      </p:sp>
    </p:spTree>
    <p:extLst>
      <p:ext uri="{BB962C8B-B14F-4D97-AF65-F5344CB8AC3E}">
        <p14:creationId xmlns="" xmlns:p14="http://schemas.microsoft.com/office/powerpoint/2010/main" val="2817489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02051"/>
            <a:ext cx="4572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439" y="1466327"/>
            <a:ext cx="20859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677" y="1833877"/>
            <a:ext cx="426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829" y="1864021"/>
            <a:ext cx="31813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701" y="2306095"/>
            <a:ext cx="1746739" cy="25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677" y="2648996"/>
            <a:ext cx="1362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752" y="2648996"/>
            <a:ext cx="542925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677" y="2906171"/>
            <a:ext cx="9715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227" y="2906171"/>
            <a:ext cx="43529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8764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439" y="987573"/>
            <a:ext cx="410527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439" y="1104900"/>
            <a:ext cx="20859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77864" y="2195677"/>
            <a:ext cx="19240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Field windings act like a bar magnet (two-pole magnet)</a:t>
            </a: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6903218" y="3429000"/>
            <a:ext cx="16881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Direct current supplied through stationary brushes that contact rotating slip rings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5139093" y="4650520"/>
            <a:ext cx="3618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Rotor: low-powered field winding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92355" y="5003350"/>
            <a:ext cx="4249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Stator: high-powered armature winding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5664863"/>
            <a:ext cx="3133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710" y="5697519"/>
            <a:ext cx="44577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5893357"/>
            <a:ext cx="20193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383" y="5920992"/>
            <a:ext cx="4953000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6130542"/>
            <a:ext cx="1428750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278" y="6153152"/>
            <a:ext cx="1524000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38526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Generator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How does our generator/motor differ from the simple synchronous generator/motor of the previous slide?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85760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763" y="728819"/>
            <a:ext cx="504825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27833" y="3878664"/>
            <a:ext cx="52371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One voltage cycle is generated by one turn of the rotor.  Therefore the voltage is synchronous with the rotor—frequency of the voltage (cycles/s=rotor speed rev/s) </a:t>
            </a:r>
          </a:p>
          <a:p>
            <a:r>
              <a:rPr lang="en-US" dirty="0" smtClean="0"/>
              <a:t>60 Hz=3600 RPM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9458854"/>
      </p:ext>
    </p:extLst>
  </p:cSld>
  <p:clrMapOvr>
    <a:masterClrMapping/>
  </p:clrMapOvr>
</p:sld>
</file>

<file path=ppt/theme/theme1.xml><?xml version="1.0" encoding="utf-8"?>
<a:theme xmlns:a="http://schemas.openxmlformats.org/drawingml/2006/main" name="cas_wht (1)">
  <a:themeElements>
    <a:clrScheme name="Suffolk University Template Final">
      <a:dk1>
        <a:srgbClr val="142F53"/>
      </a:dk1>
      <a:lt1>
        <a:srgbClr val="FFFFFF"/>
      </a:lt1>
      <a:dk2>
        <a:srgbClr val="142F53"/>
      </a:dk2>
      <a:lt2>
        <a:srgbClr val="C6A141"/>
      </a:lt2>
      <a:accent1>
        <a:srgbClr val="4E87A0"/>
      </a:accent1>
      <a:accent2>
        <a:srgbClr val="EE2737"/>
      </a:accent2>
      <a:accent3>
        <a:srgbClr val="64A70B"/>
      </a:accent3>
      <a:accent4>
        <a:srgbClr val="565294"/>
      </a:accent4>
      <a:accent5>
        <a:srgbClr val="115E67"/>
      </a:accent5>
      <a:accent6>
        <a:srgbClr val="FF6900"/>
      </a:accent6>
      <a:hlink>
        <a:srgbClr val="2C5697"/>
      </a:hlink>
      <a:folHlink>
        <a:srgbClr val="6D207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cas_wht (1)</Template>
  <TotalTime>3021</TotalTime>
  <Words>459</Words>
  <Application>Microsoft Office PowerPoint</Application>
  <PresentationFormat>On-screen Show (4:3)</PresentationFormat>
  <Paragraphs>66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cas_wht (1)</vt:lpstr>
      <vt:lpstr>Slide 1</vt:lpstr>
      <vt:lpstr>Generator activity</vt:lpstr>
      <vt:lpstr>Slide 3</vt:lpstr>
      <vt:lpstr>Slide 4</vt:lpstr>
      <vt:lpstr>Generator activity</vt:lpstr>
      <vt:lpstr>Slide 6</vt:lpstr>
      <vt:lpstr>Slide 7</vt:lpstr>
      <vt:lpstr>Generator activity</vt:lpstr>
      <vt:lpstr>Slide 9</vt:lpstr>
      <vt:lpstr>Slide 10</vt:lpstr>
      <vt:lpstr>Slide 11</vt:lpstr>
      <vt:lpstr>Slide 12</vt:lpstr>
    </vt:vector>
  </TitlesOfParts>
  <Company>Suffolk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Rotating Machines</dc:title>
  <dc:creator>Lisa Shatz</dc:creator>
  <cp:lastModifiedBy>ECE</cp:lastModifiedBy>
  <cp:revision>46</cp:revision>
  <dcterms:created xsi:type="dcterms:W3CDTF">2015-06-09T16:42:23Z</dcterms:created>
  <dcterms:modified xsi:type="dcterms:W3CDTF">2018-10-01T07:09:40Z</dcterms:modified>
</cp:coreProperties>
</file>