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2"/>
  </p:notesMasterIdLst>
  <p:sldIdLst>
    <p:sldId id="257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58" r:id="rId24"/>
    <p:sldId id="259" r:id="rId25"/>
    <p:sldId id="260" r:id="rId26"/>
    <p:sldId id="261" r:id="rId27"/>
    <p:sldId id="262" r:id="rId28"/>
    <p:sldId id="263" r:id="rId29"/>
    <p:sldId id="264" r:id="rId30"/>
    <p:sldId id="265" r:id="rId31"/>
    <p:sldId id="266" r:id="rId32"/>
    <p:sldId id="267" r:id="rId33"/>
    <p:sldId id="268" r:id="rId34"/>
    <p:sldId id="269" r:id="rId35"/>
    <p:sldId id="270" r:id="rId36"/>
    <p:sldId id="271" r:id="rId37"/>
    <p:sldId id="272" r:id="rId38"/>
    <p:sldId id="273" r:id="rId39"/>
    <p:sldId id="274" r:id="rId40"/>
    <p:sldId id="275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3EE10-2053-479F-BAE9-F4D20DCD43F3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0801FE-7186-428A-89E2-8B3E112D29F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17E457-11F7-420E-BF1F-3437877C6A56}" type="slidenum">
              <a:rPr lang="en-US"/>
              <a:pPr/>
              <a:t>40</a:t>
            </a:fld>
            <a:endParaRPr lang="en-US"/>
          </a:p>
        </p:txBody>
      </p:sp>
      <p:sp>
        <p:nvSpPr>
          <p:cNvPr id="9218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5316-57AC-44BD-B811-CD1F2DF31834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06548D7-827A-49EE-8BC7-FF84A63609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5316-57AC-44BD-B811-CD1F2DF31834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548D7-827A-49EE-8BC7-FF84A63609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5316-57AC-44BD-B811-CD1F2DF31834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548D7-827A-49EE-8BC7-FF84A63609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5316-57AC-44BD-B811-CD1F2DF31834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06548D7-827A-49EE-8BC7-FF84A63609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5316-57AC-44BD-B811-CD1F2DF31834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548D7-827A-49EE-8BC7-FF84A63609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5316-57AC-44BD-B811-CD1F2DF31834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548D7-827A-49EE-8BC7-FF84A63609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5316-57AC-44BD-B811-CD1F2DF31834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06548D7-827A-49EE-8BC7-FF84A63609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5316-57AC-44BD-B811-CD1F2DF31834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548D7-827A-49EE-8BC7-FF84A63609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5316-57AC-44BD-B811-CD1F2DF31834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548D7-827A-49EE-8BC7-FF84A63609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5316-57AC-44BD-B811-CD1F2DF31834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548D7-827A-49EE-8BC7-FF84A63609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5316-57AC-44BD-B811-CD1F2DF31834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548D7-827A-49EE-8BC7-FF84A63609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B295316-57AC-44BD-B811-CD1F2DF31834}" type="datetimeFigureOut">
              <a:rPr lang="en-US" smtClean="0"/>
              <a:pPr/>
              <a:t>10/23/2014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06548D7-827A-49EE-8BC7-FF84A63609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838200"/>
          </a:xfrm>
        </p:spPr>
        <p:txBody>
          <a:bodyPr/>
          <a:lstStyle/>
          <a:p>
            <a:r>
              <a:rPr lang="en-US" dirty="0"/>
              <a:t>Cathode Ray Oscilloscope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143000"/>
            <a:ext cx="7772400" cy="4953000"/>
          </a:xfrm>
        </p:spPr>
        <p:txBody>
          <a:bodyPr>
            <a:normAutofit/>
          </a:bodyPr>
          <a:lstStyle/>
          <a:p>
            <a:r>
              <a:rPr lang="en-US" dirty="0"/>
              <a:t>Popular instrument to show time, voltage both DC and AC. Shows Volts / Time.</a:t>
            </a:r>
          </a:p>
          <a:p>
            <a:r>
              <a:rPr lang="en-US" dirty="0"/>
              <a:t>Display waveforms. </a:t>
            </a:r>
            <a:r>
              <a:rPr lang="en-US" sz="1600" dirty="0"/>
              <a:t>Spectrum scope shows volts to Frequency</a:t>
            </a:r>
            <a:endParaRPr lang="en-US" dirty="0"/>
          </a:p>
          <a:p>
            <a:r>
              <a:rPr lang="en-US" dirty="0"/>
              <a:t>Cathode (-</a:t>
            </a:r>
            <a:r>
              <a:rPr lang="en-US" dirty="0" err="1"/>
              <a:t>ve</a:t>
            </a:r>
            <a:r>
              <a:rPr lang="en-US" dirty="0"/>
              <a:t> ) is heated, emits electrons, accelerated toward a (+</a:t>
            </a:r>
            <a:r>
              <a:rPr lang="en-US" dirty="0" err="1"/>
              <a:t>ve</a:t>
            </a:r>
            <a:r>
              <a:rPr lang="en-US" dirty="0"/>
              <a:t>) fluorescent screen. </a:t>
            </a:r>
            <a:r>
              <a:rPr lang="en-US" sz="2400" dirty="0"/>
              <a:t>Intensity grid, Focus grid, Accelerating anode. (Electron gun)</a:t>
            </a:r>
            <a:endParaRPr lang="en-US" dirty="0"/>
          </a:p>
          <a:p>
            <a:r>
              <a:rPr lang="en-US" dirty="0"/>
              <a:t>Horizontal deflection plates.</a:t>
            </a:r>
          </a:p>
          <a:p>
            <a:r>
              <a:rPr lang="en-US" dirty="0"/>
              <a:t>Vertical deflection plates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DDF7A-6416-44DB-801F-AB2E90432E81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12763"/>
            <a:ext cx="81534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OSCILLOSCOPE: 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>Cathode-Ray Tubes (CRT)</a:t>
            </a:r>
            <a: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7043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572000"/>
          </a:xfrm>
        </p:spPr>
        <p:txBody>
          <a:bodyPr/>
          <a:lstStyle/>
          <a:p>
            <a:pPr eaLnBrk="1" hangingPunct="1"/>
            <a:r>
              <a:rPr lang="en-US" smtClean="0"/>
              <a:t>Electron gun</a:t>
            </a:r>
          </a:p>
        </p:txBody>
      </p:sp>
      <p:pic>
        <p:nvPicPr>
          <p:cNvPr id="8704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133600"/>
            <a:ext cx="90138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7337425" y="5029200"/>
            <a:ext cx="1425575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7" name="Rectangle 6"/>
          <p:cNvSpPr/>
          <p:nvPr/>
        </p:nvSpPr>
        <p:spPr>
          <a:xfrm>
            <a:off x="381000" y="2286000"/>
            <a:ext cx="4876800" cy="255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+mn-lt"/>
                <a:cs typeface="+mn-cs"/>
              </a:rPr>
              <a:t>Positive potential.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glow rad="101600">
                  <a:srgbClr val="FF0000">
                    <a:alpha val="60000"/>
                  </a:srgbClr>
                </a:glo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+mn-lt"/>
                <a:cs typeface="+mn-cs"/>
              </a:rPr>
              <a:t>Accelerates the electron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12763"/>
            <a:ext cx="81534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OSCILLOSCOPE: 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>Cathode-Ray Tubes (CRT)</a:t>
            </a:r>
            <a: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8067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572000"/>
          </a:xfrm>
        </p:spPr>
        <p:txBody>
          <a:bodyPr/>
          <a:lstStyle/>
          <a:p>
            <a:pPr eaLnBrk="1" hangingPunct="1"/>
            <a:r>
              <a:rPr lang="en-US" smtClean="0"/>
              <a:t>Deflection system</a:t>
            </a:r>
          </a:p>
        </p:txBody>
      </p:sp>
      <p:pic>
        <p:nvPicPr>
          <p:cNvPr id="8806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175" y="2133600"/>
            <a:ext cx="90138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 rot="5400000">
            <a:off x="2895600" y="3429000"/>
            <a:ext cx="3124200" cy="1752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76200"/>
            <a:ext cx="86868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OSCILLOSCOPE:</a:t>
            </a:r>
            <a:br>
              <a:rPr lang="en-US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en-US" sz="28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>Vertical and </a:t>
            </a:r>
            <a:br>
              <a:rPr lang="en-US" sz="28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r>
              <a:rPr lang="en-US" sz="28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>Horizontal</a:t>
            </a:r>
            <a:br>
              <a:rPr lang="en-US" sz="28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r>
              <a:rPr lang="en-US" sz="28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>Deflection Plates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8909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75" y="0"/>
            <a:ext cx="53816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81000" y="3453825"/>
            <a:ext cx="85344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+mn-lt"/>
                <a:cs typeface="+mn-cs"/>
              </a:rPr>
              <a:t>To control the electron beam at any direction.</a:t>
            </a:r>
          </a:p>
        </p:txBody>
      </p:sp>
      <p:pic>
        <p:nvPicPr>
          <p:cNvPr id="8909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441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7724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OSCILLOSCOPE: 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>Control Panel</a:t>
            </a:r>
            <a:b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685800"/>
          <a:ext cx="8534400" cy="6089073"/>
        </p:xfrm>
        <a:graphic>
          <a:graphicData uri="http://schemas.openxmlformats.org/drawingml/2006/table">
            <a:tbl>
              <a:tblPr/>
              <a:tblGrid>
                <a:gridCol w="2057400"/>
                <a:gridCol w="6477000"/>
              </a:tblGrid>
              <a:tr h="1731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Arial Unicode MS"/>
                          <a:ea typeface="Times New Roman"/>
                          <a:cs typeface="Times New Roman"/>
                        </a:rPr>
                        <a:t>Panel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Arial Unicode MS"/>
                          <a:ea typeface="Times New Roman"/>
                          <a:cs typeface="Times New Roman"/>
                        </a:rPr>
                        <a:t>Function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63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 Unicode MS"/>
                          <a:ea typeface="Times New Roman"/>
                          <a:cs typeface="Times New Roman"/>
                        </a:rPr>
                        <a:t>VOLTS/DIV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 Unicode MS"/>
                          <a:ea typeface="Times New Roman"/>
                          <a:cs typeface="Times New Roman"/>
                        </a:rPr>
                        <a:t>Select the vertical deflection factor of the CRT display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63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 Unicode MS"/>
                          <a:ea typeface="Times New Roman"/>
                          <a:cs typeface="Times New Roman"/>
                        </a:rPr>
                        <a:t>TIME/DIV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 Unicode MS"/>
                          <a:ea typeface="Times New Roman"/>
                          <a:cs typeface="Times New Roman"/>
                        </a:rPr>
                        <a:t>Select the horizontal deflection factor of the CRT display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3909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Unicode MS"/>
                          <a:ea typeface="Times New Roman"/>
                          <a:cs typeface="Times New Roman"/>
                        </a:rPr>
                        <a:t>INTEN (Intensity) Control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 Unicode MS"/>
                          <a:ea typeface="Times New Roman"/>
                          <a:cs typeface="Times New Roman"/>
                        </a:rPr>
                        <a:t>The INTEN (intensity) control (sometimes called BRIGHTNESS) adjusts the brightness of the beam on the CRT. The control is rotated in a clockwise direction to increase the intensity of the beam and should be adjusted to a minimum brightness level that is comfortable for viewing.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659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Unicode MS"/>
                          <a:ea typeface="Times New Roman"/>
                          <a:cs typeface="Times New Roman"/>
                        </a:rPr>
                        <a:t>FOCUS and ASTIG (Astigmatism) Controls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Unicode MS"/>
                          <a:ea typeface="Times New Roman"/>
                          <a:cs typeface="Times New Roman"/>
                        </a:rPr>
                        <a:t>The FOCUS control adjusts the beam size. The ASTIG (astigmatism) control adjusts the beam shape. The FOCUS and ASTIG controls are adjusted together to produce a small, clearly defined circular dot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9272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 Unicode MS"/>
                          <a:ea typeface="Times New Roman"/>
                          <a:cs typeface="Times New Roman"/>
                        </a:rPr>
                        <a:t>TRACE ROTATION Control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 Unicode MS"/>
                          <a:ea typeface="Times New Roman"/>
                          <a:cs typeface="Times New Roman"/>
                        </a:rPr>
                        <a:t>The TRACE ROTATION control allows for minor adjustments of the horizontal portion of the trace so that you can align it with the horizontal lines on the graticule.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95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 Unicode MS"/>
                          <a:ea typeface="Times New Roman"/>
                          <a:cs typeface="Times New Roman"/>
                        </a:rPr>
                        <a:t> BEAM FINDER Control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 Unicode MS"/>
                          <a:ea typeface="Times New Roman"/>
                          <a:cs typeface="Times New Roman"/>
                        </a:rPr>
                        <a:t>When pushed, the BEAM FINDER pulls the beam onto the screen so that you can use the horizontal and vertical POSITION controls to center the spot.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122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Unicode MS"/>
                          <a:ea typeface="Times New Roman"/>
                          <a:cs typeface="Times New Roman"/>
                        </a:rPr>
                        <a:t>Horizontal and Vertical POSITION Controls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Unicode MS"/>
                          <a:ea typeface="Times New Roman"/>
                          <a:cs typeface="Times New Roman"/>
                        </a:rPr>
                        <a:t>The horizontal and vertical POSITION controls are used to position the trace. Because the </a:t>
                      </a:r>
                      <a:r>
                        <a:rPr lang="en-US" sz="1400" dirty="0" err="1">
                          <a:latin typeface="Arial Unicode MS"/>
                          <a:ea typeface="Times New Roman"/>
                          <a:cs typeface="Times New Roman"/>
                        </a:rPr>
                        <a:t>graticule</a:t>
                      </a:r>
                      <a:r>
                        <a:rPr lang="en-US" sz="1400" dirty="0">
                          <a:latin typeface="Arial Unicode MS"/>
                          <a:ea typeface="Times New Roman"/>
                          <a:cs typeface="Times New Roman"/>
                        </a:rPr>
                        <a:t> is often drawn to represent a graph, some oscilloscopes have the positioning controls labeled to correspond to the X and Y axes of the graph. The X axis represents horizontal movement; the Y axis represents the vertical movement.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95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 Unicode MS"/>
                          <a:ea typeface="Times New Roman"/>
                          <a:cs typeface="Times New Roman"/>
                        </a:rPr>
                        <a:t>AC-GDN-DC 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Unicode MS"/>
                          <a:ea typeface="Times New Roman"/>
                          <a:cs typeface="Times New Roman"/>
                        </a:rPr>
                        <a:t>AC- Ac Signal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Unicode MS"/>
                          <a:ea typeface="Times New Roman"/>
                          <a:cs typeface="Times New Roman"/>
                        </a:rPr>
                        <a:t>GDN - grounding the signal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Unicode MS"/>
                          <a:ea typeface="Times New Roman"/>
                          <a:cs typeface="Times New Roman"/>
                        </a:rPr>
                        <a:t>DC- Dc Signal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955" marR="519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7630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2">
                    <a:satMod val="200000"/>
                  </a:schemeClr>
                </a:solidFill>
              </a:rPr>
              <a:t>Frequency and Period.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91139" name="Content Placeholder 2"/>
          <p:cNvSpPr>
            <a:spLocks noGrp="1"/>
          </p:cNvSpPr>
          <p:nvPr>
            <p:ph idx="1"/>
          </p:nvPr>
        </p:nvSpPr>
        <p:spPr>
          <a:xfrm>
            <a:off x="914400" y="838200"/>
            <a:ext cx="7772400" cy="4572000"/>
          </a:xfrm>
        </p:spPr>
        <p:txBody>
          <a:bodyPr/>
          <a:lstStyle/>
          <a:p>
            <a:pPr eaLnBrk="1" hangingPunct="1"/>
            <a:r>
              <a:rPr lang="en-US" smtClean="0"/>
              <a:t>Frequency: measured in Hertz</a:t>
            </a:r>
          </a:p>
          <a:p>
            <a:pPr eaLnBrk="1" hangingPunct="1"/>
            <a:r>
              <a:rPr lang="en-US" smtClean="0"/>
              <a:t>Definition: number of times the signal repeats itself in one second </a:t>
            </a:r>
          </a:p>
        </p:txBody>
      </p:sp>
      <p:pic>
        <p:nvPicPr>
          <p:cNvPr id="9114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025775"/>
            <a:ext cx="7467600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7630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2">
                    <a:satMod val="200000"/>
                  </a:schemeClr>
                </a:solidFill>
              </a:rPr>
              <a:t>Frequency and Period.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92163" name="Content Placeholder 2"/>
          <p:cNvSpPr>
            <a:spLocks noGrp="1"/>
          </p:cNvSpPr>
          <p:nvPr>
            <p:ph idx="1"/>
          </p:nvPr>
        </p:nvSpPr>
        <p:spPr>
          <a:xfrm>
            <a:off x="914400" y="838200"/>
            <a:ext cx="7772400" cy="4572000"/>
          </a:xfrm>
        </p:spPr>
        <p:txBody>
          <a:bodyPr/>
          <a:lstStyle/>
          <a:p>
            <a:pPr eaLnBrk="1" hangingPunct="1"/>
            <a:r>
              <a:rPr lang="en-US" smtClean="0"/>
              <a:t>Period</a:t>
            </a:r>
          </a:p>
          <a:p>
            <a:pPr eaLnBrk="1" hangingPunct="1"/>
            <a:r>
              <a:rPr lang="en-US" smtClean="0"/>
              <a:t>Definition: the amount of time it takes the signal to complete one cycle.</a:t>
            </a:r>
          </a:p>
        </p:txBody>
      </p:sp>
      <p:pic>
        <p:nvPicPr>
          <p:cNvPr id="9216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025775"/>
            <a:ext cx="7467600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7630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2">
                    <a:satMod val="200000"/>
                  </a:schemeClr>
                </a:solidFill>
              </a:rPr>
              <a:t>Phase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94211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7772400" cy="5867400"/>
          </a:xfrm>
        </p:spPr>
        <p:txBody>
          <a:bodyPr/>
          <a:lstStyle/>
          <a:p>
            <a:pPr eaLnBrk="1" hangingPunct="1"/>
            <a:r>
              <a:rPr lang="en-US" smtClean="0"/>
              <a:t>1 cycle of a sine wave: 360⁰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                                                              Phase shift 90⁰</a:t>
            </a:r>
          </a:p>
        </p:txBody>
      </p:sp>
      <p:pic>
        <p:nvPicPr>
          <p:cNvPr id="942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545941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030538"/>
            <a:ext cx="4267200" cy="382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7630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2">
                    <a:satMod val="200000"/>
                  </a:schemeClr>
                </a:solidFill>
              </a:rPr>
              <a:t>Waveform measurement (example)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772400" cy="4572000"/>
          </a:xfrm>
        </p:spPr>
        <p:txBody>
          <a:bodyPr/>
          <a:lstStyle/>
          <a:p>
            <a:pPr eaLnBrk="1" hangingPunct="1"/>
            <a:r>
              <a:rPr lang="en-US" dirty="0" smtClean="0"/>
              <a:t>Given: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	volt/div 		X: 50mV/div, Y: 200mV/div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	time/div 		1ms/div</a:t>
            </a:r>
          </a:p>
        </p:txBody>
      </p:sp>
      <p:pic>
        <p:nvPicPr>
          <p:cNvPr id="952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590800"/>
            <a:ext cx="66865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7630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2">
                    <a:satMod val="200000"/>
                  </a:schemeClr>
                </a:solidFill>
              </a:rPr>
              <a:t>Waveform measurement (example)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96259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772400" cy="4572000"/>
          </a:xfrm>
        </p:spPr>
        <p:txBody>
          <a:bodyPr/>
          <a:lstStyle/>
          <a:p>
            <a:pPr eaLnBrk="1" hangingPunct="1"/>
            <a:r>
              <a:rPr lang="en-US" smtClean="0"/>
              <a:t>Peak to peak voltage : 	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		Vpp = (volt/div) (no div peak to peak)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		Vpp</a:t>
            </a:r>
            <a:r>
              <a:rPr lang="en-US" baseline="-25000" smtClean="0"/>
              <a:t>(X)</a:t>
            </a:r>
            <a:r>
              <a:rPr lang="en-US" smtClean="0"/>
              <a:t> = (50mV/div) ( 8 div ) = 0.4 V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		Vpp</a:t>
            </a:r>
            <a:r>
              <a:rPr lang="en-US" baseline="-25000" smtClean="0"/>
              <a:t>(Y)</a:t>
            </a:r>
            <a:r>
              <a:rPr lang="en-US" smtClean="0"/>
              <a:t> = (200mV/div) ( 4 div ) = 0.8V</a:t>
            </a:r>
          </a:p>
        </p:txBody>
      </p:sp>
      <p:pic>
        <p:nvPicPr>
          <p:cNvPr id="9626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7450" y="3314700"/>
            <a:ext cx="66865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7630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2">
                    <a:satMod val="200000"/>
                  </a:schemeClr>
                </a:solidFill>
              </a:rPr>
              <a:t>Waveform measurement (example)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25606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7772400" cy="4572000"/>
          </a:xfrm>
        </p:spPr>
        <p:txBody>
          <a:bodyPr/>
          <a:lstStyle/>
          <a:p>
            <a:pPr eaLnBrk="1" hangingPunct="1"/>
            <a:r>
              <a:rPr lang="en-US" smtClean="0"/>
              <a:t>Voltage peak: 	 </a:t>
            </a:r>
          </a:p>
        </p:txBody>
      </p:sp>
      <p:pic>
        <p:nvPicPr>
          <p:cNvPr id="2560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7450" y="3314700"/>
            <a:ext cx="66865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orbel" pitchFamily="34" charset="0"/>
            </a:endParaRPr>
          </a:p>
        </p:txBody>
      </p:sp>
      <p:graphicFrame>
        <p:nvGraphicFramePr>
          <p:cNvPr id="25602" name="Object 1"/>
          <p:cNvGraphicFramePr>
            <a:graphicFrameLocks noChangeAspect="1"/>
          </p:cNvGraphicFramePr>
          <p:nvPr/>
        </p:nvGraphicFramePr>
        <p:xfrm>
          <a:off x="5999163" y="814388"/>
          <a:ext cx="3144837" cy="1014412"/>
        </p:xfrm>
        <a:graphic>
          <a:graphicData uri="http://schemas.openxmlformats.org/presentationml/2006/ole">
            <p:oleObj spid="_x0000_s1026" name="Equation" r:id="rId4" imgW="1205977" imgH="393529" progId="Equation.3">
              <p:embed/>
            </p:oleObj>
          </a:graphicData>
        </a:graphic>
      </p:graphicFrame>
      <p:sp>
        <p:nvSpPr>
          <p:cNvPr id="2560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orbel" pitchFamily="34" charset="0"/>
            </a:endParaRPr>
          </a:p>
        </p:txBody>
      </p:sp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6019800" y="1981200"/>
          <a:ext cx="3225800" cy="1066800"/>
        </p:xfrm>
        <a:graphic>
          <a:graphicData uri="http://schemas.openxmlformats.org/presentationml/2006/ole">
            <p:oleObj spid="_x0000_s1027" name="Equation" r:id="rId5" imgW="1180588" imgH="393529" progId="Equation.3">
              <p:embed/>
            </p:oleObj>
          </a:graphicData>
        </a:graphic>
      </p:graphicFrame>
      <p:sp>
        <p:nvSpPr>
          <p:cNvPr id="256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orbel" pitchFamily="34" charset="0"/>
            </a:endParaRPr>
          </a:p>
        </p:txBody>
      </p:sp>
      <p:graphicFrame>
        <p:nvGraphicFramePr>
          <p:cNvPr id="25604" name="Object 5"/>
          <p:cNvGraphicFramePr>
            <a:graphicFrameLocks noChangeAspect="1"/>
          </p:cNvGraphicFramePr>
          <p:nvPr/>
        </p:nvGraphicFramePr>
        <p:xfrm>
          <a:off x="990600" y="1676400"/>
          <a:ext cx="1981200" cy="1212850"/>
        </p:xfrm>
        <a:graphic>
          <a:graphicData uri="http://schemas.openxmlformats.org/presentationml/2006/ole">
            <p:oleObj spid="_x0000_s1028" name="Equation" r:id="rId6" imgW="634725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12763"/>
            <a:ext cx="81534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OSCILLOSCOPE: 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>Cathode-Ray Tubes (CRT)</a:t>
            </a:r>
            <a: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7885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175" y="2133600"/>
            <a:ext cx="90138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7630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2">
                    <a:satMod val="200000"/>
                  </a:schemeClr>
                </a:solidFill>
              </a:rPr>
              <a:t>Waveform measurement (example)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9728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7772400" cy="4572000"/>
          </a:xfrm>
        </p:spPr>
        <p:txBody>
          <a:bodyPr/>
          <a:lstStyle/>
          <a:p>
            <a:pPr eaLnBrk="1" hangingPunct="1"/>
            <a:r>
              <a:rPr lang="en-US" smtClean="0"/>
              <a:t>Time	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		T = (Time/div) ( no div in 1 cycle)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			T</a:t>
            </a:r>
            <a:r>
              <a:rPr lang="en-US" baseline="-25000" smtClean="0"/>
              <a:t>(X)</a:t>
            </a:r>
            <a:r>
              <a:rPr lang="en-US" smtClean="0"/>
              <a:t> = (1 ms/div) ( 5 div) = 5ms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			T</a:t>
            </a:r>
            <a:r>
              <a:rPr lang="en-US" baseline="-25000" smtClean="0"/>
              <a:t>(Y)</a:t>
            </a:r>
            <a:r>
              <a:rPr lang="en-US" smtClean="0"/>
              <a:t> = (1 ms/div) ( 5 div ) = 5ms</a:t>
            </a:r>
          </a:p>
        </p:txBody>
      </p:sp>
      <p:pic>
        <p:nvPicPr>
          <p:cNvPr id="9728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7450" y="3314700"/>
            <a:ext cx="66865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9728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9728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7630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2">
                    <a:satMod val="200000"/>
                  </a:schemeClr>
                </a:solidFill>
              </a:rPr>
              <a:t>Waveform measurement (example)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98307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7772400" cy="4572000"/>
          </a:xfrm>
        </p:spPr>
        <p:txBody>
          <a:bodyPr/>
          <a:lstStyle/>
          <a:p>
            <a:pPr eaLnBrk="1" hangingPunct="1"/>
            <a:endParaRPr lang="en-US" dirty="0" smtClean="0"/>
          </a:p>
        </p:txBody>
      </p:sp>
      <p:pic>
        <p:nvPicPr>
          <p:cNvPr id="9830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7450" y="3314700"/>
            <a:ext cx="66865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983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983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orbel" pitchFamily="34" charset="0"/>
            </a:endParaRPr>
          </a:p>
        </p:txBody>
      </p:sp>
      <p:pic>
        <p:nvPicPr>
          <p:cNvPr id="983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85800"/>
            <a:ext cx="52768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7630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2">
                    <a:satMod val="200000"/>
                  </a:schemeClr>
                </a:solidFill>
              </a:rPr>
              <a:t>Waveform measurement (example)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99331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7772400" cy="4572000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9933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7450" y="3314700"/>
            <a:ext cx="66865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9933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9933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orbel" pitchFamily="34" charset="0"/>
            </a:endParaRPr>
          </a:p>
        </p:txBody>
      </p:sp>
      <p:pic>
        <p:nvPicPr>
          <p:cNvPr id="9933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8200"/>
            <a:ext cx="91535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066800"/>
          </a:xfrm>
        </p:spPr>
        <p:txBody>
          <a:bodyPr/>
          <a:lstStyle/>
          <a:p>
            <a:r>
              <a:rPr lang="en-US"/>
              <a:t>Cathode Ray Oscilloscope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19200"/>
            <a:ext cx="7772400" cy="4876800"/>
          </a:xfrm>
        </p:spPr>
        <p:txBody>
          <a:bodyPr/>
          <a:lstStyle/>
          <a:p>
            <a:r>
              <a:rPr lang="en-US" sz="2400" dirty="0"/>
              <a:t>When electrons hit the screen the phosphor is excited and emits light. </a:t>
            </a:r>
          </a:p>
          <a:p>
            <a:r>
              <a:rPr lang="en-US" sz="2400" dirty="0"/>
              <a:t>Persistence. How long the display glows</a:t>
            </a:r>
            <a:r>
              <a:rPr lang="en-US" dirty="0"/>
              <a:t>.</a:t>
            </a:r>
          </a:p>
          <a:p>
            <a:r>
              <a:rPr lang="en-US" sz="2400" dirty="0"/>
              <a:t>May need to reduce ambient light for older instruments.</a:t>
            </a:r>
          </a:p>
          <a:p>
            <a:r>
              <a:rPr lang="en-US" dirty="0"/>
              <a:t>Connect a signal to Vertical deflection plate. </a:t>
            </a:r>
          </a:p>
          <a:p>
            <a:r>
              <a:rPr lang="en-US" dirty="0"/>
              <a:t>At same time a voltage that increases linearly with time (Ramp) is applied to the Horizontal deflection plates.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6939F-3E35-45E7-A9EF-816C766EB813}" type="slidenum">
              <a:rPr lang="en-US"/>
              <a:pPr/>
              <a:t>23</a:t>
            </a:fld>
            <a:endParaRPr lang="en-US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1" name="Rectangle 19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3886200" cy="95250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990600"/>
            <a:ext cx="7772400" cy="5105400"/>
          </a:xfrm>
        </p:spPr>
        <p:txBody>
          <a:bodyPr/>
          <a:lstStyle/>
          <a:p>
            <a:r>
              <a:rPr lang="en-US" dirty="0"/>
              <a:t>This horizontal linear deflection is produced by the Sweep generator.</a:t>
            </a:r>
          </a:p>
          <a:p>
            <a:r>
              <a:rPr lang="en-US" dirty="0" err="1"/>
              <a:t>Sawtooth</a:t>
            </a:r>
            <a:r>
              <a:rPr lang="en-US" dirty="0"/>
              <a:t> wave.</a:t>
            </a:r>
          </a:p>
          <a:p>
            <a:endParaRPr lang="en-US" dirty="0"/>
          </a:p>
          <a:p>
            <a:r>
              <a:rPr lang="en-US" dirty="0"/>
              <a:t> </a:t>
            </a:r>
            <a:endParaRPr lang="en-US" sz="1600" dirty="0"/>
          </a:p>
          <a:p>
            <a:r>
              <a:rPr lang="en-US" dirty="0"/>
              <a:t>When the sweep signal returns to zero </a:t>
            </a:r>
            <a:r>
              <a:rPr lang="en-US" dirty="0" err="1"/>
              <a:t>ie</a:t>
            </a:r>
            <a:r>
              <a:rPr lang="en-US" dirty="0"/>
              <a:t> the end of the sweep, the beam flies back to the start position. The beam is cut off during the </a:t>
            </a:r>
            <a:r>
              <a:rPr lang="en-US" dirty="0" err="1"/>
              <a:t>flyback</a:t>
            </a:r>
            <a:r>
              <a:rPr lang="en-US" dirty="0"/>
              <a:t> time.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0582-0394-4F2F-A3FF-BABA05B2EF17}" type="slidenum">
              <a:rPr lang="en-US"/>
              <a:pPr/>
              <a:t>24</a:t>
            </a:fld>
            <a:endParaRPr lang="en-US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 flipV="1">
            <a:off x="1219200" y="2895600"/>
            <a:ext cx="1143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2362200" y="28956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V="1">
            <a:off x="2362200" y="2895600"/>
            <a:ext cx="990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3352800" y="28956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>
            <a:off x="4572000" y="28956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 flipV="1">
            <a:off x="4572000" y="2895600"/>
            <a:ext cx="990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>
            <a:off x="5562600" y="28956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6" name="Line 14"/>
          <p:cNvSpPr>
            <a:spLocks noChangeShapeType="1"/>
          </p:cNvSpPr>
          <p:nvPr/>
        </p:nvSpPr>
        <p:spPr bwMode="auto">
          <a:xfrm flipV="1">
            <a:off x="5562600" y="2895600"/>
            <a:ext cx="914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7" name="Line 15"/>
          <p:cNvSpPr>
            <a:spLocks noChangeShapeType="1"/>
          </p:cNvSpPr>
          <p:nvPr/>
        </p:nvSpPr>
        <p:spPr bwMode="auto">
          <a:xfrm>
            <a:off x="6477000" y="28956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8" name="Line 16"/>
          <p:cNvSpPr>
            <a:spLocks noChangeShapeType="1"/>
          </p:cNvSpPr>
          <p:nvPr/>
        </p:nvSpPr>
        <p:spPr bwMode="auto">
          <a:xfrm flipV="1">
            <a:off x="6477000" y="2895600"/>
            <a:ext cx="990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9" name="Line 17"/>
          <p:cNvSpPr>
            <a:spLocks noChangeShapeType="1"/>
          </p:cNvSpPr>
          <p:nvPr/>
        </p:nvSpPr>
        <p:spPr bwMode="auto">
          <a:xfrm>
            <a:off x="7467600" y="28956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0" name="Line 18"/>
          <p:cNvSpPr>
            <a:spLocks noChangeShapeType="1"/>
          </p:cNvSpPr>
          <p:nvPr/>
        </p:nvSpPr>
        <p:spPr bwMode="auto">
          <a:xfrm flipV="1">
            <a:off x="3352800" y="2895600"/>
            <a:ext cx="1219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4343400" cy="1295400"/>
          </a:xfrm>
        </p:spPr>
        <p:txBody>
          <a:bodyPr>
            <a:normAutofit/>
          </a:bodyPr>
          <a:lstStyle/>
          <a:p>
            <a:r>
              <a:rPr lang="en-US"/>
              <a:t>CROs</a:t>
            </a:r>
            <a:br>
              <a:rPr lang="en-US"/>
            </a:b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772400" cy="4343400"/>
          </a:xfrm>
        </p:spPr>
        <p:txBody>
          <a:bodyPr/>
          <a:lstStyle/>
          <a:p>
            <a:r>
              <a:rPr lang="en-US"/>
              <a:t>The display is made to appear stationary.</a:t>
            </a:r>
          </a:p>
          <a:p>
            <a:r>
              <a:rPr lang="en-US"/>
              <a:t>This controlled by your adjustment settings.</a:t>
            </a:r>
          </a:p>
          <a:p>
            <a:r>
              <a:rPr lang="en-US"/>
              <a:t>The eye sees a waveform.</a:t>
            </a:r>
          </a:p>
          <a:p>
            <a:r>
              <a:rPr lang="en-US"/>
              <a:t>X is &lt;----&gt; Horizontal </a:t>
            </a:r>
          </a:p>
          <a:p>
            <a:r>
              <a:rPr lang="en-US"/>
              <a:t>Y is ^  Vertical Height of trace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61006-CC00-4692-B29E-BC054F2EE309}" type="slidenum">
              <a:rPr lang="en-US"/>
              <a:pPr/>
              <a:t>25</a:t>
            </a:fld>
            <a:endParaRPr lang="en-US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361950"/>
            <a:ext cx="7772400" cy="5734050"/>
          </a:xfrm>
        </p:spPr>
        <p:txBody>
          <a:bodyPr>
            <a:normAutofit fontScale="92500" lnSpcReduction="10000"/>
          </a:bodyPr>
          <a:lstStyle/>
          <a:p>
            <a:r>
              <a:rPr lang="en-US"/>
              <a:t>The signal is amplified by the vertical amplifier, applied to the vertical plates.</a:t>
            </a:r>
          </a:p>
          <a:p>
            <a:r>
              <a:rPr lang="en-US"/>
              <a:t>A portion of the vertical amp signal is applied to the Sweep Trigger.</a:t>
            </a:r>
          </a:p>
          <a:p>
            <a:r>
              <a:rPr lang="en-US"/>
              <a:t>The sweep trigger generates a pulse coincident with a selected point in the cycle of the trigger signal.</a:t>
            </a:r>
          </a:p>
          <a:p>
            <a:r>
              <a:rPr lang="en-US"/>
              <a:t>This pulse turns on the sweep generator initiating the sawtooth wave form.</a:t>
            </a:r>
          </a:p>
          <a:p>
            <a:r>
              <a:rPr lang="en-US"/>
              <a:t>The sawtooth wave is amplified by the horizontal amp and applied to the horizontal deflection plates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41154-1FF3-4B4A-BFE6-D64CA3D8E30D}" type="slidenum">
              <a:rPr lang="en-US"/>
              <a:pPr/>
              <a:t>26</a:t>
            </a:fld>
            <a:endParaRPr lang="en-US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47800"/>
            <a:ext cx="7772400" cy="4648200"/>
          </a:xfrm>
        </p:spPr>
        <p:txBody>
          <a:bodyPr/>
          <a:lstStyle/>
          <a:p>
            <a:r>
              <a:rPr lang="en-US" dirty="0"/>
              <a:t>The trigger can be based on 50  (60) </a:t>
            </a:r>
            <a:r>
              <a:rPr lang="en-US" dirty="0" smtClean="0"/>
              <a:t>Hz </a:t>
            </a:r>
            <a:endParaRPr lang="en-US" dirty="0"/>
          </a:p>
          <a:p>
            <a:r>
              <a:rPr lang="en-US" dirty="0"/>
              <a:t>Provision is made for an external trigger.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8C710-693D-4B74-B816-C503B0EA0DD3}" type="slidenum">
              <a:rPr lang="en-US"/>
              <a:pPr/>
              <a:t>27</a:t>
            </a:fld>
            <a:endParaRPr lang="en-US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5562600" cy="914400"/>
          </a:xfrm>
        </p:spPr>
        <p:txBody>
          <a:bodyPr/>
          <a:lstStyle/>
          <a:p>
            <a:r>
              <a:rPr lang="en-US"/>
              <a:t>CRO Tube Controls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143000"/>
            <a:ext cx="7772400" cy="4953000"/>
          </a:xfrm>
        </p:spPr>
        <p:txBody>
          <a:bodyPr/>
          <a:lstStyle/>
          <a:p>
            <a:r>
              <a:rPr lang="en-US" b="1"/>
              <a:t>POWER </a:t>
            </a:r>
            <a:r>
              <a:rPr lang="en-US"/>
              <a:t> on / off</a:t>
            </a:r>
          </a:p>
          <a:p>
            <a:r>
              <a:rPr lang="en-US"/>
              <a:t>Scale</a:t>
            </a:r>
          </a:p>
          <a:p>
            <a:r>
              <a:rPr lang="en-US"/>
              <a:t>Illumination</a:t>
            </a:r>
          </a:p>
          <a:p>
            <a:r>
              <a:rPr lang="en-US" b="1"/>
              <a:t>Focus</a:t>
            </a:r>
            <a:r>
              <a:rPr lang="en-US"/>
              <a:t>.  Create spot on screen</a:t>
            </a:r>
          </a:p>
          <a:p>
            <a:r>
              <a:rPr lang="en-US" b="1"/>
              <a:t>Intensity</a:t>
            </a:r>
            <a:r>
              <a:rPr lang="en-US"/>
              <a:t>.  Brightness (Don’t burn a spot on your screen)</a:t>
            </a:r>
          </a:p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7319-D438-4F8C-9CE8-C72547EB741D}" type="slidenum">
              <a:rPr lang="en-US"/>
              <a:pPr/>
              <a:t>28</a:t>
            </a:fld>
            <a:endParaRPr lang="en-US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4953000" cy="609600"/>
          </a:xfrm>
        </p:spPr>
        <p:txBody>
          <a:bodyPr>
            <a:normAutofit fontScale="90000"/>
          </a:bodyPr>
          <a:lstStyle/>
          <a:p>
            <a:r>
              <a:rPr lang="en-US"/>
              <a:t>Vertical Amp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95400"/>
            <a:ext cx="7772400" cy="4800600"/>
          </a:xfrm>
        </p:spPr>
        <p:txBody>
          <a:bodyPr>
            <a:normAutofit lnSpcReduction="10000"/>
          </a:bodyPr>
          <a:lstStyle/>
          <a:p>
            <a:r>
              <a:rPr lang="en-US" b="1"/>
              <a:t>Position</a:t>
            </a:r>
            <a:r>
              <a:rPr lang="en-US"/>
              <a:t> on display</a:t>
            </a:r>
          </a:p>
          <a:p>
            <a:r>
              <a:rPr lang="en-US" b="1"/>
              <a:t>Sensitivity</a:t>
            </a:r>
            <a:r>
              <a:rPr lang="en-US"/>
              <a:t> of vertical amp Calibrated. Cal fully clockwise.</a:t>
            </a:r>
          </a:p>
          <a:p>
            <a:r>
              <a:rPr lang="en-US" sz="2400" b="1"/>
              <a:t>Variable</a:t>
            </a:r>
            <a:r>
              <a:rPr lang="en-US" sz="2400"/>
              <a:t> sensitivity. Continuous range between calibrated steps.</a:t>
            </a:r>
          </a:p>
          <a:p>
            <a:r>
              <a:rPr lang="en-US" b="1"/>
              <a:t>AC - DC - Gnd</a:t>
            </a:r>
            <a:r>
              <a:rPr lang="en-US"/>
              <a:t>.</a:t>
            </a:r>
          </a:p>
          <a:p>
            <a:r>
              <a:rPr lang="en-US" sz="2400"/>
              <a:t>Selects desired coupling for incoming signal, or grounds amp input. DC couples signal directly to amp. AC connects via a capacitor. (Blocks DC) </a:t>
            </a:r>
          </a:p>
          <a:p>
            <a:r>
              <a:rPr lang="en-US" sz="2400"/>
              <a:t>Gnd = no signal. Gnd connects Y input to 0 volts. Checks position of 0v on screen</a:t>
            </a:r>
            <a:r>
              <a:rPr lang="en-US"/>
              <a:t>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5DDC1-8CC6-49BD-BB29-9262A7678BAC}" type="slidenum">
              <a:rPr lang="en-US"/>
              <a:pPr/>
              <a:t>29</a:t>
            </a:fld>
            <a:endParaRPr 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12763"/>
            <a:ext cx="81534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OSCILLOSCOPE: 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>Cathode-Ray Tubes (CRT)</a:t>
            </a:r>
            <a: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79875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572000"/>
          </a:xfrm>
        </p:spPr>
        <p:txBody>
          <a:bodyPr/>
          <a:lstStyle/>
          <a:p>
            <a:pPr eaLnBrk="1" hangingPunct="1"/>
            <a:r>
              <a:rPr lang="en-US" smtClean="0"/>
              <a:t>Electron gun</a:t>
            </a:r>
          </a:p>
        </p:txBody>
      </p:sp>
      <p:pic>
        <p:nvPicPr>
          <p:cNvPr id="7987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175" y="2133600"/>
            <a:ext cx="90138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533400" y="3505200"/>
            <a:ext cx="3124200" cy="1752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4953000" cy="609600"/>
          </a:xfrm>
        </p:spPr>
        <p:txBody>
          <a:bodyPr>
            <a:normAutofit fontScale="90000"/>
          </a:bodyPr>
          <a:lstStyle/>
          <a:p>
            <a:r>
              <a:rPr lang="en-US"/>
              <a:t>Vertical Amp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95400"/>
            <a:ext cx="7772400" cy="4800600"/>
          </a:xfrm>
        </p:spPr>
        <p:txBody>
          <a:bodyPr>
            <a:normAutofit lnSpcReduction="10000"/>
          </a:bodyPr>
          <a:lstStyle/>
          <a:p>
            <a:r>
              <a:rPr lang="en-US" b="1"/>
              <a:t>Position</a:t>
            </a:r>
            <a:r>
              <a:rPr lang="en-US"/>
              <a:t> on display</a:t>
            </a:r>
          </a:p>
          <a:p>
            <a:r>
              <a:rPr lang="en-US" b="1"/>
              <a:t>Sensitivity</a:t>
            </a:r>
            <a:r>
              <a:rPr lang="en-US"/>
              <a:t> of vertical amp Calibrated. Cal fully clockwise.</a:t>
            </a:r>
          </a:p>
          <a:p>
            <a:r>
              <a:rPr lang="en-US" sz="2400" b="1"/>
              <a:t>Variable</a:t>
            </a:r>
            <a:r>
              <a:rPr lang="en-US" sz="2400"/>
              <a:t> sensitivity. Continuous range between calibrated steps.</a:t>
            </a:r>
          </a:p>
          <a:p>
            <a:r>
              <a:rPr lang="en-US" b="1"/>
              <a:t>AC - DC - Gnd</a:t>
            </a:r>
            <a:r>
              <a:rPr lang="en-US"/>
              <a:t>.</a:t>
            </a:r>
          </a:p>
          <a:p>
            <a:r>
              <a:rPr lang="en-US" sz="2400"/>
              <a:t>Selects desired coupling for incoming signal, or grounds amp input. DC couples signal directly to amp. AC connects via a capacitor. (Blocks DC) </a:t>
            </a:r>
          </a:p>
          <a:p>
            <a:r>
              <a:rPr lang="en-US" sz="2400"/>
              <a:t>Gnd = no signal. Gnd connects Y input to 0 volts. Checks position of 0v on screen</a:t>
            </a:r>
            <a:r>
              <a:rPr lang="en-US"/>
              <a:t>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5DDC1-8CC6-49BD-BB29-9262A7678BAC}" type="slidenum">
              <a:rPr lang="en-US"/>
              <a:pPr/>
              <a:t>30</a:t>
            </a:fld>
            <a:endParaRPr lang="en-US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5410200" cy="914400"/>
          </a:xfrm>
        </p:spPr>
        <p:txBody>
          <a:bodyPr/>
          <a:lstStyle/>
          <a:p>
            <a:r>
              <a:rPr lang="en-US"/>
              <a:t>Horizontal Sweep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143000"/>
            <a:ext cx="7772400" cy="4953000"/>
          </a:xfrm>
        </p:spPr>
        <p:txBody>
          <a:bodyPr/>
          <a:lstStyle/>
          <a:p>
            <a:r>
              <a:rPr lang="en-US" b="1"/>
              <a:t>Sweep time / Div (or CM)</a:t>
            </a:r>
            <a:r>
              <a:rPr lang="en-US"/>
              <a:t>   </a:t>
            </a:r>
            <a:r>
              <a:rPr lang="en-US" sz="2800"/>
              <a:t>Select desired sweep rate, or admits external sig to horiz amp.</a:t>
            </a:r>
          </a:p>
          <a:p>
            <a:r>
              <a:rPr lang="en-US" b="1"/>
              <a:t>Sweep time / Cm Variable</a:t>
            </a:r>
            <a:r>
              <a:rPr lang="en-US"/>
              <a:t>   </a:t>
            </a:r>
            <a:r>
              <a:rPr lang="en-US" sz="2400"/>
              <a:t>Continuously variable sweep rates.</a:t>
            </a:r>
            <a:r>
              <a:rPr lang="en-US"/>
              <a:t> Cal is fully clockwise.</a:t>
            </a:r>
          </a:p>
          <a:p>
            <a:r>
              <a:rPr lang="en-US" b="1"/>
              <a:t>Position</a:t>
            </a:r>
            <a:r>
              <a:rPr lang="en-US"/>
              <a:t>  </a:t>
            </a:r>
            <a:r>
              <a:rPr lang="en-US" sz="2800"/>
              <a:t>Controls horizontal position of trace.</a:t>
            </a:r>
          </a:p>
          <a:p>
            <a:r>
              <a:rPr lang="en-US" b="1"/>
              <a:t>Horizontal variable</a:t>
            </a:r>
            <a:r>
              <a:rPr lang="en-US"/>
              <a:t>  </a:t>
            </a:r>
            <a:r>
              <a:rPr lang="en-US" sz="2400"/>
              <a:t>controls attenuation of signal applied to Horz amp through Ext Horiz connector. </a:t>
            </a:r>
          </a:p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F073-B25A-4C8D-AC37-2F4C2B64C445}" type="slidenum">
              <a:rPr lang="en-US"/>
              <a:pPr/>
              <a:t>31</a:t>
            </a:fld>
            <a:endParaRPr lang="en-US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5334000" cy="914400"/>
          </a:xfrm>
        </p:spPr>
        <p:txBody>
          <a:bodyPr>
            <a:normAutofit fontScale="90000"/>
          </a:bodyPr>
          <a:lstStyle/>
          <a:p>
            <a:r>
              <a:rPr lang="en-US"/>
              <a:t>Trigger  </a:t>
            </a:r>
            <a:r>
              <a:rPr lang="en-US" sz="2400"/>
              <a:t>Set to Auto or normal</a:t>
            </a: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19200"/>
            <a:ext cx="7772400" cy="4876800"/>
          </a:xfrm>
        </p:spPr>
        <p:txBody>
          <a:bodyPr/>
          <a:lstStyle/>
          <a:p>
            <a:r>
              <a:rPr lang="en-US" b="1"/>
              <a:t>Trigger</a:t>
            </a:r>
            <a:r>
              <a:rPr lang="en-US"/>
              <a:t> selects timing of the beginning of the Horizontal sweep.</a:t>
            </a:r>
          </a:p>
          <a:p>
            <a:r>
              <a:rPr lang="en-US" b="1"/>
              <a:t>Slope</a:t>
            </a:r>
            <a:r>
              <a:rPr lang="en-US"/>
              <a:t>   </a:t>
            </a:r>
            <a:r>
              <a:rPr lang="en-US" sz="2400"/>
              <a:t>selects trigger at +ve increasing or   -ve decreasing portion of signal.</a:t>
            </a:r>
          </a:p>
          <a:p>
            <a:r>
              <a:rPr lang="en-US" b="1"/>
              <a:t>Coupling</a:t>
            </a:r>
            <a:r>
              <a:rPr lang="en-US"/>
              <a:t> </a:t>
            </a:r>
            <a:r>
              <a:rPr lang="en-US" sz="2400"/>
              <a:t>Selects whether trigger is at a specific DC or AC level.</a:t>
            </a:r>
          </a:p>
          <a:p>
            <a:r>
              <a:rPr lang="en-US" b="1"/>
              <a:t>Source: </a:t>
            </a:r>
            <a:r>
              <a:rPr lang="en-US"/>
              <a:t> </a:t>
            </a:r>
            <a:r>
              <a:rPr lang="en-US" b="1"/>
              <a:t>Int</a:t>
            </a:r>
            <a:r>
              <a:rPr lang="en-US"/>
              <a:t> from Vertical Amp</a:t>
            </a:r>
          </a:p>
          <a:p>
            <a:r>
              <a:rPr lang="en-US"/>
              <a:t>             </a:t>
            </a:r>
            <a:r>
              <a:rPr lang="en-US" b="1"/>
              <a:t>Ext</a:t>
            </a:r>
            <a:r>
              <a:rPr lang="en-US"/>
              <a:t> from Ext Trig Input.</a:t>
            </a:r>
          </a:p>
          <a:p>
            <a:r>
              <a:rPr lang="en-US"/>
              <a:t>             </a:t>
            </a:r>
            <a:r>
              <a:rPr lang="en-US" b="1"/>
              <a:t>Line</a:t>
            </a:r>
            <a:r>
              <a:rPr lang="en-US"/>
              <a:t>  AC line 50 (60) HZ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A8FBE-22AE-4069-811A-BE1053D01BC3}" type="slidenum">
              <a:rPr lang="en-US"/>
              <a:pPr/>
              <a:t>32</a:t>
            </a:fld>
            <a:endParaRPr lang="en-US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Volts /Div switch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Volts  / Div</a:t>
            </a:r>
            <a:endParaRPr lang="en-US"/>
          </a:p>
          <a:p>
            <a:r>
              <a:rPr lang="en-US" b="1"/>
              <a:t>Variable</a:t>
            </a:r>
            <a:r>
              <a:rPr lang="en-US"/>
              <a:t>  Fine adjustment </a:t>
            </a:r>
          </a:p>
          <a:p>
            <a:r>
              <a:rPr lang="en-US"/>
              <a:t>these controls can have a Pull out switch position. May be 5 times mag.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F2ACE-4A0F-4FFB-B1B9-8B6B48125CF3}" type="slidenum">
              <a:rPr lang="en-US"/>
              <a:pPr/>
              <a:t>33</a:t>
            </a:fld>
            <a:endParaRPr lang="en-US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Vertical mode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The operation of vertical deflection plates</a:t>
            </a:r>
          </a:p>
          <a:p>
            <a:r>
              <a:rPr lang="en-US"/>
              <a:t>Chan 1 and Chan 2 can each operate separately.</a:t>
            </a:r>
          </a:p>
          <a:p>
            <a:r>
              <a:rPr lang="en-US"/>
              <a:t>Dual. Ch1 and Ch2 are swept alternatively.</a:t>
            </a:r>
          </a:p>
          <a:p>
            <a:r>
              <a:rPr lang="en-US"/>
              <a:t>Why Dual? Used to measure input and Output signals of a device under test.</a:t>
            </a:r>
          </a:p>
          <a:p>
            <a:r>
              <a:rPr lang="en-US"/>
              <a:t>Ch1 and Ch2 can be added    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88817-98BF-4F44-8532-4D391B841069}" type="slidenum">
              <a:rPr lang="en-US"/>
              <a:pPr/>
              <a:t>34</a:t>
            </a:fld>
            <a:endParaRPr lang="en-US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6019800" cy="1066800"/>
          </a:xfrm>
        </p:spPr>
        <p:txBody>
          <a:bodyPr/>
          <a:lstStyle/>
          <a:p>
            <a:r>
              <a:rPr lang="en-US"/>
              <a:t>Time base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371600"/>
            <a:ext cx="7772400" cy="4724400"/>
          </a:xfrm>
        </p:spPr>
        <p:txBody>
          <a:bodyPr>
            <a:normAutofit fontScale="92500"/>
          </a:bodyPr>
          <a:lstStyle/>
          <a:p>
            <a:r>
              <a:rPr lang="en-US" sz="2400"/>
              <a:t>Main, Max, Min, delay</a:t>
            </a:r>
            <a:r>
              <a:rPr lang="en-US"/>
              <a:t>.</a:t>
            </a:r>
          </a:p>
          <a:p>
            <a:r>
              <a:rPr lang="en-US" sz="2400"/>
              <a:t>Selects the sweep for the main mix or delay mode and also X-Y switch</a:t>
            </a:r>
          </a:p>
          <a:p>
            <a:r>
              <a:rPr lang="en-US"/>
              <a:t>Time/Div provides selection of sweep rates. Range of  0.1 Second, 50 to .1 mS, 50 to 0.1uS per div. Note 5,2,1, sequence.</a:t>
            </a:r>
          </a:p>
          <a:p>
            <a:r>
              <a:rPr lang="en-US"/>
              <a:t> To determine a frequency use reciprocal.</a:t>
            </a:r>
          </a:p>
          <a:p>
            <a:r>
              <a:rPr lang="en-US"/>
              <a:t>Frequency = 1/time period </a:t>
            </a:r>
            <a:r>
              <a:rPr lang="en-US" sz="2400"/>
              <a:t>(50Hz = 1/20mS)</a:t>
            </a:r>
          </a:p>
          <a:p>
            <a:r>
              <a:rPr lang="en-US"/>
              <a:t>Time period = 1/Frequency </a:t>
            </a:r>
            <a:r>
              <a:rPr lang="en-US" sz="1800"/>
              <a:t>(number of div * ?ms/div. Eg 4div*5ms/div = 20 ms)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7D511-F7BE-499A-B58E-5FD90B63E78E}" type="slidenum">
              <a:rPr lang="en-US"/>
              <a:pPr/>
              <a:t>35</a:t>
            </a:fld>
            <a:endParaRPr lang="en-US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</a:t>
            </a:r>
          </a:p>
        </p:txBody>
      </p:sp>
      <p:sp>
        <p:nvSpPr>
          <p:cNvPr id="27651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Comp Test</a:t>
            </a:r>
            <a:r>
              <a:rPr lang="en-US"/>
              <a:t>. Allows individual components to be tested. Connect via banana jacks to test resistors, capacitors, diodes, transistors, etc</a:t>
            </a:r>
          </a:p>
          <a:p>
            <a:r>
              <a:rPr lang="en-US" b="1"/>
              <a:t>Cal </a:t>
            </a:r>
            <a:r>
              <a:rPr lang="en-US"/>
              <a:t> delivers calibrated voltage e.g. 2v p-p 1KHz square wave for setting scale.</a:t>
            </a:r>
          </a:p>
          <a:p>
            <a:r>
              <a:rPr lang="en-US" b="1"/>
              <a:t>GND</a:t>
            </a:r>
            <a:r>
              <a:rPr lang="en-US"/>
              <a:t>. Earth terminal of scope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E8F74-3CD0-4101-9A87-B2A6B97859F9}" type="slidenum">
              <a:rPr lang="en-US"/>
              <a:pPr/>
              <a:t>36</a:t>
            </a:fld>
            <a:endParaRPr lang="en-US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Connections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Vertical Input</a:t>
            </a:r>
            <a:endParaRPr lang="en-US"/>
          </a:p>
          <a:p>
            <a:r>
              <a:rPr lang="en-US"/>
              <a:t>Horizontal Input</a:t>
            </a:r>
          </a:p>
          <a:p>
            <a:r>
              <a:rPr lang="en-US"/>
              <a:t>External Trigger</a:t>
            </a:r>
          </a:p>
          <a:p>
            <a:r>
              <a:rPr lang="en-US"/>
              <a:t>Cal. Out</a:t>
            </a:r>
          </a:p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83AFB-5227-4475-9607-74FEA9CC20C4}" type="slidenum">
              <a:rPr lang="en-US"/>
              <a:pPr/>
              <a:t>37</a:t>
            </a:fld>
            <a:endParaRPr lang="en-US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762000"/>
          </a:xfrm>
        </p:spPr>
        <p:txBody>
          <a:bodyPr>
            <a:normAutofit/>
          </a:bodyPr>
          <a:lstStyle/>
          <a:p>
            <a:r>
              <a:rPr lang="en-US"/>
              <a:t>Bandwidth</a:t>
            </a:r>
          </a:p>
        </p:txBody>
      </p:sp>
      <p:sp>
        <p:nvSpPr>
          <p:cNvPr id="31747" name="Rectangle 1027"/>
          <p:cNvSpPr>
            <a:spLocks noGrp="1" noChangeArrowheads="1"/>
          </p:cNvSpPr>
          <p:nvPr>
            <p:ph idx="1"/>
          </p:nvPr>
        </p:nvSpPr>
        <p:spPr>
          <a:xfrm>
            <a:off x="685800" y="1371600"/>
            <a:ext cx="7772400" cy="4724400"/>
          </a:xfrm>
        </p:spPr>
        <p:txBody>
          <a:bodyPr>
            <a:normAutofit lnSpcReduction="10000"/>
          </a:bodyPr>
          <a:lstStyle/>
          <a:p>
            <a:r>
              <a:rPr lang="en-US" sz="2400"/>
              <a:t>A 10MHz CRO does not mean it will correctly measure signals at 10MHz.</a:t>
            </a:r>
          </a:p>
          <a:p>
            <a:r>
              <a:rPr lang="en-US" sz="2400"/>
              <a:t>Vertical Amps are not so wide-band as to amplify all signals. 10MHz is the 3dB point. A 10MHz signal of 1v will measure 0.707v on the screen.</a:t>
            </a:r>
          </a:p>
          <a:p>
            <a:r>
              <a:rPr lang="en-US" sz="2400"/>
              <a:t>Clipping introduces odd order harmonics. A CRO operating near the max freq. will not show the harmonics and you think you are reading a clean signal.</a:t>
            </a:r>
            <a:r>
              <a:rPr lang="en-US"/>
              <a:t> </a:t>
            </a:r>
          </a:p>
          <a:p>
            <a:r>
              <a:rPr lang="en-US" sz="2400"/>
              <a:t>Square waves begin to look like sine waves.</a:t>
            </a:r>
          </a:p>
          <a:p>
            <a:r>
              <a:rPr lang="en-US" sz="2400"/>
              <a:t>A rule of thumb is 5 times. To measure 2MHZ use a 10MHz CRO. 3 times is suitable for most Amateur work.</a:t>
            </a:r>
          </a:p>
          <a:p>
            <a:r>
              <a:rPr lang="en-US" sz="2400"/>
              <a:t>For 7MHz. Times 3 = 21. Use a 20 MHz CRO.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DCEAA-D4A8-4D24-A3DB-31D133BFAA54}" type="slidenum">
              <a:rPr lang="en-US"/>
              <a:pPr/>
              <a:t>38</a:t>
            </a:fld>
            <a:endParaRPr lang="en-US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Every CRO will be different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Many instruments made for specific work.</a:t>
            </a:r>
          </a:p>
          <a:p>
            <a:r>
              <a:rPr lang="en-US"/>
              <a:t>Beam Finder push button</a:t>
            </a:r>
          </a:p>
          <a:p>
            <a:r>
              <a:rPr lang="en-US"/>
              <a:t>Trace rotation</a:t>
            </a:r>
          </a:p>
          <a:p>
            <a:r>
              <a:rPr lang="en-US"/>
              <a:t>Chan 1 Vertical input. During X-Y operation this is X axis (abscissa)</a:t>
            </a:r>
          </a:p>
          <a:p>
            <a:r>
              <a:rPr lang="en-US"/>
              <a:t>Chan 2 Vertical input Chan 2. During X-Y this becomes ordinate input.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9CBA3-B122-4379-B332-54C633AB04C7}" type="slidenum">
              <a:rPr lang="en-US"/>
              <a:pPr/>
              <a:t>39</a:t>
            </a:fld>
            <a:endParaRPr 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12763"/>
            <a:ext cx="81534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OSCILLOSCOPE: 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>Cathode-Ray Tubes (CRT)</a:t>
            </a:r>
            <a: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0899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572000"/>
          </a:xfrm>
        </p:spPr>
        <p:txBody>
          <a:bodyPr/>
          <a:lstStyle/>
          <a:p>
            <a:pPr eaLnBrk="1" hangingPunct="1"/>
            <a:r>
              <a:rPr lang="en-US" smtClean="0"/>
              <a:t>Deflection system</a:t>
            </a:r>
          </a:p>
        </p:txBody>
      </p:sp>
      <p:pic>
        <p:nvPicPr>
          <p:cNvPr id="8090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175" y="2133600"/>
            <a:ext cx="90138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 rot="5400000">
            <a:off x="2895600" y="3429000"/>
            <a:ext cx="3124200" cy="1752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Mini exercises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Obtain a trace </a:t>
            </a:r>
          </a:p>
          <a:p>
            <a:r>
              <a:rPr lang="en-US"/>
              <a:t>Brightness</a:t>
            </a:r>
          </a:p>
          <a:p>
            <a:r>
              <a:rPr lang="en-US"/>
              <a:t>Focus</a:t>
            </a:r>
          </a:p>
          <a:p>
            <a:r>
              <a:rPr lang="en-US"/>
              <a:t>Move trace up, down.</a:t>
            </a:r>
          </a:p>
          <a:p>
            <a:r>
              <a:rPr lang="en-US"/>
              <a:t>Move trace side ways</a:t>
            </a:r>
          </a:p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49E0-421F-4A13-9F2F-A9F4FC26A623}" type="slidenum">
              <a:rPr lang="en-US"/>
              <a:pPr/>
              <a:t>40</a:t>
            </a:fld>
            <a:endParaRPr 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12763"/>
            <a:ext cx="81534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OSCILLOSCOPE: 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>Cathode-Ray Tubes (CRT)</a:t>
            </a:r>
            <a: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1923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572000"/>
          </a:xfrm>
        </p:spPr>
        <p:txBody>
          <a:bodyPr/>
          <a:lstStyle/>
          <a:p>
            <a:pPr eaLnBrk="1" hangingPunct="1"/>
            <a:r>
              <a:rPr lang="en-US" smtClean="0"/>
              <a:t>Fluorescent screen</a:t>
            </a:r>
          </a:p>
        </p:txBody>
      </p:sp>
      <p:pic>
        <p:nvPicPr>
          <p:cNvPr id="819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175" y="2133600"/>
            <a:ext cx="90138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 rot="5400000">
            <a:off x="6705600" y="3429000"/>
            <a:ext cx="3124200" cy="1752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12763"/>
            <a:ext cx="81534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OSCILLOSCOPE: 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>Cathode-Ray Tubes (CRT)</a:t>
            </a:r>
            <a: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2947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572000"/>
          </a:xfrm>
        </p:spPr>
        <p:txBody>
          <a:bodyPr/>
          <a:lstStyle/>
          <a:p>
            <a:pPr eaLnBrk="1" hangingPunct="1"/>
            <a:r>
              <a:rPr lang="en-US" smtClean="0"/>
              <a:t>Electron gun</a:t>
            </a:r>
          </a:p>
        </p:txBody>
      </p:sp>
      <p:pic>
        <p:nvPicPr>
          <p:cNvPr id="829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90138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5813425" y="3505200"/>
            <a:ext cx="3124200" cy="1752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12763"/>
            <a:ext cx="81534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OSCILLOSCOPE: 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>Cathode-Ray Tubes (CRT)</a:t>
            </a:r>
            <a: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3971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572000"/>
          </a:xfrm>
        </p:spPr>
        <p:txBody>
          <a:bodyPr/>
          <a:lstStyle/>
          <a:p>
            <a:pPr eaLnBrk="1" hangingPunct="1"/>
            <a:r>
              <a:rPr lang="en-US" smtClean="0"/>
              <a:t>Electron gun</a:t>
            </a:r>
          </a:p>
        </p:txBody>
      </p:sp>
      <p:pic>
        <p:nvPicPr>
          <p:cNvPr id="839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133600"/>
            <a:ext cx="90138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6248400" y="2895600"/>
            <a:ext cx="1425575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6" name="Oval 5"/>
          <p:cNvSpPr/>
          <p:nvPr/>
        </p:nvSpPr>
        <p:spPr>
          <a:xfrm>
            <a:off x="5715000" y="4800600"/>
            <a:ext cx="1425575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7" name="Rectangle 6"/>
          <p:cNvSpPr/>
          <p:nvPr/>
        </p:nvSpPr>
        <p:spPr>
          <a:xfrm>
            <a:off x="838200" y="2286000"/>
            <a:ext cx="3893310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+mn-lt"/>
                <a:cs typeface="+mn-cs"/>
              </a:rPr>
              <a:t>To generate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+mn-lt"/>
                <a:cs typeface="+mn-cs"/>
              </a:rPr>
              <a:t>electron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12763"/>
            <a:ext cx="81534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OSCILLOSCOPE: 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>Cathode-Ray Tubes (CRT)</a:t>
            </a:r>
            <a: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4995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572000"/>
          </a:xfrm>
        </p:spPr>
        <p:txBody>
          <a:bodyPr/>
          <a:lstStyle/>
          <a:p>
            <a:pPr eaLnBrk="1" hangingPunct="1"/>
            <a:r>
              <a:rPr lang="en-US" smtClean="0"/>
              <a:t>Electron gun</a:t>
            </a:r>
          </a:p>
        </p:txBody>
      </p:sp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2057400"/>
            <a:ext cx="90138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6880225" y="5562600"/>
            <a:ext cx="1425575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7" name="Rectangle 6"/>
          <p:cNvSpPr/>
          <p:nvPr/>
        </p:nvSpPr>
        <p:spPr>
          <a:xfrm>
            <a:off x="381000" y="2286000"/>
            <a:ext cx="4876800" cy="37856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+mn-lt"/>
                <a:cs typeface="+mn-cs"/>
              </a:rPr>
              <a:t>- Negative potential. - To control the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+mn-lt"/>
                <a:cs typeface="+mn-cs"/>
              </a:rPr>
              <a:t>brightness by controlling the electron flow and 2 anodes.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12763"/>
            <a:ext cx="8153400" cy="914400"/>
          </a:xfrm>
        </p:spPr>
        <p:txBody>
          <a:bodyPr>
            <a:normAutofit fontScale="90000"/>
          </a:bodyPr>
          <a:lstStyle/>
          <a:p>
            <a:pPr marL="411480" indent="-342900" eaLnBrk="1" fontAlgn="auto" hangingPunct="1">
              <a:spcBef>
                <a:spcPts val="7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OSCILLOSCOPE: </a:t>
            </a:r>
            <a:r>
              <a:rPr lang="en-US" sz="3000" b="1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>Cathode-Ray Tubes (CRT)</a:t>
            </a:r>
            <a: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  <a:t/>
            </a:r>
            <a:br>
              <a:rPr lang="en-US" sz="3000" spc="0" dirty="0" smtClean="0">
                <a:solidFill>
                  <a:prstClr val="white"/>
                </a:solidFill>
                <a:latin typeface="Corbel"/>
                <a:ea typeface="+mn-ea"/>
                <a:cs typeface="+mn-cs"/>
              </a:rPr>
            </a:b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6019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572000"/>
          </a:xfrm>
        </p:spPr>
        <p:txBody>
          <a:bodyPr/>
          <a:lstStyle/>
          <a:p>
            <a:pPr eaLnBrk="1" hangingPunct="1"/>
            <a:r>
              <a:rPr lang="en-US" smtClean="0"/>
              <a:t>Electron gun</a:t>
            </a:r>
          </a:p>
        </p:txBody>
      </p:sp>
      <p:pic>
        <p:nvPicPr>
          <p:cNvPr id="860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2133600"/>
            <a:ext cx="90138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7566025" y="2743200"/>
            <a:ext cx="1425575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7" name="Rectangle 6"/>
          <p:cNvSpPr/>
          <p:nvPr/>
        </p:nvSpPr>
        <p:spPr>
          <a:xfrm>
            <a:off x="381000" y="2286000"/>
            <a:ext cx="487680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+mn-lt"/>
                <a:cs typeface="+mn-cs"/>
              </a:rPr>
              <a:t>Positive potential.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glow rad="101600">
                  <a:srgbClr val="FF0000">
                    <a:alpha val="60000"/>
                  </a:srgbClr>
                </a:glo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+mn-lt"/>
                <a:cs typeface="+mn-cs"/>
              </a:rPr>
              <a:t>To focus the electron into narrow beams on the screen.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33</TotalTime>
  <Words>1547</Words>
  <Application>Microsoft Office PowerPoint</Application>
  <PresentationFormat>On-screen Show (4:3)</PresentationFormat>
  <Paragraphs>210</Paragraphs>
  <Slides>40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Trek</vt:lpstr>
      <vt:lpstr>Equation</vt:lpstr>
      <vt:lpstr>Cathode Ray Oscilloscope</vt:lpstr>
      <vt:lpstr>OSCILLOSCOPE: Cathode-Ray Tubes (CRT) </vt:lpstr>
      <vt:lpstr>OSCILLOSCOPE: Cathode-Ray Tubes (CRT) </vt:lpstr>
      <vt:lpstr>OSCILLOSCOPE: Cathode-Ray Tubes (CRT) </vt:lpstr>
      <vt:lpstr>OSCILLOSCOPE: Cathode-Ray Tubes (CRT) </vt:lpstr>
      <vt:lpstr>OSCILLOSCOPE: Cathode-Ray Tubes (CRT) </vt:lpstr>
      <vt:lpstr>OSCILLOSCOPE: Cathode-Ray Tubes (CRT) </vt:lpstr>
      <vt:lpstr>OSCILLOSCOPE: Cathode-Ray Tubes (CRT) </vt:lpstr>
      <vt:lpstr>OSCILLOSCOPE: Cathode-Ray Tubes (CRT) </vt:lpstr>
      <vt:lpstr>OSCILLOSCOPE: Cathode-Ray Tubes (CRT) </vt:lpstr>
      <vt:lpstr>OSCILLOSCOPE: Cathode-Ray Tubes (CRT) </vt:lpstr>
      <vt:lpstr>OSCILLOSCOPE: Vertical and  Horizontal Deflection Plates </vt:lpstr>
      <vt:lpstr>OSCILLOSCOPE: Control Panel </vt:lpstr>
      <vt:lpstr>Frequency and Period. </vt:lpstr>
      <vt:lpstr>Frequency and Period. </vt:lpstr>
      <vt:lpstr>Phase </vt:lpstr>
      <vt:lpstr>Waveform measurement (example) </vt:lpstr>
      <vt:lpstr>Waveform measurement (example) </vt:lpstr>
      <vt:lpstr>Waveform measurement (example) </vt:lpstr>
      <vt:lpstr>Waveform measurement (example) </vt:lpstr>
      <vt:lpstr>Waveform measurement (example) </vt:lpstr>
      <vt:lpstr>Waveform measurement (example) </vt:lpstr>
      <vt:lpstr>Cathode Ray Oscilloscope</vt:lpstr>
      <vt:lpstr>Slide 24</vt:lpstr>
      <vt:lpstr>CROs </vt:lpstr>
      <vt:lpstr>Slide 26</vt:lpstr>
      <vt:lpstr>Slide 27</vt:lpstr>
      <vt:lpstr>CRO Tube Controls</vt:lpstr>
      <vt:lpstr>Vertical Amp</vt:lpstr>
      <vt:lpstr>Vertical Amp</vt:lpstr>
      <vt:lpstr>Horizontal Sweep</vt:lpstr>
      <vt:lpstr>Trigger  Set to Auto or normal</vt:lpstr>
      <vt:lpstr>Volts /Div switch</vt:lpstr>
      <vt:lpstr>Vertical mode</vt:lpstr>
      <vt:lpstr>Time base</vt:lpstr>
      <vt:lpstr>Other </vt:lpstr>
      <vt:lpstr>Connections</vt:lpstr>
      <vt:lpstr>Bandwidth</vt:lpstr>
      <vt:lpstr>Every CRO will be different</vt:lpstr>
      <vt:lpstr>Mini exercises</vt:lpstr>
    </vt:vector>
  </TitlesOfParts>
  <Company>sandhu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Cathode Ray Oscilloscope</dc:title>
  <dc:creator>harmeet</dc:creator>
  <cp:lastModifiedBy>PRASAD IND</cp:lastModifiedBy>
  <cp:revision>9</cp:revision>
  <dcterms:created xsi:type="dcterms:W3CDTF">2010-08-19T14:15:26Z</dcterms:created>
  <dcterms:modified xsi:type="dcterms:W3CDTF">2014-10-23T10:12:31Z</dcterms:modified>
</cp:coreProperties>
</file>