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8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en.wikipedia.org/wiki/Roof_shingl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43088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Roof Truss in Steel Structure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0" y="4114800"/>
            <a:ext cx="2133600" cy="1107996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 smtClean="0"/>
              <a:t>Satish</a:t>
            </a:r>
            <a:r>
              <a:rPr lang="en-US" dirty="0" smtClean="0"/>
              <a:t> Kumar</a:t>
            </a:r>
          </a:p>
          <a:p>
            <a:r>
              <a:rPr lang="en-US" dirty="0" smtClean="0"/>
              <a:t>Lecturer</a:t>
            </a:r>
          </a:p>
          <a:p>
            <a:r>
              <a:rPr lang="en-US" dirty="0" smtClean="0"/>
              <a:t>Govt. Polytechnic</a:t>
            </a:r>
          </a:p>
          <a:p>
            <a:r>
              <a:rPr lang="en-US" dirty="0" err="1" smtClean="0"/>
              <a:t>Mandi</a:t>
            </a:r>
            <a:r>
              <a:rPr lang="en-US" dirty="0" smtClean="0"/>
              <a:t> Adampur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16380" y="528476"/>
            <a:ext cx="595058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i="1" spc="-80" dirty="0">
                <a:latin typeface="Comic Sans MS"/>
                <a:cs typeface="Comic Sans MS"/>
              </a:rPr>
              <a:t>IMPORTANT </a:t>
            </a:r>
            <a:r>
              <a:rPr sz="2900" i="1" spc="-75" dirty="0">
                <a:latin typeface="Comic Sans MS"/>
                <a:cs typeface="Comic Sans MS"/>
              </a:rPr>
              <a:t>TECHNICAL</a:t>
            </a:r>
            <a:r>
              <a:rPr sz="2900" i="1" spc="-95" dirty="0">
                <a:latin typeface="Comic Sans MS"/>
                <a:cs typeface="Comic Sans MS"/>
              </a:rPr>
              <a:t> </a:t>
            </a:r>
            <a:r>
              <a:rPr sz="2900" i="1" spc="-80" dirty="0">
                <a:latin typeface="Comic Sans MS"/>
                <a:cs typeface="Comic Sans MS"/>
              </a:rPr>
              <a:t>TERMS</a:t>
            </a:r>
            <a:endParaRPr sz="29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1000" y="1215390"/>
            <a:ext cx="8215630" cy="479552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621030" marR="152400" indent="-608330">
              <a:lnSpc>
                <a:spcPts val="2590"/>
              </a:lnSpc>
              <a:spcBef>
                <a:spcPts val="425"/>
              </a:spcBef>
            </a:pP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Ridge</a:t>
            </a: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:- </a:t>
            </a:r>
            <a:r>
              <a:rPr sz="2400" spc="-5" dirty="0">
                <a:latin typeface="Arial"/>
                <a:cs typeface="Arial"/>
              </a:rPr>
              <a:t>The </a:t>
            </a:r>
            <a:r>
              <a:rPr sz="2400" spc="-10" dirty="0">
                <a:latin typeface="Arial"/>
                <a:cs typeface="Arial"/>
              </a:rPr>
              <a:t>highest point </a:t>
            </a:r>
            <a:r>
              <a:rPr sz="2400" spc="-5" dirty="0">
                <a:latin typeface="Arial"/>
                <a:cs typeface="Arial"/>
              </a:rPr>
              <a:t>or line of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10" dirty="0">
                <a:latin typeface="Arial"/>
                <a:cs typeface="Arial"/>
              </a:rPr>
              <a:t>sloping </a:t>
            </a:r>
            <a:r>
              <a:rPr sz="2400" spc="-5" dirty="0">
                <a:latin typeface="Arial"/>
                <a:cs typeface="Arial"/>
              </a:rPr>
              <a:t>roof where </a:t>
            </a:r>
            <a:r>
              <a:rPr sz="2400" dirty="0">
                <a:latin typeface="Arial"/>
                <a:cs typeface="Arial"/>
              </a:rPr>
              <a:t>the  two </a:t>
            </a:r>
            <a:r>
              <a:rPr sz="2400" spc="-5" dirty="0">
                <a:latin typeface="Arial"/>
                <a:cs typeface="Arial"/>
              </a:rPr>
              <a:t>opposite slopes </a:t>
            </a:r>
            <a:r>
              <a:rPr sz="2400" dirty="0">
                <a:latin typeface="Arial"/>
                <a:cs typeface="Arial"/>
              </a:rPr>
              <a:t>meet </a:t>
            </a:r>
            <a:r>
              <a:rPr sz="2400" spc="-5" dirty="0">
                <a:latin typeface="Arial"/>
                <a:cs typeface="Arial"/>
              </a:rPr>
              <a:t>is known </a:t>
            </a:r>
            <a:r>
              <a:rPr sz="2400" dirty="0">
                <a:latin typeface="Arial"/>
                <a:cs typeface="Arial"/>
              </a:rPr>
              <a:t>as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ridge.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250">
              <a:latin typeface="Times New Roman"/>
              <a:cs typeface="Times New Roman"/>
            </a:endParaRPr>
          </a:p>
          <a:p>
            <a:pPr marL="621030" marR="470534" indent="-608330">
              <a:lnSpc>
                <a:spcPts val="2590"/>
              </a:lnSpc>
            </a:pP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Ridge piece</a:t>
            </a: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:-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5" dirty="0">
                <a:latin typeface="Arial"/>
                <a:cs typeface="Arial"/>
              </a:rPr>
              <a:t>horizontal piece of </a:t>
            </a:r>
            <a:r>
              <a:rPr sz="2400" dirty="0">
                <a:latin typeface="Arial"/>
                <a:cs typeface="Arial"/>
              </a:rPr>
              <a:t>timber </a:t>
            </a:r>
            <a:r>
              <a:rPr sz="2400" spc="-5" dirty="0">
                <a:latin typeface="Arial"/>
                <a:cs typeface="Arial"/>
              </a:rPr>
              <a:t>which runs </a:t>
            </a:r>
            <a:r>
              <a:rPr sz="2400" dirty="0">
                <a:latin typeface="Arial"/>
                <a:cs typeface="Arial"/>
              </a:rPr>
              <a:t>the  </a:t>
            </a:r>
            <a:r>
              <a:rPr sz="2400" spc="-5" dirty="0">
                <a:latin typeface="Arial"/>
                <a:cs typeface="Arial"/>
              </a:rPr>
              <a:t>highest level (bridge) of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10" dirty="0">
                <a:latin typeface="Arial"/>
                <a:cs typeface="Arial"/>
              </a:rPr>
              <a:t>sloping </a:t>
            </a:r>
            <a:r>
              <a:rPr sz="2400" spc="-5" dirty="0">
                <a:latin typeface="Arial"/>
                <a:cs typeface="Arial"/>
              </a:rPr>
              <a:t>roof is called ridge  piece.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250">
              <a:latin typeface="Times New Roman"/>
              <a:cs typeface="Times New Roman"/>
            </a:endParaRPr>
          </a:p>
          <a:p>
            <a:pPr marL="621030" marR="321310" indent="-608330">
              <a:lnSpc>
                <a:spcPts val="2590"/>
              </a:lnSpc>
            </a:pP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Eaves</a:t>
            </a: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:-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lowest </a:t>
            </a:r>
            <a:r>
              <a:rPr sz="2400" spc="-10" dirty="0">
                <a:latin typeface="Arial"/>
                <a:cs typeface="Arial"/>
              </a:rPr>
              <a:t>edges </a:t>
            </a:r>
            <a:r>
              <a:rPr sz="2400" spc="-5" dirty="0">
                <a:latin typeface="Arial"/>
                <a:cs typeface="Arial"/>
              </a:rPr>
              <a:t>of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surfaces </a:t>
            </a:r>
            <a:r>
              <a:rPr sz="2400" dirty="0">
                <a:latin typeface="Arial"/>
                <a:cs typeface="Arial"/>
              </a:rPr>
              <a:t>of a </a:t>
            </a:r>
            <a:r>
              <a:rPr sz="2400" spc="-5" dirty="0">
                <a:latin typeface="Arial"/>
                <a:cs typeface="Arial"/>
              </a:rPr>
              <a:t>sloping roof  </a:t>
            </a:r>
            <a:r>
              <a:rPr sz="2400" dirty="0">
                <a:latin typeface="Arial"/>
                <a:cs typeface="Arial"/>
              </a:rPr>
              <a:t>are </a:t>
            </a:r>
            <a:r>
              <a:rPr sz="2400" spc="-10" dirty="0">
                <a:latin typeface="Arial"/>
                <a:cs typeface="Arial"/>
              </a:rPr>
              <a:t>called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eaves.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250">
              <a:latin typeface="Times New Roman"/>
              <a:cs typeface="Times New Roman"/>
            </a:endParaRPr>
          </a:p>
          <a:p>
            <a:pPr marL="621030" marR="5080" indent="-608330" algn="just">
              <a:lnSpc>
                <a:spcPts val="2590"/>
              </a:lnSpc>
            </a:pPr>
            <a:r>
              <a:rPr sz="2400" b="1" spc="-10" dirty="0">
                <a:solidFill>
                  <a:srgbClr val="BF0000"/>
                </a:solidFill>
                <a:latin typeface="Arial"/>
                <a:cs typeface="Arial"/>
              </a:rPr>
              <a:t>Eave’s </a:t>
            </a: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board</a:t>
            </a: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:-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5" dirty="0">
                <a:latin typeface="Arial"/>
                <a:cs typeface="Arial"/>
              </a:rPr>
              <a:t>wooden board </a:t>
            </a:r>
            <a:r>
              <a:rPr sz="2400" spc="-10" dirty="0">
                <a:latin typeface="Arial"/>
                <a:cs typeface="Arial"/>
              </a:rPr>
              <a:t>fixed along </a:t>
            </a:r>
            <a:r>
              <a:rPr sz="2400" spc="-5" dirty="0">
                <a:latin typeface="Arial"/>
                <a:cs typeface="Arial"/>
              </a:rPr>
              <a:t>the </a:t>
            </a:r>
            <a:r>
              <a:rPr sz="2400" spc="-10" dirty="0">
                <a:latin typeface="Arial"/>
                <a:cs typeface="Arial"/>
              </a:rPr>
              <a:t>eaves </a:t>
            </a:r>
            <a:r>
              <a:rPr sz="2400" spc="-5" dirty="0">
                <a:latin typeface="Arial"/>
                <a:cs typeface="Arial"/>
              </a:rPr>
              <a:t>at the  end </a:t>
            </a:r>
            <a:r>
              <a:rPr sz="2400" dirty="0">
                <a:latin typeface="Arial"/>
                <a:cs typeface="Arial"/>
              </a:rPr>
              <a:t>of </a:t>
            </a:r>
            <a:r>
              <a:rPr sz="2400" spc="5" dirty="0">
                <a:latin typeface="Arial"/>
                <a:cs typeface="Arial"/>
              </a:rPr>
              <a:t>common </a:t>
            </a:r>
            <a:r>
              <a:rPr sz="2400" spc="-5" dirty="0">
                <a:latin typeface="Arial"/>
                <a:cs typeface="Arial"/>
              </a:rPr>
              <a:t>rafters is known as </a:t>
            </a:r>
            <a:r>
              <a:rPr sz="2400" spc="-10" dirty="0">
                <a:latin typeface="Arial"/>
                <a:cs typeface="Arial"/>
              </a:rPr>
              <a:t>eaves </a:t>
            </a:r>
            <a:r>
              <a:rPr sz="2400" spc="-5" dirty="0">
                <a:latin typeface="Arial"/>
                <a:cs typeface="Arial"/>
              </a:rPr>
              <a:t>board </a:t>
            </a:r>
            <a:r>
              <a:rPr sz="2400" dirty="0">
                <a:latin typeface="Arial"/>
                <a:cs typeface="Arial"/>
              </a:rPr>
              <a:t>or </a:t>
            </a:r>
            <a:r>
              <a:rPr sz="2400" spc="-5" dirty="0">
                <a:latin typeface="Arial"/>
                <a:cs typeface="Arial"/>
              </a:rPr>
              <a:t>facia  board. Gutter is usually supported at </a:t>
            </a:r>
            <a:r>
              <a:rPr sz="2400" spc="-10" dirty="0">
                <a:latin typeface="Arial"/>
                <a:cs typeface="Arial"/>
              </a:rPr>
              <a:t>eaves</a:t>
            </a:r>
            <a:r>
              <a:rPr sz="2400" spc="3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board.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3850" y="370996"/>
            <a:ext cx="595249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i="1" spc="-80" dirty="0">
                <a:latin typeface="Comic Sans MS"/>
                <a:cs typeface="Comic Sans MS"/>
              </a:rPr>
              <a:t>IMPORTANT </a:t>
            </a:r>
            <a:r>
              <a:rPr sz="2900" i="1" spc="-75" dirty="0">
                <a:latin typeface="Comic Sans MS"/>
                <a:cs typeface="Comic Sans MS"/>
              </a:rPr>
              <a:t>TECHNICAL</a:t>
            </a:r>
            <a:r>
              <a:rPr sz="2900" i="1" spc="-80" dirty="0">
                <a:latin typeface="Comic Sans MS"/>
                <a:cs typeface="Comic Sans MS"/>
              </a:rPr>
              <a:t> TERMS</a:t>
            </a:r>
            <a:endParaRPr sz="29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1000" y="1026159"/>
            <a:ext cx="8135620" cy="538353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621030" marR="29845" indent="-608330">
              <a:lnSpc>
                <a:spcPct val="79900"/>
              </a:lnSpc>
              <a:spcBef>
                <a:spcPts val="675"/>
              </a:spcBef>
            </a:pP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Rafters</a:t>
            </a:r>
            <a:r>
              <a:rPr sz="2400" spc="-5" dirty="0">
                <a:latin typeface="Arial"/>
                <a:cs typeface="Arial"/>
              </a:rPr>
              <a:t>:- </a:t>
            </a:r>
            <a:r>
              <a:rPr sz="2400" dirty="0">
                <a:latin typeface="Arial"/>
                <a:cs typeface="Arial"/>
              </a:rPr>
              <a:t>The members </a:t>
            </a:r>
            <a:r>
              <a:rPr sz="2400" spc="-5" dirty="0">
                <a:latin typeface="Arial"/>
                <a:cs typeface="Arial"/>
              </a:rPr>
              <a:t>which support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covering material  </a:t>
            </a:r>
            <a:r>
              <a:rPr sz="2400" dirty="0">
                <a:latin typeface="Arial"/>
                <a:cs typeface="Arial"/>
              </a:rPr>
              <a:t>of a </a:t>
            </a:r>
            <a:r>
              <a:rPr sz="2400" spc="-5" dirty="0">
                <a:latin typeface="Arial"/>
                <a:cs typeface="Arial"/>
              </a:rPr>
              <a:t>sloping roof are called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rafters.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000">
              <a:latin typeface="Times New Roman"/>
              <a:cs typeface="Times New Roman"/>
            </a:endParaRPr>
          </a:p>
          <a:p>
            <a:pPr marL="621030" marR="125730" indent="-608330">
              <a:lnSpc>
                <a:spcPct val="80000"/>
              </a:lnSpc>
              <a:tabLst>
                <a:tab pos="6410325" algn="l"/>
              </a:tabLst>
            </a:pP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Hip</a:t>
            </a: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:-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line of intersection </a:t>
            </a:r>
            <a:r>
              <a:rPr sz="2400" spc="-10" dirty="0">
                <a:latin typeface="Arial"/>
                <a:cs typeface="Arial"/>
              </a:rPr>
              <a:t>of sloping </a:t>
            </a:r>
            <a:r>
              <a:rPr sz="2400" spc="-5" dirty="0">
                <a:latin typeface="Arial"/>
                <a:cs typeface="Arial"/>
              </a:rPr>
              <a:t>surfaces of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5" dirty="0">
                <a:latin typeface="Arial"/>
                <a:cs typeface="Arial"/>
              </a:rPr>
              <a:t>roof  </a:t>
            </a:r>
            <a:r>
              <a:rPr sz="2400" dirty="0">
                <a:latin typeface="Arial"/>
                <a:cs typeface="Arial"/>
              </a:rPr>
              <a:t>forming an </a:t>
            </a:r>
            <a:r>
              <a:rPr sz="2400" spc="-10" dirty="0">
                <a:latin typeface="Arial"/>
                <a:cs typeface="Arial"/>
              </a:rPr>
              <a:t>external </a:t>
            </a:r>
            <a:r>
              <a:rPr sz="2400" spc="-5" dirty="0">
                <a:latin typeface="Arial"/>
                <a:cs typeface="Arial"/>
              </a:rPr>
              <a:t>angle</a:t>
            </a:r>
            <a:r>
              <a:rPr sz="2400" spc="35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exceeding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180°	is known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as  hip.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000">
              <a:latin typeface="Times New Roman"/>
              <a:cs typeface="Times New Roman"/>
            </a:endParaRPr>
          </a:p>
          <a:p>
            <a:pPr marL="621030" marR="5080" indent="-608330">
              <a:lnSpc>
                <a:spcPct val="79900"/>
              </a:lnSpc>
              <a:spcBef>
                <a:spcPts val="5"/>
              </a:spcBef>
              <a:tabLst>
                <a:tab pos="1726564" algn="l"/>
              </a:tabLst>
            </a:pP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Hip</a:t>
            </a:r>
            <a:r>
              <a:rPr sz="2400" b="1" spc="-10" dirty="0">
                <a:solidFill>
                  <a:srgbClr val="BF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BF0000"/>
                </a:solidFill>
                <a:latin typeface="Arial"/>
                <a:cs typeface="Arial"/>
              </a:rPr>
              <a:t>rafter</a:t>
            </a:r>
            <a:r>
              <a:rPr sz="2400" dirty="0">
                <a:solidFill>
                  <a:srgbClr val="BF0000"/>
                </a:solidFill>
                <a:latin typeface="Arial"/>
                <a:cs typeface="Arial"/>
              </a:rPr>
              <a:t>:-	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rafter lying </a:t>
            </a:r>
            <a:r>
              <a:rPr sz="2400" spc="-10" dirty="0">
                <a:latin typeface="Arial"/>
                <a:cs typeface="Arial"/>
              </a:rPr>
              <a:t>along </a:t>
            </a:r>
            <a:r>
              <a:rPr sz="2400" spc="-5" dirty="0">
                <a:latin typeface="Arial"/>
                <a:cs typeface="Arial"/>
              </a:rPr>
              <a:t>the hip in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10" dirty="0">
                <a:latin typeface="Arial"/>
                <a:cs typeface="Arial"/>
              </a:rPr>
              <a:t>sloping </a:t>
            </a:r>
            <a:r>
              <a:rPr sz="2400" spc="-5" dirty="0">
                <a:latin typeface="Arial"/>
                <a:cs typeface="Arial"/>
              </a:rPr>
              <a:t>roof is  </a:t>
            </a:r>
            <a:r>
              <a:rPr sz="2400" dirty="0">
                <a:latin typeface="Arial"/>
                <a:cs typeface="Arial"/>
              </a:rPr>
              <a:t>termed </a:t>
            </a:r>
            <a:r>
              <a:rPr sz="2400" spc="-5" dirty="0">
                <a:latin typeface="Arial"/>
                <a:cs typeface="Arial"/>
              </a:rPr>
              <a:t>as hip rafter.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000">
              <a:latin typeface="Times New Roman"/>
              <a:cs typeface="Times New Roman"/>
            </a:endParaRPr>
          </a:p>
          <a:p>
            <a:pPr marL="621030" marR="88265" indent="-608330" algn="just">
              <a:lnSpc>
                <a:spcPct val="79900"/>
              </a:lnSpc>
            </a:pPr>
            <a:r>
              <a:rPr sz="2400" b="1" spc="-10" dirty="0">
                <a:solidFill>
                  <a:srgbClr val="BF0000"/>
                </a:solidFill>
                <a:latin typeface="Arial"/>
                <a:cs typeface="Arial"/>
              </a:rPr>
              <a:t>Valley</a:t>
            </a:r>
            <a:r>
              <a:rPr sz="2400" spc="-10" dirty="0">
                <a:solidFill>
                  <a:srgbClr val="BF0000"/>
                </a:solidFill>
                <a:latin typeface="Arial"/>
                <a:cs typeface="Arial"/>
              </a:rPr>
              <a:t>:-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10" dirty="0">
                <a:latin typeface="Arial"/>
                <a:cs typeface="Arial"/>
              </a:rPr>
              <a:t>line </a:t>
            </a:r>
            <a:r>
              <a:rPr sz="2400" spc="-5" dirty="0">
                <a:latin typeface="Arial"/>
                <a:cs typeface="Arial"/>
              </a:rPr>
              <a:t>of intersection of </a:t>
            </a:r>
            <a:r>
              <a:rPr sz="2400" dirty="0">
                <a:latin typeface="Arial"/>
                <a:cs typeface="Arial"/>
              </a:rPr>
              <a:t>two </a:t>
            </a:r>
            <a:r>
              <a:rPr sz="2400" spc="-10" dirty="0">
                <a:latin typeface="Arial"/>
                <a:cs typeface="Arial"/>
              </a:rPr>
              <a:t>sloping </a:t>
            </a:r>
            <a:r>
              <a:rPr sz="2400" spc="-5" dirty="0">
                <a:latin typeface="Arial"/>
                <a:cs typeface="Arial"/>
              </a:rPr>
              <a:t>surfaces of </a:t>
            </a:r>
            <a:r>
              <a:rPr sz="2400" dirty="0">
                <a:latin typeface="Arial"/>
                <a:cs typeface="Arial"/>
              </a:rPr>
              <a:t>a  </a:t>
            </a:r>
            <a:r>
              <a:rPr sz="2400" spc="-5" dirty="0">
                <a:latin typeface="Arial"/>
                <a:cs typeface="Arial"/>
              </a:rPr>
              <a:t>roof </a:t>
            </a:r>
            <a:r>
              <a:rPr sz="2400" dirty="0">
                <a:latin typeface="Arial"/>
                <a:cs typeface="Arial"/>
              </a:rPr>
              <a:t>forming </a:t>
            </a:r>
            <a:r>
              <a:rPr sz="2400" spc="-5" dirty="0">
                <a:latin typeface="Arial"/>
                <a:cs typeface="Arial"/>
              </a:rPr>
              <a:t>an external angle less than 180° </a:t>
            </a:r>
            <a:r>
              <a:rPr sz="2400" spc="-10" dirty="0">
                <a:latin typeface="Arial"/>
                <a:cs typeface="Arial"/>
              </a:rPr>
              <a:t>is </a:t>
            </a:r>
            <a:r>
              <a:rPr sz="2400" spc="-5" dirty="0">
                <a:latin typeface="Arial"/>
                <a:cs typeface="Arial"/>
              </a:rPr>
              <a:t>known  </a:t>
            </a:r>
            <a:r>
              <a:rPr sz="2400" dirty="0">
                <a:latin typeface="Arial"/>
                <a:cs typeface="Arial"/>
              </a:rPr>
              <a:t>as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valley.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000">
              <a:latin typeface="Times New Roman"/>
              <a:cs typeface="Times New Roman"/>
            </a:endParaRPr>
          </a:p>
          <a:p>
            <a:pPr marL="621030" marR="228600" indent="-608330">
              <a:lnSpc>
                <a:spcPct val="79900"/>
              </a:lnSpc>
            </a:pP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Valley </a:t>
            </a:r>
            <a:r>
              <a:rPr sz="2400" b="1" dirty="0">
                <a:solidFill>
                  <a:srgbClr val="BF0000"/>
                </a:solidFill>
                <a:latin typeface="Arial"/>
                <a:cs typeface="Arial"/>
              </a:rPr>
              <a:t>rafter</a:t>
            </a:r>
            <a:r>
              <a:rPr sz="2400" dirty="0">
                <a:solidFill>
                  <a:srgbClr val="BF0000"/>
                </a:solidFill>
                <a:latin typeface="Arial"/>
                <a:cs typeface="Arial"/>
              </a:rPr>
              <a:t>:-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rafter lying </a:t>
            </a:r>
            <a:r>
              <a:rPr sz="2400" spc="-10" dirty="0">
                <a:latin typeface="Arial"/>
                <a:cs typeface="Arial"/>
              </a:rPr>
              <a:t>along </a:t>
            </a:r>
            <a:r>
              <a:rPr sz="2400" spc="-5" dirty="0">
                <a:latin typeface="Arial"/>
                <a:cs typeface="Arial"/>
              </a:rPr>
              <a:t>the </a:t>
            </a:r>
            <a:r>
              <a:rPr sz="2400" spc="-10" dirty="0">
                <a:latin typeface="Arial"/>
                <a:cs typeface="Arial"/>
              </a:rPr>
              <a:t>valley </a:t>
            </a:r>
            <a:r>
              <a:rPr sz="2400" spc="-5" dirty="0">
                <a:latin typeface="Arial"/>
                <a:cs typeface="Arial"/>
              </a:rPr>
              <a:t>in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5" dirty="0">
                <a:latin typeface="Arial"/>
                <a:cs typeface="Arial"/>
              </a:rPr>
              <a:t>pitched  roof </a:t>
            </a:r>
            <a:r>
              <a:rPr sz="2400" spc="-10" dirty="0">
                <a:latin typeface="Arial"/>
                <a:cs typeface="Arial"/>
              </a:rPr>
              <a:t>is </a:t>
            </a:r>
            <a:r>
              <a:rPr sz="2400" spc="-5" dirty="0">
                <a:latin typeface="Arial"/>
                <a:cs typeface="Arial"/>
              </a:rPr>
              <a:t>known </a:t>
            </a:r>
            <a:r>
              <a:rPr sz="2400" dirty="0">
                <a:latin typeface="Arial"/>
                <a:cs typeface="Arial"/>
              </a:rPr>
              <a:t>as </a:t>
            </a:r>
            <a:r>
              <a:rPr sz="2400" spc="-10" dirty="0">
                <a:latin typeface="Arial"/>
                <a:cs typeface="Arial"/>
              </a:rPr>
              <a:t>valley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rafter.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70050" y="637696"/>
            <a:ext cx="595312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i="1" spc="-80" dirty="0">
                <a:latin typeface="Comic Sans MS"/>
                <a:cs typeface="Comic Sans MS"/>
              </a:rPr>
              <a:t>IMPORTANT </a:t>
            </a:r>
            <a:r>
              <a:rPr sz="2900" i="1" spc="-75" dirty="0">
                <a:latin typeface="Comic Sans MS"/>
                <a:cs typeface="Comic Sans MS"/>
              </a:rPr>
              <a:t>TECHNICAL </a:t>
            </a:r>
            <a:r>
              <a:rPr sz="2900" i="1" spc="-80" dirty="0">
                <a:latin typeface="Comic Sans MS"/>
                <a:cs typeface="Comic Sans MS"/>
              </a:rPr>
              <a:t>TERMS</a:t>
            </a:r>
            <a:endParaRPr sz="29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1000" y="1623059"/>
            <a:ext cx="8371205" cy="274066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621030" marR="58419" indent="-608330">
              <a:lnSpc>
                <a:spcPct val="79900"/>
              </a:lnSpc>
              <a:spcBef>
                <a:spcPts val="675"/>
              </a:spcBef>
            </a:pP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Common rafters</a:t>
            </a:r>
            <a:r>
              <a:rPr sz="2400" spc="-5" dirty="0">
                <a:latin typeface="Arial"/>
                <a:cs typeface="Arial"/>
              </a:rPr>
              <a:t>:- The </a:t>
            </a:r>
            <a:r>
              <a:rPr sz="2400" dirty="0">
                <a:latin typeface="Arial"/>
                <a:cs typeface="Arial"/>
              </a:rPr>
              <a:t>members </a:t>
            </a:r>
            <a:r>
              <a:rPr sz="2400" spc="-5" dirty="0">
                <a:latin typeface="Arial"/>
                <a:cs typeface="Arial"/>
              </a:rPr>
              <a:t>supporting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battens or  boardings </a:t>
            </a:r>
            <a:r>
              <a:rPr sz="2400" spc="-10" dirty="0">
                <a:latin typeface="Arial"/>
                <a:cs typeface="Arial"/>
              </a:rPr>
              <a:t>under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covering of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5" dirty="0">
                <a:latin typeface="Arial"/>
                <a:cs typeface="Arial"/>
              </a:rPr>
              <a:t>sloping roof are known  </a:t>
            </a:r>
            <a:r>
              <a:rPr sz="2400" dirty="0">
                <a:latin typeface="Arial"/>
                <a:cs typeface="Arial"/>
              </a:rPr>
              <a:t>as </a:t>
            </a:r>
            <a:r>
              <a:rPr sz="2400" spc="5" dirty="0">
                <a:latin typeface="Arial"/>
                <a:cs typeface="Arial"/>
              </a:rPr>
              <a:t>common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rafters.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000">
              <a:latin typeface="Times New Roman"/>
              <a:cs typeface="Times New Roman"/>
            </a:endParaRPr>
          </a:p>
          <a:p>
            <a:pPr marL="621030" marR="5080" indent="-608330">
              <a:lnSpc>
                <a:spcPct val="79900"/>
              </a:lnSpc>
            </a:pP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Gable:</a:t>
            </a: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-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end of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10" dirty="0">
                <a:latin typeface="Arial"/>
                <a:cs typeface="Arial"/>
              </a:rPr>
              <a:t>sloping </a:t>
            </a:r>
            <a:r>
              <a:rPr sz="2400" spc="-5" dirty="0">
                <a:latin typeface="Arial"/>
                <a:cs typeface="Arial"/>
              </a:rPr>
              <a:t>roof finished </a:t>
            </a:r>
            <a:r>
              <a:rPr sz="2400" spc="-10" dirty="0">
                <a:latin typeface="Arial"/>
                <a:cs typeface="Arial"/>
              </a:rPr>
              <a:t>in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5" dirty="0">
                <a:latin typeface="Arial"/>
                <a:cs typeface="Arial"/>
              </a:rPr>
              <a:t>vertical triangle  is </a:t>
            </a:r>
            <a:r>
              <a:rPr sz="2400" spc="-10" dirty="0">
                <a:latin typeface="Arial"/>
                <a:cs typeface="Arial"/>
              </a:rPr>
              <a:t>called gabled end </a:t>
            </a:r>
            <a:r>
              <a:rPr sz="2400" spc="-5" dirty="0">
                <a:latin typeface="Arial"/>
                <a:cs typeface="Arial"/>
              </a:rPr>
              <a:t>or</a:t>
            </a:r>
            <a:r>
              <a:rPr sz="2400" spc="50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gable.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883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087119"/>
            <a:ext cx="9144000" cy="15608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2647950"/>
            <a:ext cx="9144000" cy="15608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208779"/>
            <a:ext cx="9144000" cy="15608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69609"/>
            <a:ext cx="9144000" cy="10883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922270" y="482600"/>
            <a:ext cx="192405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solidFill>
                  <a:srgbClr val="FFFF00"/>
                </a:solidFill>
                <a:latin typeface="Arial"/>
                <a:cs typeface="Arial"/>
              </a:rPr>
              <a:t>Lean to</a:t>
            </a:r>
            <a:r>
              <a:rPr b="0" spc="-7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b="0" spc="-5" dirty="0">
                <a:solidFill>
                  <a:srgbClr val="FFFF00"/>
                </a:solidFill>
                <a:latin typeface="Arial"/>
                <a:cs typeface="Arial"/>
              </a:rPr>
              <a:t>roof</a:t>
            </a:r>
          </a:p>
        </p:txBody>
      </p:sp>
      <p:sp>
        <p:nvSpPr>
          <p:cNvPr id="8" name="object 8"/>
          <p:cNvSpPr/>
          <p:nvPr/>
        </p:nvSpPr>
        <p:spPr>
          <a:xfrm>
            <a:off x="76200" y="2133600"/>
            <a:ext cx="4800600" cy="34556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105400" y="1598930"/>
            <a:ext cx="3810000" cy="42773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6A6A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93440" y="497840"/>
            <a:ext cx="235267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b="0" u="heavy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Flat</a:t>
            </a:r>
            <a:r>
              <a:rPr sz="4400" b="0" u="heavy" spc="-9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4400" b="0" u="heavy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roofs</a:t>
            </a:r>
            <a:endParaRPr sz="4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1590040"/>
            <a:ext cx="3928745" cy="4095750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355600" marR="184785" indent="-342900">
              <a:lnSpc>
                <a:spcPct val="89900"/>
              </a:lnSpc>
              <a:spcBef>
                <a:spcPts val="439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Suitable for buildings  in plains </a:t>
            </a:r>
            <a:r>
              <a:rPr sz="2800" spc="5" dirty="0">
                <a:latin typeface="Arial"/>
                <a:cs typeface="Arial"/>
              </a:rPr>
              <a:t>or </a:t>
            </a:r>
            <a:r>
              <a:rPr sz="2800" spc="-5" dirty="0">
                <a:latin typeface="Arial"/>
                <a:cs typeface="Arial"/>
              </a:rPr>
              <a:t>in </a:t>
            </a:r>
            <a:r>
              <a:rPr sz="2800" spc="-10" dirty="0">
                <a:latin typeface="Arial"/>
                <a:cs typeface="Arial"/>
              </a:rPr>
              <a:t>hot  </a:t>
            </a:r>
            <a:r>
              <a:rPr sz="2800" spc="-5" dirty="0">
                <a:latin typeface="Arial"/>
                <a:cs typeface="Arial"/>
              </a:rPr>
              <a:t>regions,where rainfall  is moderate </a:t>
            </a:r>
            <a:r>
              <a:rPr sz="2800" spc="-10" dirty="0">
                <a:latin typeface="Arial"/>
                <a:cs typeface="Arial"/>
              </a:rPr>
              <a:t>and  where </a:t>
            </a:r>
            <a:r>
              <a:rPr sz="2800" spc="-5" dirty="0">
                <a:latin typeface="Arial"/>
                <a:cs typeface="Arial"/>
              </a:rPr>
              <a:t>snowfall </a:t>
            </a:r>
            <a:r>
              <a:rPr sz="2800" dirty="0">
                <a:latin typeface="Arial"/>
                <a:cs typeface="Arial"/>
              </a:rPr>
              <a:t>is </a:t>
            </a:r>
            <a:r>
              <a:rPr sz="2800" spc="-5" dirty="0">
                <a:latin typeface="Arial"/>
                <a:cs typeface="Arial"/>
              </a:rPr>
              <a:t>not  there.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Arial"/>
              <a:buChar char="•"/>
            </a:pPr>
            <a:endParaRPr sz="395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020"/>
              </a:lnSpc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Flat roofs are equally  applicable </a:t>
            </a:r>
            <a:r>
              <a:rPr sz="2800" dirty="0">
                <a:latin typeface="Arial"/>
                <a:cs typeface="Arial"/>
              </a:rPr>
              <a:t>to </a:t>
            </a:r>
            <a:r>
              <a:rPr sz="2800" spc="-5" dirty="0">
                <a:latin typeface="Arial"/>
                <a:cs typeface="Arial"/>
              </a:rPr>
              <a:t>buildings  of any </a:t>
            </a:r>
            <a:r>
              <a:rPr sz="2800" dirty="0">
                <a:latin typeface="Arial"/>
                <a:cs typeface="Arial"/>
              </a:rPr>
              <a:t>shape and</a:t>
            </a:r>
            <a:r>
              <a:rPr sz="2800" spc="-8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size.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181600" y="1905000"/>
            <a:ext cx="3810000" cy="3962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270" y="0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95AA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1270" y="142239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40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95AA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270" y="284479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09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95A9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-1270" y="427990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40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94A8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1270" y="570230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09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94A89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-1270" y="713740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40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94A7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-1270" y="855980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09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93A6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-1270" y="999489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40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93A5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1270" y="1141730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09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93A5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270" y="1285239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09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92A49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1270" y="1428750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40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92A3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-1270" y="1570989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91A3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-1270" y="1714500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91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-1270" y="1856739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91A1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-1270" y="2000250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90A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-1270" y="2142489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90A0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-1270" y="2286000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909F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-1270" y="2428239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8F9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-1270" y="2571750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F9E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-1270" y="2713989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8F9DA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-1270" y="2857500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E9C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-1270" y="2999739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8E9B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-1270" y="3143250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D9B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-1270" y="3285490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8D9AA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-1270" y="3429000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8D9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-1270" y="3572509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C99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-1270" y="3714750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8C99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-1270" y="3858259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C97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-1270" y="4000500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8B96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-1270" y="4144009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B96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-1270" y="4286250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8A95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-1270" y="4429759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A94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-1270" y="4572000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8A94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-1270" y="4715509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99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-1270" y="4857750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10"/>
                </a:moveTo>
                <a:lnTo>
                  <a:pt x="9146540" y="143510"/>
                </a:lnTo>
                <a:lnTo>
                  <a:pt x="9146540" y="0"/>
                </a:lnTo>
                <a:lnTo>
                  <a:pt x="0" y="0"/>
                </a:lnTo>
                <a:lnTo>
                  <a:pt x="0" y="143510"/>
                </a:lnTo>
                <a:close/>
              </a:path>
            </a:pathLst>
          </a:custGeom>
          <a:solidFill>
            <a:srgbClr val="8992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-1270" y="5001259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991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-1270" y="5143500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09"/>
                </a:moveTo>
                <a:lnTo>
                  <a:pt x="9146540" y="143509"/>
                </a:lnTo>
                <a:lnTo>
                  <a:pt x="9146540" y="0"/>
                </a:lnTo>
                <a:lnTo>
                  <a:pt x="0" y="0"/>
                </a:lnTo>
                <a:lnTo>
                  <a:pt x="0" y="143509"/>
                </a:lnTo>
                <a:close/>
              </a:path>
            </a:pathLst>
          </a:custGeom>
          <a:solidFill>
            <a:srgbClr val="8891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-1270" y="5287009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890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-1270" y="5429250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09"/>
                </a:moveTo>
                <a:lnTo>
                  <a:pt x="9146540" y="143509"/>
                </a:lnTo>
                <a:lnTo>
                  <a:pt x="9146540" y="0"/>
                </a:lnTo>
                <a:lnTo>
                  <a:pt x="0" y="0"/>
                </a:lnTo>
                <a:lnTo>
                  <a:pt x="0" y="143509"/>
                </a:lnTo>
                <a:close/>
              </a:path>
            </a:pathLst>
          </a:custGeom>
          <a:solidFill>
            <a:srgbClr val="888F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-1270" y="5572759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09"/>
                </a:moveTo>
                <a:lnTo>
                  <a:pt x="9146540" y="143509"/>
                </a:lnTo>
                <a:lnTo>
                  <a:pt x="9146540" y="0"/>
                </a:lnTo>
                <a:lnTo>
                  <a:pt x="0" y="0"/>
                </a:lnTo>
                <a:lnTo>
                  <a:pt x="0" y="143509"/>
                </a:lnTo>
                <a:close/>
              </a:path>
            </a:pathLst>
          </a:custGeom>
          <a:solidFill>
            <a:srgbClr val="878F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-1270" y="5716270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78E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-1270" y="5858509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09"/>
                </a:moveTo>
                <a:lnTo>
                  <a:pt x="9146540" y="143509"/>
                </a:lnTo>
                <a:lnTo>
                  <a:pt x="9146540" y="0"/>
                </a:lnTo>
                <a:lnTo>
                  <a:pt x="0" y="0"/>
                </a:lnTo>
                <a:lnTo>
                  <a:pt x="0" y="143509"/>
                </a:lnTo>
                <a:close/>
              </a:path>
            </a:pathLst>
          </a:custGeom>
          <a:solidFill>
            <a:srgbClr val="868D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-1270" y="6002020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68C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-1270" y="6144259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10">
                <a:moveTo>
                  <a:pt x="0" y="143509"/>
                </a:moveTo>
                <a:lnTo>
                  <a:pt x="9146540" y="143509"/>
                </a:lnTo>
                <a:lnTo>
                  <a:pt x="9146540" y="0"/>
                </a:lnTo>
                <a:lnTo>
                  <a:pt x="0" y="0"/>
                </a:lnTo>
                <a:lnTo>
                  <a:pt x="0" y="143509"/>
                </a:lnTo>
                <a:close/>
              </a:path>
            </a:pathLst>
          </a:custGeom>
          <a:solidFill>
            <a:srgbClr val="868C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-1270" y="6287770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39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58B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-1270" y="6430009"/>
            <a:ext cx="9146540" cy="143510"/>
          </a:xfrm>
          <a:custGeom>
            <a:avLst/>
            <a:gdLst/>
            <a:ahLst/>
            <a:cxnLst/>
            <a:rect l="l" t="t" r="r" b="b"/>
            <a:pathLst>
              <a:path w="9146540" h="143509">
                <a:moveTo>
                  <a:pt x="0" y="143509"/>
                </a:moveTo>
                <a:lnTo>
                  <a:pt x="9146540" y="143509"/>
                </a:lnTo>
                <a:lnTo>
                  <a:pt x="9146540" y="0"/>
                </a:lnTo>
                <a:lnTo>
                  <a:pt x="0" y="0"/>
                </a:lnTo>
                <a:lnTo>
                  <a:pt x="0" y="143509"/>
                </a:lnTo>
                <a:close/>
              </a:path>
            </a:pathLst>
          </a:custGeom>
          <a:solidFill>
            <a:srgbClr val="858A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-1270" y="6573519"/>
            <a:ext cx="9146540" cy="142240"/>
          </a:xfrm>
          <a:custGeom>
            <a:avLst/>
            <a:gdLst/>
            <a:ahLst/>
            <a:cxnLst/>
            <a:rect l="l" t="t" r="r" b="b"/>
            <a:pathLst>
              <a:path w="9146540" h="142240">
                <a:moveTo>
                  <a:pt x="0" y="142239"/>
                </a:moveTo>
                <a:lnTo>
                  <a:pt x="9146540" y="142239"/>
                </a:lnTo>
                <a:lnTo>
                  <a:pt x="9146540" y="0"/>
                </a:lnTo>
                <a:lnTo>
                  <a:pt x="0" y="0"/>
                </a:lnTo>
                <a:lnTo>
                  <a:pt x="0" y="142239"/>
                </a:lnTo>
                <a:close/>
              </a:path>
            </a:pathLst>
          </a:custGeom>
          <a:solidFill>
            <a:srgbClr val="858A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0" y="6715759"/>
            <a:ext cx="9144000" cy="142240"/>
          </a:xfrm>
          <a:custGeom>
            <a:avLst/>
            <a:gdLst/>
            <a:ahLst/>
            <a:cxnLst/>
            <a:rect l="l" t="t" r="r" b="b"/>
            <a:pathLst>
              <a:path w="9144000" h="142240">
                <a:moveTo>
                  <a:pt x="0" y="142240"/>
                </a:moveTo>
                <a:lnTo>
                  <a:pt x="0" y="0"/>
                </a:lnTo>
                <a:lnTo>
                  <a:pt x="9144000" y="0"/>
                </a:lnTo>
                <a:lnTo>
                  <a:pt x="9144000" y="142240"/>
                </a:lnTo>
                <a:lnTo>
                  <a:pt x="0" y="142240"/>
                </a:lnTo>
                <a:close/>
              </a:path>
            </a:pathLst>
          </a:custGeom>
          <a:solidFill>
            <a:srgbClr val="8489C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>
            <a:spLocks noGrp="1"/>
          </p:cNvSpPr>
          <p:nvPr>
            <p:ph type="title"/>
          </p:nvPr>
        </p:nvSpPr>
        <p:spPr>
          <a:xfrm>
            <a:off x="2959100" y="497840"/>
            <a:ext cx="322326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b="0" spc="-5" dirty="0">
                <a:latin typeface="Arial"/>
                <a:cs typeface="Arial"/>
              </a:rPr>
              <a:t>Curved</a:t>
            </a:r>
            <a:r>
              <a:rPr sz="4400" b="0" spc="-85" dirty="0">
                <a:latin typeface="Arial"/>
                <a:cs typeface="Arial"/>
              </a:rPr>
              <a:t> </a:t>
            </a:r>
            <a:r>
              <a:rPr sz="4400" b="0" spc="-5" dirty="0">
                <a:latin typeface="Arial"/>
                <a:cs typeface="Arial"/>
              </a:rPr>
              <a:t>roofs</a:t>
            </a:r>
            <a:endParaRPr sz="440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35940" y="1633220"/>
            <a:ext cx="7397115" cy="433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65913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These roofs have </a:t>
            </a:r>
            <a:r>
              <a:rPr sz="3200" spc="-5" dirty="0">
                <a:latin typeface="Arial"/>
                <a:cs typeface="Arial"/>
              </a:rPr>
              <a:t>their top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surfaces  </a:t>
            </a:r>
            <a:r>
              <a:rPr sz="3200" spc="-5" dirty="0">
                <a:latin typeface="Arial"/>
                <a:cs typeface="Arial"/>
              </a:rPr>
              <a:t>curved.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Arial"/>
              <a:buChar char="•"/>
            </a:pPr>
            <a:endParaRPr sz="4700">
              <a:latin typeface="Times New Roman"/>
              <a:cs typeface="Times New Roman"/>
            </a:endParaRPr>
          </a:p>
          <a:p>
            <a:pPr marL="355600" marR="318135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Roof </a:t>
            </a:r>
            <a:r>
              <a:rPr sz="3200" spc="-5" dirty="0">
                <a:latin typeface="Arial"/>
                <a:cs typeface="Arial"/>
              </a:rPr>
              <a:t>include cylindrical </a:t>
            </a:r>
            <a:r>
              <a:rPr sz="3200" dirty="0">
                <a:latin typeface="Arial"/>
                <a:cs typeface="Arial"/>
              </a:rPr>
              <a:t>and </a:t>
            </a:r>
            <a:r>
              <a:rPr sz="3200" spc="-5" dirty="0">
                <a:latin typeface="Arial"/>
                <a:cs typeface="Arial"/>
              </a:rPr>
              <a:t>parabolic  </a:t>
            </a:r>
            <a:r>
              <a:rPr sz="3200" dirty="0">
                <a:latin typeface="Arial"/>
                <a:cs typeface="Arial"/>
              </a:rPr>
              <a:t>shells,shell </a:t>
            </a:r>
            <a:r>
              <a:rPr sz="3200" spc="5" dirty="0">
                <a:latin typeface="Arial"/>
                <a:cs typeface="Arial"/>
              </a:rPr>
              <a:t>domes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etc.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Arial"/>
              <a:buChar char="•"/>
            </a:pPr>
            <a:endParaRPr sz="4800"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3829"/>
              </a:lnSpc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More </a:t>
            </a:r>
            <a:r>
              <a:rPr sz="3200" spc="-5" dirty="0">
                <a:latin typeface="Arial"/>
                <a:cs typeface="Arial"/>
              </a:rPr>
              <a:t>suitable </a:t>
            </a:r>
            <a:r>
              <a:rPr sz="3200" spc="-10" dirty="0">
                <a:latin typeface="Arial"/>
                <a:cs typeface="Arial"/>
              </a:rPr>
              <a:t>for </a:t>
            </a:r>
            <a:r>
              <a:rPr sz="3200" spc="-5" dirty="0">
                <a:latin typeface="Arial"/>
                <a:cs typeface="Arial"/>
              </a:rPr>
              <a:t>public buildings like  libraries,theaters,recreation </a:t>
            </a:r>
            <a:r>
              <a:rPr sz="3200" dirty="0">
                <a:latin typeface="Arial"/>
                <a:cs typeface="Arial"/>
              </a:rPr>
              <a:t>centers </a:t>
            </a:r>
            <a:r>
              <a:rPr sz="3200" spc="-5" dirty="0">
                <a:latin typeface="Arial"/>
                <a:cs typeface="Arial"/>
              </a:rPr>
              <a:t>etc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883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087119"/>
            <a:ext cx="9144000" cy="15608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2647950"/>
            <a:ext cx="9144000" cy="15608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208779"/>
            <a:ext cx="9144000" cy="15608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69609"/>
            <a:ext cx="9144000" cy="10883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5800" y="533400"/>
            <a:ext cx="7848600" cy="6007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270" y="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FF8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1270" y="2540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FF8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270" y="533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D8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-1270" y="800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FC8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1270" y="1066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FB7F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-1270" y="1333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A7F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-1270" y="16002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F97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-1270" y="1879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F87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1270" y="2146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F77D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270" y="2413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67D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1270" y="2679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57C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-1270" y="2946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47C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-1270" y="32130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F37B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-1270" y="3492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27B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-1270" y="3759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17A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-1270" y="4025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07A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-1270" y="4292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F79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-1270" y="45593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EE79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-1270" y="48386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D78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-1270" y="5105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C78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-1270" y="5372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B770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-1270" y="56388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A770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-1270" y="5905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976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-1270" y="61721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E876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-1270" y="6451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7750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-1270" y="67183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6750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-1270" y="6985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5740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-1270" y="72516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4740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-1270" y="75184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E373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-1270" y="77978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2730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-1270" y="8064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1720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-1270" y="83311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0720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-1270" y="8597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F71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-1270" y="8864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E71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-1270" y="91313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DD70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-1270" y="94106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C70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-1270" y="9677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B6F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-1270" y="9944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A6F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-1270" y="102108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96E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-1270" y="104775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D86E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-1270" y="10756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76D1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-1270" y="11023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66D1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-1270" y="112903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56C1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-1270" y="11557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46C1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-1270" y="118236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36B1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-1270" y="120903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D26B1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-1270" y="123698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16A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-1270" y="12636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06A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-1270" y="129031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F69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-1270" y="13169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E69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-1270" y="13436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D68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-1270" y="137033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CC68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-1270" y="139826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C67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-1270" y="14249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A67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-1270" y="14516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96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-1270" y="147828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86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-1270" y="150495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C766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-1270" y="15328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666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-1270" y="15595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564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-1270" y="158623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464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-1270" y="16129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363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-1270" y="16395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263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-1270" y="166623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C1621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-1270" y="16941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0621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-1270" y="17208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F61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-1270" y="17475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E60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-1270" y="17741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D60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-1270" y="180086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BC5F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-1270" y="18288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B5F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-1270" y="18554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A5E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-1270" y="18821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95E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-1270" y="19088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85D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-1270" y="19354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75D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-1270" y="196215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B65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-1270" y="19900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55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-1270" y="20167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45B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-1270" y="20434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35B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-1270" y="20701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25A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-1270" y="209677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B15A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-1270" y="21247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059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-1270" y="21513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F59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-1270" y="21780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E58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-1270" y="22047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D58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-1270" y="22313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C57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-1270" y="225806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AB57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-1270" y="22860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A56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-1270" y="23126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956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-1270" y="23393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855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-1270" y="23660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755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-1270" y="239267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A654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-1270" y="24206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554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-1270" y="24472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45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-1270" y="24739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353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-1270" y="25006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252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-1270" y="25273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152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-1270" y="255397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A051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-1270" y="25819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F51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-1270" y="26085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E50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-1270" y="26352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D50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-1270" y="26619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C4F3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-1270" y="268858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9B4F3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-1270" y="27165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A4E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-1270" y="27432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94E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-1270" y="27698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94D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-1270" y="27965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74D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-1270" y="28232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64C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-1270" y="284987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954C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-1270" y="28778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44B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-1270" y="29044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34B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-1270" y="29311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24A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-1270" y="29578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14A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-1270" y="298450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9049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-1270" y="30124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F49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-1270" y="30391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E4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-1270" y="30657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D4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-1270" y="30924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C47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-1270" y="3120389"/>
            <a:ext cx="9146540" cy="27940"/>
          </a:xfrm>
          <a:custGeom>
            <a:avLst/>
            <a:gdLst/>
            <a:ahLst/>
            <a:cxnLst/>
            <a:rect l="l" t="t" r="r" b="b"/>
            <a:pathLst>
              <a:path w="9146540" h="27939">
                <a:moveTo>
                  <a:pt x="0" y="27940"/>
                </a:moveTo>
                <a:lnTo>
                  <a:pt x="9146540" y="27940"/>
                </a:lnTo>
                <a:lnTo>
                  <a:pt x="9146540" y="0"/>
                </a:lnTo>
                <a:lnTo>
                  <a:pt x="0" y="0"/>
                </a:lnTo>
                <a:lnTo>
                  <a:pt x="0" y="27940"/>
                </a:lnTo>
                <a:close/>
              </a:path>
            </a:pathLst>
          </a:custGeom>
          <a:solidFill>
            <a:srgbClr val="8B47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-1270" y="314578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8A46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-1270" y="31737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946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-1270" y="32004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8453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-1270" y="32270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7453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-1270" y="32537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644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-1270" y="328040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8544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-1270" y="33083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443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-1270" y="33350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343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-1270" y="33616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242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-1270" y="33883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142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-1270" y="3416300"/>
            <a:ext cx="9146540" cy="27940"/>
          </a:xfrm>
          <a:custGeom>
            <a:avLst/>
            <a:gdLst/>
            <a:ahLst/>
            <a:cxnLst/>
            <a:rect l="l" t="t" r="r" b="b"/>
            <a:pathLst>
              <a:path w="9146540" h="27939">
                <a:moveTo>
                  <a:pt x="0" y="27940"/>
                </a:moveTo>
                <a:lnTo>
                  <a:pt x="9146540" y="27940"/>
                </a:lnTo>
                <a:lnTo>
                  <a:pt x="9146540" y="0"/>
                </a:lnTo>
                <a:lnTo>
                  <a:pt x="0" y="0"/>
                </a:lnTo>
                <a:lnTo>
                  <a:pt x="0" y="27940"/>
                </a:lnTo>
                <a:close/>
              </a:path>
            </a:pathLst>
          </a:custGeom>
          <a:solidFill>
            <a:srgbClr val="804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-1270" y="344170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7F40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-1270" y="34696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E40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-1270" y="34963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D3F4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-1270" y="35229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C3F4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-1270" y="35496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B3E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-1270" y="35775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A3E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-1270" y="36042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93D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-1270" y="36309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83D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-1270" y="36576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773C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-1270" y="368427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763C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-1270" y="3712209"/>
            <a:ext cx="9146540" cy="27940"/>
          </a:xfrm>
          <a:custGeom>
            <a:avLst/>
            <a:gdLst/>
            <a:ahLst/>
            <a:cxnLst/>
            <a:rect l="l" t="t" r="r" b="b"/>
            <a:pathLst>
              <a:path w="9146540" h="27939">
                <a:moveTo>
                  <a:pt x="0" y="27939"/>
                </a:moveTo>
                <a:lnTo>
                  <a:pt x="9146540" y="27939"/>
                </a:lnTo>
                <a:lnTo>
                  <a:pt x="9146540" y="0"/>
                </a:lnTo>
                <a:lnTo>
                  <a:pt x="0" y="0"/>
                </a:lnTo>
                <a:lnTo>
                  <a:pt x="0" y="27939"/>
                </a:lnTo>
                <a:close/>
              </a:path>
            </a:pathLst>
          </a:custGeom>
          <a:solidFill>
            <a:srgbClr val="753B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-1270" y="373760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743B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-1270" y="37655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73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-1270" y="37922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23A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-1270" y="38188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7139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-1270" y="38455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039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-1270" y="38735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6F38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-1270" y="39001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E38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-1270" y="39268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6D37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-1270" y="39535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C37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-1270" y="398017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6B36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-1270" y="4008120"/>
            <a:ext cx="9146540" cy="27940"/>
          </a:xfrm>
          <a:custGeom>
            <a:avLst/>
            <a:gdLst/>
            <a:ahLst/>
            <a:cxnLst/>
            <a:rect l="l" t="t" r="r" b="b"/>
            <a:pathLst>
              <a:path w="9146540" h="27939">
                <a:moveTo>
                  <a:pt x="0" y="27940"/>
                </a:moveTo>
                <a:lnTo>
                  <a:pt x="9146540" y="27940"/>
                </a:lnTo>
                <a:lnTo>
                  <a:pt x="9146540" y="0"/>
                </a:lnTo>
                <a:lnTo>
                  <a:pt x="0" y="0"/>
                </a:lnTo>
                <a:lnTo>
                  <a:pt x="0" y="27940"/>
                </a:lnTo>
                <a:close/>
              </a:path>
            </a:pathLst>
          </a:custGeom>
          <a:solidFill>
            <a:srgbClr val="6A36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-1270" y="40347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6935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-1270" y="40614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835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-1270" y="40881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734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-1270" y="41148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6634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-1270" y="414147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6633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-1270" y="41694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433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-1270" y="41960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333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-1270" y="42227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6233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-1270" y="42494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131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-1270" y="427609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6031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-1270" y="4304029"/>
            <a:ext cx="9146540" cy="27940"/>
          </a:xfrm>
          <a:custGeom>
            <a:avLst/>
            <a:gdLst/>
            <a:ahLst/>
            <a:cxnLst/>
            <a:rect l="l" t="t" r="r" b="b"/>
            <a:pathLst>
              <a:path w="9146540" h="27939">
                <a:moveTo>
                  <a:pt x="0" y="27940"/>
                </a:moveTo>
                <a:lnTo>
                  <a:pt x="9146540" y="27940"/>
                </a:lnTo>
                <a:lnTo>
                  <a:pt x="9146540" y="0"/>
                </a:lnTo>
                <a:lnTo>
                  <a:pt x="0" y="0"/>
                </a:lnTo>
                <a:lnTo>
                  <a:pt x="0" y="27940"/>
                </a:lnTo>
                <a:close/>
              </a:path>
            </a:pathLst>
          </a:custGeom>
          <a:solidFill>
            <a:srgbClr val="5F3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-1270" y="43307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5E3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-1270" y="43573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D2F5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-1270" y="43840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5C2F5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-1270" y="44107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B2E5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-1270" y="443737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5A2E5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-1270" y="44653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92D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-1270" y="44919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582D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-1270" y="45186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72C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-1270" y="45453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62C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-1270" y="457200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552B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-1270" y="45999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542B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-1270" y="46266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32A5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-1270" y="46532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22A5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-1270" y="46799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5129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-1270" y="47066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029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-1270" y="473329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4F28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-1270" y="47612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E28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-1270" y="47879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4D27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-1270" y="48145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C27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-1270" y="48412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4B26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-1270" y="486790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4A26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-1270" y="48958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4925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-1270" y="49225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825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-1270" y="49491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4724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-1270" y="49758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624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-1270" y="50025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5235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-1270" y="502920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44235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-1270" y="50571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432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-1270" y="50838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222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-1270" y="51104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121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-1270" y="51371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4021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-1270" y="516382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3F206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-1270" y="51917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3E1F6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-1270" y="52184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D1F6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-1270" y="52451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C1E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-1270" y="52717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3B1E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-1270" y="52984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A1D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-1270" y="532510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391D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-1270" y="53530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81C6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-1270" y="53797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371C6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-1270" y="54063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61B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-1270" y="54330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51B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-1270" y="545972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341A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-1270" y="54876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331A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-1270" y="55143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319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-1270" y="55410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119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-1270" y="55676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018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-1270" y="55943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F18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-1270" y="562102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2E17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-1270" y="56489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D17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-1270" y="56756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C16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-1270" y="57023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B16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-1270" y="57289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2A156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-1270" y="57556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9156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-1270" y="578230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2814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-1270" y="58102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714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-1270" y="58369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2613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-1270" y="58635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513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-1270" y="58902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412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-1270" y="591692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2312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-1270" y="59448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2211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-1270" y="59715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111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-1270" y="59982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01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-1270" y="60248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1F1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-1270" y="60515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E0F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-1270" y="607822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1D0F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-1270" y="61061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C0E7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-1270" y="61328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1B0E7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-1270" y="61595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A0D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-1270" y="61861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90D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-1270" y="621284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180C7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-1270" y="62407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170C7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-1270" y="62674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60B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-1270" y="62941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50B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-1270" y="63207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140A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-1270" y="63474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30A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-1270" y="637412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1209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-1270" y="64020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109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-1270" y="64287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1008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-1270" y="64554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0F08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-1270" y="64820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0E07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-1270" y="650875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0D07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-1270" y="65366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0C067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-1270" y="65633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0B067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-1270" y="659003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0A05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-1270" y="66167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0905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-1270" y="664336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0804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-1270" y="667004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0704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-1270" y="669798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060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-1270" y="67246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050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-1270" y="675131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0402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-1270" y="67779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0302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-1270" y="680465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0201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0" y="6832600"/>
            <a:ext cx="9144000" cy="25400"/>
          </a:xfrm>
          <a:custGeom>
            <a:avLst/>
            <a:gdLst/>
            <a:ahLst/>
            <a:cxnLst/>
            <a:rect l="l" t="t" r="r" b="b"/>
            <a:pathLst>
              <a:path w="9144000" h="25400">
                <a:moveTo>
                  <a:pt x="0" y="25400"/>
                </a:moveTo>
                <a:lnTo>
                  <a:pt x="9144000" y="25400"/>
                </a:lnTo>
                <a:lnTo>
                  <a:pt x="9144000" y="0"/>
                </a:lnTo>
                <a:lnTo>
                  <a:pt x="0" y="0"/>
                </a:lnTo>
                <a:lnTo>
                  <a:pt x="0" y="25400"/>
                </a:lnTo>
                <a:close/>
              </a:path>
            </a:pathLst>
          </a:custGeom>
          <a:solidFill>
            <a:srgbClr val="0101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 txBox="1">
            <a:spLocks noGrp="1"/>
          </p:cNvSpPr>
          <p:nvPr>
            <p:ph type="title"/>
          </p:nvPr>
        </p:nvSpPr>
        <p:spPr>
          <a:xfrm>
            <a:off x="3925570" y="491490"/>
            <a:ext cx="235394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0" dirty="0">
                <a:solidFill>
                  <a:srgbClr val="FFFF00"/>
                </a:solidFill>
                <a:latin typeface="Arial"/>
                <a:cs typeface="Arial"/>
              </a:rPr>
              <a:t>Curved</a:t>
            </a:r>
            <a:r>
              <a:rPr sz="3200" b="0" spc="-9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3200" b="0" dirty="0">
                <a:solidFill>
                  <a:srgbClr val="FFFF00"/>
                </a:solidFill>
                <a:latin typeface="Arial"/>
                <a:cs typeface="Arial"/>
              </a:rPr>
              <a:t>roofs</a:t>
            </a:r>
            <a:endParaRPr sz="3200">
              <a:latin typeface="Arial"/>
              <a:cs typeface="Arial"/>
            </a:endParaRPr>
          </a:p>
        </p:txBody>
      </p:sp>
      <p:sp>
        <p:nvSpPr>
          <p:cNvPr id="258" name="object 258"/>
          <p:cNvSpPr/>
          <p:nvPr/>
        </p:nvSpPr>
        <p:spPr>
          <a:xfrm>
            <a:off x="0" y="2286000"/>
            <a:ext cx="9144000" cy="2362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B2B2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400" y="685800"/>
            <a:ext cx="7772400" cy="51574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A5A5A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5940" y="384809"/>
            <a:ext cx="7839709" cy="4046220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355600" marR="112395" indent="-342900">
              <a:lnSpc>
                <a:spcPts val="2670"/>
              </a:lnSpc>
              <a:spcBef>
                <a:spcPts val="36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10" dirty="0">
                <a:solidFill>
                  <a:srgbClr val="A40020"/>
                </a:solidFill>
                <a:latin typeface="Arial"/>
                <a:cs typeface="Arial"/>
              </a:rPr>
              <a:t>Span </a:t>
            </a:r>
            <a:r>
              <a:rPr sz="2400" spc="-5" dirty="0">
                <a:solidFill>
                  <a:srgbClr val="A40020"/>
                </a:solidFill>
                <a:latin typeface="Arial"/>
                <a:cs typeface="Arial"/>
              </a:rPr>
              <a:t>: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clear distance between supported arches, beam  or roof</a:t>
            </a:r>
            <a:r>
              <a:rPr sz="2400" spc="20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truss.</a:t>
            </a:r>
            <a:endParaRPr sz="2400">
              <a:latin typeface="Arial"/>
              <a:cs typeface="Arial"/>
            </a:endParaRPr>
          </a:p>
          <a:p>
            <a:pPr marL="355600" marR="183515" indent="-342900">
              <a:lnSpc>
                <a:spcPts val="2670"/>
              </a:lnSpc>
              <a:spcBef>
                <a:spcPts val="61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A40020"/>
                </a:solidFill>
                <a:latin typeface="Arial"/>
                <a:cs typeface="Arial"/>
              </a:rPr>
              <a:t>Rise: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A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vertical distance between top of ridge and wall  plate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5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A40020"/>
                </a:solidFill>
                <a:latin typeface="Arial"/>
                <a:cs typeface="Arial"/>
              </a:rPr>
              <a:t>Pitch: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Inclination of the sides of roof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to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horizontal</a:t>
            </a:r>
            <a:r>
              <a:rPr sz="2400" spc="30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plane</a:t>
            </a:r>
            <a:r>
              <a:rPr sz="2400" dirty="0">
                <a:solidFill>
                  <a:srgbClr val="A40020"/>
                </a:solidFill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2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10" dirty="0">
                <a:solidFill>
                  <a:srgbClr val="A40020"/>
                </a:solidFill>
                <a:latin typeface="Arial"/>
                <a:cs typeface="Arial"/>
              </a:rPr>
              <a:t>Ridge: </a:t>
            </a:r>
            <a:r>
              <a:rPr sz="2400" spc="-10" dirty="0">
                <a:solidFill>
                  <a:srgbClr val="0000CC"/>
                </a:solidFill>
                <a:latin typeface="Arial"/>
                <a:cs typeface="Arial"/>
              </a:rPr>
              <a:t>Apex line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of sloping</a:t>
            </a:r>
            <a:r>
              <a:rPr sz="2400" spc="30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roof</a:t>
            </a:r>
            <a:r>
              <a:rPr sz="3200" dirty="0">
                <a:solidFill>
                  <a:srgbClr val="0000CC"/>
                </a:solidFill>
                <a:latin typeface="Arial"/>
                <a:cs typeface="Arial"/>
              </a:rPr>
              <a:t>.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2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A40020"/>
                </a:solidFill>
                <a:latin typeface="Arial"/>
                <a:cs typeface="Arial"/>
              </a:rPr>
              <a:t>Eaves: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The lower </a:t>
            </a:r>
            <a:r>
              <a:rPr sz="2400" spc="-10" dirty="0">
                <a:solidFill>
                  <a:srgbClr val="0000CC"/>
                </a:solidFill>
                <a:latin typeface="Arial"/>
                <a:cs typeface="Arial"/>
              </a:rPr>
              <a:t>edge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of </a:t>
            </a:r>
            <a:r>
              <a:rPr sz="2400" spc="-10" dirty="0">
                <a:solidFill>
                  <a:srgbClr val="0000CC"/>
                </a:solidFill>
                <a:latin typeface="Arial"/>
                <a:cs typeface="Arial"/>
              </a:rPr>
              <a:t>inclined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roof</a:t>
            </a:r>
            <a:r>
              <a:rPr sz="2400" spc="40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surface.</a:t>
            </a:r>
            <a:endParaRPr sz="2400">
              <a:latin typeface="Arial"/>
              <a:cs typeface="Arial"/>
            </a:endParaRPr>
          </a:p>
          <a:p>
            <a:pPr marL="355600" marR="601345" indent="-342900">
              <a:lnSpc>
                <a:spcPts val="2680"/>
              </a:lnSpc>
              <a:spcBef>
                <a:spcPts val="64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A40020"/>
                </a:solidFill>
                <a:latin typeface="Arial"/>
                <a:cs typeface="Arial"/>
              </a:rPr>
              <a:t>Hip: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Ridge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formed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by the intersection of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two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sloping  surfaces.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A40020"/>
                </a:solidFill>
                <a:latin typeface="Arial"/>
                <a:cs typeface="Arial"/>
              </a:rPr>
              <a:t>Verge: </a:t>
            </a:r>
            <a:r>
              <a:rPr sz="2400" spc="-10" dirty="0">
                <a:solidFill>
                  <a:srgbClr val="0000CC"/>
                </a:solidFill>
                <a:latin typeface="Arial"/>
                <a:cs typeface="Arial"/>
              </a:rPr>
              <a:t>Edge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of </a:t>
            </a:r>
            <a:r>
              <a:rPr sz="2400" spc="-10" dirty="0">
                <a:solidFill>
                  <a:srgbClr val="0000CC"/>
                </a:solidFill>
                <a:latin typeface="Arial"/>
                <a:cs typeface="Arial"/>
              </a:rPr>
              <a:t>gabel</a:t>
            </a:r>
            <a:r>
              <a:rPr sz="2400" spc="30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00CC"/>
                </a:solidFill>
                <a:latin typeface="Arial"/>
                <a:cs typeface="Arial"/>
              </a:rPr>
              <a:t>wall.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270" y="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FFB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1270" y="2540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FFB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270" y="533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DB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-1270" y="800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FCB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1270" y="1066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FBB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-1270" y="1333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AB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-1270" y="16002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F9B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-1270" y="1879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F8B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1270" y="2146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F7B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270" y="2413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6B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1270" y="2679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5B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-1270" y="2946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4B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-1270" y="32130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F3B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-1270" y="3492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2B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3810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1B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-1270" y="4025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F0B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-1270" y="4292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FB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-1270" y="45593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EEB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-1270" y="48386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DB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-1270" y="5105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CB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0" y="5334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BB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-1270" y="56388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AA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-1270" y="5905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9A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-1270" y="61721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E8A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-1270" y="6451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7A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-1270" y="67183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6A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-1270" y="6985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5A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-1270" y="72516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4A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-1270" y="75184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E3A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-1270" y="77978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2A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-1270" y="8064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1A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-1270" y="83311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E0A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-1270" y="8597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FA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-1270" y="8864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EA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-1270" y="91313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DDA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-1270" y="94106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CA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-1270" y="9677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BA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-1270" y="9944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AA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-1270" y="102108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9A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-1270" y="104775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D8A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-1270" y="10756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7A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-1270" y="11023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6A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-1270" y="112903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59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-1270" y="11557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49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-1270" y="118236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39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-1270" y="120903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D29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-1270" y="123698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19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-1270" y="12636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D09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-1270" y="129031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F9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-1270" y="13169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E9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-1270" y="13436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D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-1270" y="137033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CC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-1270" y="139826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C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-1270" y="14249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A9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-1270" y="14516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99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-1270" y="147828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89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-1270" y="150495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C79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-1270" y="15328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69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-1270" y="15595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59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-1270" y="158623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49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-1270" y="16129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39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-1270" y="16395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29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-1270" y="166623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C19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-1270" y="16941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C08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-1270" y="17208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F8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-1270" y="17475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E8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-1270" y="17741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D8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-1270" y="180086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BC8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-1270" y="18288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B8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-1270" y="18554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A8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-1270" y="18821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98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-1270" y="19088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88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-1270" y="19354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78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-1270" y="196215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B68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-1270" y="19900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58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-1270" y="20167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48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-1270" y="20434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38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-1270" y="20701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28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-1270" y="209677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B18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-1270" y="21247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B08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-1270" y="21513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F8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-1270" y="21780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E8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-1270" y="22047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D8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-1270" y="22313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C8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-1270" y="225806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AB8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-1270" y="22860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A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-1270" y="23126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97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-1270" y="23393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87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-1270" y="23660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7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-1270" y="239267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A67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-1270" y="24206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57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-1270" y="24472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47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-1270" y="24739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37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-1270" y="25006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27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-1270" y="25273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A17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-1270" y="255397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A07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-1270" y="25819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F7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-1270" y="26085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E7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-1270" y="26352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D7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-1270" y="26619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C7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-1270" y="268858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9B7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-1270" y="27165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A7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-1270" y="27432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97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-1270" y="27698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97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-1270" y="27965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77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-1270" y="28232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67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-1270" y="284987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956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-1270" y="28778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46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-1270" y="290448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36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-1270" y="293116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26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-1270" y="29578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916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-1270" y="298450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906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-1270" y="301243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F6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-1270" y="303911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E6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-1270" y="30657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D6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-1270" y="30924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C6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-1270" y="3120389"/>
            <a:ext cx="9146540" cy="27940"/>
          </a:xfrm>
          <a:custGeom>
            <a:avLst/>
            <a:gdLst/>
            <a:ahLst/>
            <a:cxnLst/>
            <a:rect l="l" t="t" r="r" b="b"/>
            <a:pathLst>
              <a:path w="9146540" h="27939">
                <a:moveTo>
                  <a:pt x="0" y="27940"/>
                </a:moveTo>
                <a:lnTo>
                  <a:pt x="9146540" y="27940"/>
                </a:lnTo>
                <a:lnTo>
                  <a:pt x="9146540" y="0"/>
                </a:lnTo>
                <a:lnTo>
                  <a:pt x="0" y="0"/>
                </a:lnTo>
                <a:lnTo>
                  <a:pt x="0" y="27940"/>
                </a:lnTo>
                <a:close/>
              </a:path>
            </a:pathLst>
          </a:custGeom>
          <a:solidFill>
            <a:srgbClr val="8B6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-1270" y="314578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80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8A6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-1270" y="31737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9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-1270" y="32004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8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-1270" y="32270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7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-1270" y="32537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66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-1270" y="328040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856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-1270" y="33083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46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-1270" y="33350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36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-1270" y="33616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26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-1270" y="33883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816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-1270" y="3416300"/>
            <a:ext cx="9146540" cy="27940"/>
          </a:xfrm>
          <a:custGeom>
            <a:avLst/>
            <a:gdLst/>
            <a:ahLst/>
            <a:cxnLst/>
            <a:rect l="l" t="t" r="r" b="b"/>
            <a:pathLst>
              <a:path w="9146540" h="27939">
                <a:moveTo>
                  <a:pt x="0" y="27940"/>
                </a:moveTo>
                <a:lnTo>
                  <a:pt x="9146540" y="27940"/>
                </a:lnTo>
                <a:lnTo>
                  <a:pt x="9146540" y="0"/>
                </a:lnTo>
                <a:lnTo>
                  <a:pt x="0" y="0"/>
                </a:lnTo>
                <a:lnTo>
                  <a:pt x="0" y="27940"/>
                </a:lnTo>
                <a:close/>
              </a:path>
            </a:pathLst>
          </a:custGeom>
          <a:solidFill>
            <a:srgbClr val="806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-1270" y="344170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7F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-1270" y="34696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E5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-1270" y="34963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D5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-1270" y="35229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C5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-1270" y="35496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B5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-1270" y="35775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A5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-1270" y="36042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95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-1270" y="36309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85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-1270" y="36576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775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-1270" y="368427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765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-1270" y="3712209"/>
            <a:ext cx="9146540" cy="27940"/>
          </a:xfrm>
          <a:custGeom>
            <a:avLst/>
            <a:gdLst/>
            <a:ahLst/>
            <a:cxnLst/>
            <a:rect l="l" t="t" r="r" b="b"/>
            <a:pathLst>
              <a:path w="9146540" h="27939">
                <a:moveTo>
                  <a:pt x="0" y="27939"/>
                </a:moveTo>
                <a:lnTo>
                  <a:pt x="9146540" y="27939"/>
                </a:lnTo>
                <a:lnTo>
                  <a:pt x="9146540" y="0"/>
                </a:lnTo>
                <a:lnTo>
                  <a:pt x="0" y="0"/>
                </a:lnTo>
                <a:lnTo>
                  <a:pt x="0" y="27939"/>
                </a:lnTo>
                <a:close/>
              </a:path>
            </a:pathLst>
          </a:custGeom>
          <a:solidFill>
            <a:srgbClr val="755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-1270" y="373760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745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-1270" y="37655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735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-1270" y="37922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25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-1270" y="38188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715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-1270" y="38455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705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-1270" y="38735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6F5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-1270" y="39001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E5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-1270" y="39268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6D5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-1270" y="39535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C5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-1270" y="398017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6B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-1270" y="4008120"/>
            <a:ext cx="9146540" cy="27940"/>
          </a:xfrm>
          <a:custGeom>
            <a:avLst/>
            <a:gdLst/>
            <a:ahLst/>
            <a:cxnLst/>
            <a:rect l="l" t="t" r="r" b="b"/>
            <a:pathLst>
              <a:path w="9146540" h="27939">
                <a:moveTo>
                  <a:pt x="0" y="27940"/>
                </a:moveTo>
                <a:lnTo>
                  <a:pt x="9146540" y="27940"/>
                </a:lnTo>
                <a:lnTo>
                  <a:pt x="9146540" y="0"/>
                </a:lnTo>
                <a:lnTo>
                  <a:pt x="0" y="0"/>
                </a:lnTo>
                <a:lnTo>
                  <a:pt x="0" y="27940"/>
                </a:lnTo>
                <a:close/>
              </a:path>
            </a:pathLst>
          </a:custGeom>
          <a:solidFill>
            <a:srgbClr val="6A4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-1270" y="40347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694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-1270" y="40614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84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-1270" y="40881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74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-1270" y="41148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664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-1270" y="414147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664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-1270" y="41694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44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-1270" y="41960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34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-1270" y="42227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624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-1270" y="42494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614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-1270" y="427609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604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-1270" y="4304029"/>
            <a:ext cx="9146540" cy="27940"/>
          </a:xfrm>
          <a:custGeom>
            <a:avLst/>
            <a:gdLst/>
            <a:ahLst/>
            <a:cxnLst/>
            <a:rect l="l" t="t" r="r" b="b"/>
            <a:pathLst>
              <a:path w="9146540" h="27939">
                <a:moveTo>
                  <a:pt x="0" y="27940"/>
                </a:moveTo>
                <a:lnTo>
                  <a:pt x="9146540" y="27940"/>
                </a:lnTo>
                <a:lnTo>
                  <a:pt x="9146540" y="0"/>
                </a:lnTo>
                <a:lnTo>
                  <a:pt x="0" y="0"/>
                </a:lnTo>
                <a:lnTo>
                  <a:pt x="0" y="27940"/>
                </a:lnTo>
                <a:close/>
              </a:path>
            </a:pathLst>
          </a:custGeom>
          <a:solidFill>
            <a:srgbClr val="5F4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-1270" y="43307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5E4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-1270" y="43573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D4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-1270" y="43840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5C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-1270" y="44107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B4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-1270" y="443737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5A4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-1270" y="44653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94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-1270" y="44919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584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-1270" y="45186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74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-1270" y="45453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64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-1270" y="457200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554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-1270" y="45999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543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-1270" y="46266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33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-1270" y="46532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23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-1270" y="46799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513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-1270" y="47066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503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-1270" y="473329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4F3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-1270" y="47612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E3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-1270" y="47879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4D3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-1270" y="48145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C3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-1270" y="48412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4B3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-1270" y="486790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4A3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-1270" y="48958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493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-1270" y="49225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83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-1270" y="49491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473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-1270" y="49758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63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-1270" y="50025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53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-1270" y="502920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44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-1270" y="50571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43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-1270" y="50838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23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-1270" y="51104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413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-1270" y="51371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403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-1270" y="516382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3F2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-1270" y="51917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3E2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-1270" y="52184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D2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-1270" y="52451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C2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-1270" y="52717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3B2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-1270" y="52984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A2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-1270" y="532510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392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-1270" y="53530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82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-1270" y="53797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372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-1270" y="54063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62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-1270" y="54330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52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-1270" y="545972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342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-1270" y="54876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332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-1270" y="55143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32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-1270" y="55410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12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-1270" y="55676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302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-1270" y="55943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F2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-1270" y="562102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2E2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-1270" y="56489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D2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-1270" y="56756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C2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-1270" y="57023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B2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-1270" y="57289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2A2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-1270" y="57556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91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-1270" y="578230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281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-1270" y="58102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71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-1270" y="58369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261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-1270" y="58635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51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-1270" y="58902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41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-1270" y="591692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23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-1270" y="59448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22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-1270" y="59715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11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-1270" y="59982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201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-1270" y="60248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1F1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-1270" y="60515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E1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-1270" y="607822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1D1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-1270" y="61061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C1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-1270" y="613282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1B1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-1270" y="61595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A1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-1270" y="61861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91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-1270" y="621284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181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-1270" y="62407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171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-1270" y="62674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61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-1270" y="629412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51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-1270" y="63207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140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-1270" y="63474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30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-1270" y="637412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120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-1270" y="640207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110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-1270" y="642874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100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-1270" y="645540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10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0F0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-1270" y="648207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0E0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-1270" y="650875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0D0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-1270" y="65366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0C0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-1270" y="656335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0B0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-1270" y="659003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0A0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-1270" y="661670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09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-1270" y="664336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08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-1270" y="6670040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79"/>
                </a:moveTo>
                <a:lnTo>
                  <a:pt x="9146540" y="30479"/>
                </a:lnTo>
                <a:lnTo>
                  <a:pt x="9146540" y="0"/>
                </a:lnTo>
                <a:lnTo>
                  <a:pt x="0" y="0"/>
                </a:lnTo>
                <a:lnTo>
                  <a:pt x="0" y="30479"/>
                </a:lnTo>
                <a:close/>
              </a:path>
            </a:pathLst>
          </a:custGeom>
          <a:solidFill>
            <a:srgbClr val="07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-1270" y="669798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06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-1270" y="672465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10"/>
                </a:moveTo>
                <a:lnTo>
                  <a:pt x="9146540" y="29210"/>
                </a:lnTo>
                <a:lnTo>
                  <a:pt x="9146540" y="0"/>
                </a:lnTo>
                <a:lnTo>
                  <a:pt x="0" y="0"/>
                </a:lnTo>
                <a:lnTo>
                  <a:pt x="0" y="29210"/>
                </a:lnTo>
                <a:close/>
              </a:path>
            </a:pathLst>
          </a:custGeom>
          <a:solidFill>
            <a:srgbClr val="05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-1270" y="6751319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04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-1270" y="6777990"/>
            <a:ext cx="9146540" cy="29209"/>
          </a:xfrm>
          <a:custGeom>
            <a:avLst/>
            <a:gdLst/>
            <a:ahLst/>
            <a:cxnLst/>
            <a:rect l="l" t="t" r="r" b="b"/>
            <a:pathLst>
              <a:path w="9146540" h="29209">
                <a:moveTo>
                  <a:pt x="0" y="29209"/>
                </a:moveTo>
                <a:lnTo>
                  <a:pt x="9146540" y="29209"/>
                </a:lnTo>
                <a:lnTo>
                  <a:pt x="9146540" y="0"/>
                </a:lnTo>
                <a:lnTo>
                  <a:pt x="0" y="0"/>
                </a:lnTo>
                <a:lnTo>
                  <a:pt x="0" y="29209"/>
                </a:lnTo>
                <a:close/>
              </a:path>
            </a:pathLst>
          </a:custGeom>
          <a:solidFill>
            <a:srgbClr val="03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-1270" y="6804659"/>
            <a:ext cx="9146540" cy="30480"/>
          </a:xfrm>
          <a:custGeom>
            <a:avLst/>
            <a:gdLst/>
            <a:ahLst/>
            <a:cxnLst/>
            <a:rect l="l" t="t" r="r" b="b"/>
            <a:pathLst>
              <a:path w="9146540" h="30479">
                <a:moveTo>
                  <a:pt x="0" y="30480"/>
                </a:moveTo>
                <a:lnTo>
                  <a:pt x="9146540" y="30480"/>
                </a:lnTo>
                <a:lnTo>
                  <a:pt x="9146540" y="0"/>
                </a:lnTo>
                <a:lnTo>
                  <a:pt x="0" y="0"/>
                </a:lnTo>
                <a:lnTo>
                  <a:pt x="0" y="30480"/>
                </a:lnTo>
                <a:close/>
              </a:path>
            </a:pathLst>
          </a:custGeom>
          <a:solidFill>
            <a:srgbClr val="02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0" y="6832600"/>
            <a:ext cx="9144000" cy="25400"/>
          </a:xfrm>
          <a:custGeom>
            <a:avLst/>
            <a:gdLst/>
            <a:ahLst/>
            <a:cxnLst/>
            <a:rect l="l" t="t" r="r" b="b"/>
            <a:pathLst>
              <a:path w="9144000" h="25400">
                <a:moveTo>
                  <a:pt x="0" y="25400"/>
                </a:moveTo>
                <a:lnTo>
                  <a:pt x="9144000" y="25400"/>
                </a:lnTo>
                <a:lnTo>
                  <a:pt x="9144000" y="0"/>
                </a:lnTo>
                <a:lnTo>
                  <a:pt x="0" y="0"/>
                </a:lnTo>
                <a:lnTo>
                  <a:pt x="0" y="25400"/>
                </a:lnTo>
                <a:close/>
              </a:path>
            </a:pathLst>
          </a:custGeom>
          <a:solidFill>
            <a:srgbClr val="01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 txBox="1">
            <a:spLocks noGrp="1"/>
          </p:cNvSpPr>
          <p:nvPr>
            <p:ph type="title"/>
          </p:nvPr>
        </p:nvSpPr>
        <p:spPr>
          <a:xfrm>
            <a:off x="3323590" y="17779"/>
            <a:ext cx="1885314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solidFill>
                  <a:srgbClr val="00AF4F"/>
                </a:solidFill>
                <a:latin typeface="Arial"/>
                <a:cs typeface="Arial"/>
              </a:rPr>
              <a:t>Introduction</a:t>
            </a:r>
          </a:p>
        </p:txBody>
      </p:sp>
      <p:sp>
        <p:nvSpPr>
          <p:cNvPr id="258" name="object 258"/>
          <p:cNvSpPr txBox="1"/>
          <p:nvPr/>
        </p:nvSpPr>
        <p:spPr>
          <a:xfrm>
            <a:off x="535940" y="718820"/>
            <a:ext cx="7663815" cy="3550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65468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00AFEF"/>
                </a:solidFill>
                <a:latin typeface="Arial"/>
                <a:cs typeface="Arial"/>
              </a:rPr>
              <a:t>Roof consists of </a:t>
            </a:r>
            <a:r>
              <a:rPr sz="2800" dirty="0">
                <a:solidFill>
                  <a:srgbClr val="00AFEF"/>
                </a:solidFill>
                <a:latin typeface="Arial"/>
                <a:cs typeface="Arial"/>
              </a:rPr>
              <a:t>structural </a:t>
            </a:r>
            <a:r>
              <a:rPr sz="2800" spc="-5" dirty="0">
                <a:solidFill>
                  <a:srgbClr val="00AFEF"/>
                </a:solidFill>
                <a:latin typeface="Arial"/>
                <a:cs typeface="Arial"/>
              </a:rPr>
              <a:t>elements which  </a:t>
            </a:r>
            <a:r>
              <a:rPr sz="2800" dirty="0">
                <a:solidFill>
                  <a:srgbClr val="00AFEF"/>
                </a:solidFill>
                <a:latin typeface="Arial"/>
                <a:cs typeface="Arial"/>
              </a:rPr>
              <a:t>support </a:t>
            </a:r>
            <a:r>
              <a:rPr sz="2800" spc="-5" dirty="0">
                <a:solidFill>
                  <a:srgbClr val="00AFEF"/>
                </a:solidFill>
                <a:latin typeface="Arial"/>
                <a:cs typeface="Arial"/>
              </a:rPr>
              <a:t>roof coverings.</a:t>
            </a:r>
            <a:endParaRPr sz="2800">
              <a:latin typeface="Arial"/>
              <a:cs typeface="Arial"/>
            </a:endParaRPr>
          </a:p>
          <a:p>
            <a:pPr marL="355600" marR="184150" indent="-342900">
              <a:lnSpc>
                <a:spcPct val="100000"/>
              </a:lnSpc>
              <a:spcBef>
                <a:spcPts val="690"/>
              </a:spcBef>
              <a:buChar char="•"/>
              <a:tabLst>
                <a:tab pos="454025" algn="l"/>
                <a:tab pos="454659" algn="l"/>
              </a:tabLst>
            </a:pPr>
            <a:r>
              <a:rPr sz="2800" spc="-10" dirty="0">
                <a:solidFill>
                  <a:srgbClr val="FFFF00"/>
                </a:solidFill>
                <a:latin typeface="Arial"/>
                <a:cs typeface="Arial"/>
              </a:rPr>
              <a:t>The </a:t>
            </a:r>
            <a:r>
              <a:rPr sz="2800" spc="-5" dirty="0">
                <a:solidFill>
                  <a:srgbClr val="FF0000"/>
                </a:solidFill>
                <a:latin typeface="Arial"/>
                <a:cs typeface="Arial"/>
              </a:rPr>
              <a:t>structural element </a:t>
            </a:r>
            <a:r>
              <a:rPr sz="2800" dirty="0">
                <a:solidFill>
                  <a:srgbClr val="FFFF00"/>
                </a:solidFill>
                <a:latin typeface="Arial"/>
                <a:cs typeface="Arial"/>
              </a:rPr>
              <a:t>may </a:t>
            </a:r>
            <a:r>
              <a:rPr sz="2800" spc="5" dirty="0">
                <a:solidFill>
                  <a:srgbClr val="FFFF00"/>
                </a:solidFill>
                <a:latin typeface="Arial"/>
                <a:cs typeface="Arial"/>
              </a:rPr>
              <a:t>be  </a:t>
            </a:r>
            <a:r>
              <a:rPr sz="2800" spc="-5" dirty="0">
                <a:solidFill>
                  <a:srgbClr val="FFFF00"/>
                </a:solidFill>
                <a:latin typeface="Arial"/>
                <a:cs typeface="Arial"/>
              </a:rPr>
              <a:t>trusses,portals,beams,slabs,shells or</a:t>
            </a:r>
            <a:r>
              <a:rPr sz="2800" spc="8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2800" spc="10" dirty="0">
                <a:solidFill>
                  <a:srgbClr val="FFFF00"/>
                </a:solidFill>
                <a:latin typeface="Arial"/>
                <a:cs typeface="Arial"/>
              </a:rPr>
              <a:t>domes</a:t>
            </a:r>
            <a:r>
              <a:rPr sz="2800" spc="10" dirty="0">
                <a:latin typeface="Arial"/>
                <a:cs typeface="Arial"/>
              </a:rPr>
              <a:t>.</a:t>
            </a:r>
            <a:endParaRPr sz="280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70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00FF00"/>
                </a:solidFill>
                <a:latin typeface="Arial"/>
                <a:cs typeface="Arial"/>
              </a:rPr>
              <a:t>Roof coverings </a:t>
            </a:r>
            <a:r>
              <a:rPr sz="2800" dirty="0">
                <a:solidFill>
                  <a:srgbClr val="00FF00"/>
                </a:solidFill>
                <a:latin typeface="Arial"/>
                <a:cs typeface="Arial"/>
              </a:rPr>
              <a:t>may </a:t>
            </a:r>
            <a:r>
              <a:rPr sz="2800" spc="-5" dirty="0">
                <a:solidFill>
                  <a:srgbClr val="00FF00"/>
                </a:solidFill>
                <a:latin typeface="Arial"/>
                <a:cs typeface="Arial"/>
              </a:rPr>
              <a:t>be A.C.sheets,  G.I.sheets,wooden shingles, tiles, </a:t>
            </a:r>
            <a:r>
              <a:rPr sz="2800" dirty="0">
                <a:solidFill>
                  <a:srgbClr val="00FF00"/>
                </a:solidFill>
                <a:latin typeface="Arial"/>
                <a:cs typeface="Arial"/>
              </a:rPr>
              <a:t>rcc </a:t>
            </a:r>
            <a:r>
              <a:rPr sz="2800" spc="-5" dirty="0">
                <a:solidFill>
                  <a:srgbClr val="00FF00"/>
                </a:solidFill>
                <a:latin typeface="Arial"/>
                <a:cs typeface="Arial"/>
              </a:rPr>
              <a:t>slab</a:t>
            </a:r>
            <a:r>
              <a:rPr sz="2800" spc="5" dirty="0">
                <a:solidFill>
                  <a:srgbClr val="00FF00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FF00"/>
                </a:solidFill>
                <a:latin typeface="Arial"/>
                <a:cs typeface="Arial"/>
              </a:rPr>
              <a:t>etc.</a:t>
            </a:r>
            <a:endParaRPr sz="2800">
              <a:latin typeface="Arial"/>
              <a:cs typeface="Arial"/>
            </a:endParaRPr>
          </a:p>
          <a:p>
            <a:pPr marL="355600" marR="346075" indent="-342900">
              <a:lnSpc>
                <a:spcPct val="100000"/>
              </a:lnSpc>
              <a:spcBef>
                <a:spcPts val="6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1800" b="1" spc="5" dirty="0">
                <a:latin typeface="Arial"/>
                <a:cs typeface="Arial"/>
              </a:rPr>
              <a:t>Wood </a:t>
            </a:r>
            <a:r>
              <a:rPr sz="1800" b="1" spc="-5" dirty="0">
                <a:latin typeface="Arial"/>
                <a:cs typeface="Arial"/>
              </a:rPr>
              <a:t>shingles </a:t>
            </a:r>
            <a:r>
              <a:rPr sz="1800" spc="-5" dirty="0">
                <a:latin typeface="Arial"/>
                <a:cs typeface="Arial"/>
              </a:rPr>
              <a:t>are </a:t>
            </a:r>
            <a:r>
              <a:rPr sz="1800" spc="-5" dirty="0">
                <a:solidFill>
                  <a:srgbClr val="009999"/>
                </a:solidFill>
                <a:latin typeface="Arial"/>
                <a:cs typeface="Arial"/>
                <a:hlinkClick r:id="rId2"/>
              </a:rPr>
              <a:t>roof shingles </a:t>
            </a:r>
            <a:r>
              <a:rPr sz="1800" spc="-5" dirty="0">
                <a:latin typeface="Arial"/>
                <a:cs typeface="Arial"/>
              </a:rPr>
              <a:t>made of </a:t>
            </a:r>
            <a:r>
              <a:rPr sz="1800" i="1" spc="-5" dirty="0">
                <a:latin typeface="Arial"/>
                <a:cs typeface="Arial"/>
              </a:rPr>
              <a:t>cut </a:t>
            </a:r>
            <a:r>
              <a:rPr sz="1800" spc="-15" dirty="0">
                <a:latin typeface="Arial"/>
                <a:cs typeface="Arial"/>
              </a:rPr>
              <a:t>wood, </a:t>
            </a:r>
            <a:r>
              <a:rPr sz="1800" spc="-10" dirty="0">
                <a:latin typeface="Arial"/>
                <a:cs typeface="Arial"/>
              </a:rPr>
              <a:t>used </a:t>
            </a:r>
            <a:r>
              <a:rPr sz="1800" spc="-5" dirty="0">
                <a:latin typeface="Arial"/>
                <a:cs typeface="Arial"/>
              </a:rPr>
              <a:t>for </a:t>
            </a:r>
            <a:r>
              <a:rPr sz="1800" spc="-10" dirty="0">
                <a:latin typeface="Arial"/>
                <a:cs typeface="Arial"/>
              </a:rPr>
              <a:t>roofing  </a:t>
            </a:r>
            <a:r>
              <a:rPr sz="1800" spc="-5" dirty="0">
                <a:latin typeface="Arial"/>
                <a:cs typeface="Arial"/>
              </a:rPr>
              <a:t>material</a:t>
            </a:r>
            <a:r>
              <a:rPr sz="2800" spc="-5" dirty="0">
                <a:latin typeface="Arial"/>
                <a:cs typeface="Arial"/>
              </a:rPr>
              <a:t>.</a:t>
            </a:r>
            <a:endParaRPr sz="2800">
              <a:latin typeface="Arial"/>
              <a:cs typeface="Arial"/>
            </a:endParaRPr>
          </a:p>
        </p:txBody>
      </p:sp>
      <p:sp>
        <p:nvSpPr>
          <p:cNvPr id="259" name="object 259"/>
          <p:cNvSpPr/>
          <p:nvPr/>
        </p:nvSpPr>
        <p:spPr>
          <a:xfrm>
            <a:off x="457200" y="4572000"/>
            <a:ext cx="1905000" cy="1905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2895600" y="4572000"/>
            <a:ext cx="2467610" cy="18478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5867400" y="4570729"/>
            <a:ext cx="2590800" cy="17627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 txBox="1"/>
          <p:nvPr/>
        </p:nvSpPr>
        <p:spPr>
          <a:xfrm>
            <a:off x="763269" y="6521450"/>
            <a:ext cx="1141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A.C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sheets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263" name="object 263"/>
          <p:cNvSpPr txBox="1"/>
          <p:nvPr/>
        </p:nvSpPr>
        <p:spPr>
          <a:xfrm>
            <a:off x="3512820" y="6567169"/>
            <a:ext cx="1066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Arial"/>
                <a:cs typeface="Arial"/>
              </a:rPr>
              <a:t>G.I</a:t>
            </a:r>
            <a:r>
              <a:rPr sz="1800" spc="-8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sheets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264" name="object 264"/>
          <p:cNvSpPr txBox="1"/>
          <p:nvPr/>
        </p:nvSpPr>
        <p:spPr>
          <a:xfrm>
            <a:off x="6367779" y="6567169"/>
            <a:ext cx="17748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Arial"/>
                <a:cs typeface="Arial"/>
              </a:rPr>
              <a:t>Wooden</a:t>
            </a:r>
            <a:r>
              <a:rPr sz="1800" spc="-6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shingles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883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087119"/>
            <a:ext cx="9144000" cy="15608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2647950"/>
            <a:ext cx="9144000" cy="15608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208779"/>
            <a:ext cx="9144000" cy="15608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69609"/>
            <a:ext cx="9144000" cy="10883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35940" y="1604009"/>
            <a:ext cx="7430770" cy="1902460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355600" marR="81280" indent="-342900">
              <a:lnSpc>
                <a:spcPts val="2680"/>
              </a:lnSpc>
              <a:spcBef>
                <a:spcPts val="355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A40020"/>
                </a:solidFill>
                <a:latin typeface="Arial"/>
                <a:cs typeface="Arial"/>
              </a:rPr>
              <a:t>Rafters: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wooden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members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running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from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ridge </a:t>
            </a:r>
            <a:r>
              <a:rPr sz="2400" spc="5" dirty="0">
                <a:solidFill>
                  <a:srgbClr val="0000CC"/>
                </a:solidFill>
                <a:latin typeface="Arial"/>
                <a:cs typeface="Arial"/>
              </a:rPr>
              <a:t>to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the  </a:t>
            </a:r>
            <a:r>
              <a:rPr sz="2400" spc="-10" dirty="0">
                <a:solidFill>
                  <a:srgbClr val="0000CC"/>
                </a:solidFill>
                <a:latin typeface="Arial"/>
                <a:cs typeface="Arial"/>
              </a:rPr>
              <a:t>eaves.</a:t>
            </a:r>
            <a:endParaRPr sz="2400">
              <a:latin typeface="Arial"/>
              <a:cs typeface="Arial"/>
            </a:endParaRPr>
          </a:p>
          <a:p>
            <a:pPr marL="355600" marR="5080" indent="-342900">
              <a:lnSpc>
                <a:spcPts val="2680"/>
              </a:lnSpc>
              <a:spcBef>
                <a:spcPts val="59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A40020"/>
                </a:solidFill>
                <a:latin typeface="Arial"/>
                <a:cs typeface="Arial"/>
              </a:rPr>
              <a:t>Purlins: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Horizontal wooden or steel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members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used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to 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support rafters of</a:t>
            </a:r>
            <a:r>
              <a:rPr sz="2400" spc="25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roof.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34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Battens: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883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087119"/>
            <a:ext cx="9144000" cy="15608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2647950"/>
            <a:ext cx="9144000" cy="15608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208779"/>
            <a:ext cx="9144000" cy="15608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69609"/>
            <a:ext cx="9144000" cy="10883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35940" y="453390"/>
            <a:ext cx="5565775" cy="4638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78989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latin typeface="Arial"/>
                <a:cs typeface="Arial"/>
              </a:rPr>
              <a:t>King </a:t>
            </a:r>
            <a:r>
              <a:rPr sz="3200" dirty="0">
                <a:latin typeface="Arial"/>
                <a:cs typeface="Arial"/>
              </a:rPr>
              <a:t>post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truss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00AF4F"/>
                </a:solidFill>
                <a:latin typeface="Arial"/>
                <a:cs typeface="Arial"/>
              </a:rPr>
              <a:t>Lower tie</a:t>
            </a:r>
            <a:r>
              <a:rPr sz="3200" spc="-20" dirty="0">
                <a:solidFill>
                  <a:srgbClr val="00AF4F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00AF4F"/>
                </a:solidFill>
                <a:latin typeface="Arial"/>
                <a:cs typeface="Arial"/>
              </a:rPr>
              <a:t>beam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00AF4F"/>
                </a:solidFill>
                <a:latin typeface="Arial"/>
                <a:cs typeface="Arial"/>
              </a:rPr>
              <a:t>Principal</a:t>
            </a:r>
            <a:r>
              <a:rPr sz="3200" spc="-10" dirty="0">
                <a:solidFill>
                  <a:srgbClr val="00AF4F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00AF4F"/>
                </a:solidFill>
                <a:latin typeface="Arial"/>
                <a:cs typeface="Arial"/>
              </a:rPr>
              <a:t>rafters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00AF4F"/>
                </a:solidFill>
                <a:latin typeface="Arial"/>
                <a:cs typeface="Arial"/>
              </a:rPr>
              <a:t>Struts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9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00AF4F"/>
                </a:solidFill>
                <a:latin typeface="Arial"/>
                <a:cs typeface="Arial"/>
              </a:rPr>
              <a:t>King </a:t>
            </a:r>
            <a:r>
              <a:rPr sz="3200" dirty="0">
                <a:solidFill>
                  <a:srgbClr val="00AF4F"/>
                </a:solidFill>
                <a:latin typeface="Arial"/>
                <a:cs typeface="Arial"/>
              </a:rPr>
              <a:t>post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00AF4F"/>
                </a:solidFill>
                <a:latin typeface="Arial"/>
                <a:cs typeface="Arial"/>
              </a:rPr>
              <a:t>Purlin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00AF4F"/>
                </a:solidFill>
                <a:latin typeface="Arial"/>
                <a:cs typeface="Arial"/>
              </a:rPr>
              <a:t>Truss </a:t>
            </a:r>
            <a:r>
              <a:rPr sz="3200" spc="-5" dirty="0">
                <a:solidFill>
                  <a:srgbClr val="00AF4F"/>
                </a:solidFill>
                <a:latin typeface="Arial"/>
                <a:cs typeface="Arial"/>
              </a:rPr>
              <a:t>is suitable to </a:t>
            </a:r>
            <a:r>
              <a:rPr sz="3200" dirty="0">
                <a:solidFill>
                  <a:srgbClr val="00AF4F"/>
                </a:solidFill>
                <a:latin typeface="Arial"/>
                <a:cs typeface="Arial"/>
              </a:rPr>
              <a:t>5 </a:t>
            </a:r>
            <a:r>
              <a:rPr sz="3200" spc="-5" dirty="0">
                <a:solidFill>
                  <a:srgbClr val="00AF4F"/>
                </a:solidFill>
                <a:latin typeface="Arial"/>
                <a:cs typeface="Arial"/>
              </a:rPr>
              <a:t>to </a:t>
            </a:r>
            <a:r>
              <a:rPr sz="3200" dirty="0">
                <a:solidFill>
                  <a:srgbClr val="00AF4F"/>
                </a:solidFill>
                <a:latin typeface="Arial"/>
                <a:cs typeface="Arial"/>
              </a:rPr>
              <a:t>8</a:t>
            </a:r>
            <a:r>
              <a:rPr sz="3200" spc="-55" dirty="0">
                <a:solidFill>
                  <a:srgbClr val="00AF4F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00AF4F"/>
                </a:solidFill>
                <a:latin typeface="Arial"/>
                <a:cs typeface="Arial"/>
              </a:rPr>
              <a:t>mt.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A400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90930" y="193040"/>
            <a:ext cx="6951345" cy="1305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"/>
                <a:cs typeface="Arial"/>
              </a:rPr>
              <a:t>Purlin roofs or triple </a:t>
            </a:r>
            <a:r>
              <a:rPr b="0" dirty="0">
                <a:latin typeface="Arial"/>
                <a:cs typeface="Arial"/>
              </a:rPr>
              <a:t>membered </a:t>
            </a:r>
            <a:r>
              <a:rPr b="0" spc="-5" dirty="0">
                <a:latin typeface="Arial"/>
                <a:cs typeface="Arial"/>
              </a:rPr>
              <a:t>or </a:t>
            </a:r>
            <a:r>
              <a:rPr b="0" dirty="0">
                <a:latin typeface="Arial"/>
                <a:cs typeface="Arial"/>
              </a:rPr>
              <a:t>framed </a:t>
            </a:r>
            <a:r>
              <a:rPr b="0" spc="-5" dirty="0">
                <a:latin typeface="Arial"/>
                <a:cs typeface="Arial"/>
              </a:rPr>
              <a:t>or</a:t>
            </a:r>
          </a:p>
          <a:p>
            <a:pPr marL="2177415" marR="2162175" algn="ctr">
              <a:lnSpc>
                <a:spcPct val="100000"/>
              </a:lnSpc>
            </a:pPr>
            <a:r>
              <a:rPr spc="-5" dirty="0">
                <a:latin typeface="Arial"/>
                <a:cs typeface="Arial"/>
              </a:rPr>
              <a:t>trussed </a:t>
            </a:r>
            <a:r>
              <a:rPr spc="-10" dirty="0">
                <a:latin typeface="Arial"/>
                <a:cs typeface="Arial"/>
              </a:rPr>
              <a:t>roof  </a:t>
            </a:r>
            <a:r>
              <a:rPr spc="-5" dirty="0">
                <a:latin typeface="Arial"/>
                <a:cs typeface="Arial"/>
              </a:rPr>
              <a:t>King </a:t>
            </a:r>
            <a:r>
              <a:rPr spc="-10" dirty="0">
                <a:latin typeface="Arial"/>
                <a:cs typeface="Arial"/>
              </a:rPr>
              <a:t>post</a:t>
            </a:r>
            <a:r>
              <a:rPr spc="-85" dirty="0">
                <a:latin typeface="Arial"/>
                <a:cs typeface="Arial"/>
              </a:rPr>
              <a:t> </a:t>
            </a:r>
            <a:r>
              <a:rPr spc="-5" dirty="0">
                <a:latin typeface="Arial"/>
                <a:cs typeface="Arial"/>
              </a:rPr>
              <a:t>truss</a:t>
            </a:r>
          </a:p>
        </p:txBody>
      </p:sp>
      <p:sp>
        <p:nvSpPr>
          <p:cNvPr id="4" name="object 4"/>
          <p:cNvSpPr/>
          <p:nvPr/>
        </p:nvSpPr>
        <p:spPr>
          <a:xfrm>
            <a:off x="533400" y="1600200"/>
            <a:ext cx="6934200" cy="4876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270" y="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4C07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1270" y="2794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4C07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270" y="5715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4D08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-1270" y="8763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4E09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1270" y="11683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4F0A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-1270" y="1460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4F0B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-1270" y="17526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00C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-1270" y="20447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10D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1270" y="23367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20E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270" y="26289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20F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1270" y="2921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310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-1270" y="32130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5411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-1270" y="35052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5512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-1270" y="37972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5513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-1270" y="41020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614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-1270" y="43941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715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-1270" y="46863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816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-1270" y="49784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817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-1270" y="5270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918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-1270" y="55625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A19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-1270" y="58546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B1A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-1270" y="61468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B1B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-1270" y="64389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C1C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-1270" y="67310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5D1D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-1270" y="70230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5E1E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-1270" y="73151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5E1F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-1270" y="7620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5F20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-1270" y="78994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6021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-1270" y="82041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122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-1270" y="84963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123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-1270" y="87883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224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-1270" y="9080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325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-1270" y="93726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426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-1270" y="96646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427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-1270" y="99568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6628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-1270" y="102488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6629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-1270" y="10541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72A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-1270" y="108331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682B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-1270" y="111251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682C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-1270" y="114173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692D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-1270" y="117221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A2E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-1270" y="120141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B2F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-1270" y="123063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B30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-1270" y="125983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C31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-1270" y="12890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D33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-1270" y="131826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E33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-1270" y="134746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6E34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-1270" y="137668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6F35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-1270" y="140588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7036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-1270" y="143510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7137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-1270" y="146431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7138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-1270" y="149478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239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-1270" y="15240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33A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-1270" y="155321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43B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-1270" y="158241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43C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-1270" y="161163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53D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-1270" y="164083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63E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-1270" y="167005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773F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-1270" y="169926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7400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-1270" y="172847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841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-1270" y="175767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7942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-1270" y="178688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7A43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-1270" y="181610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7A44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-1270" y="184657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B45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-1270" y="187578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C46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-1270" y="19050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D47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-1270" y="193421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D48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-1270" y="196342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E49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-1270" y="199262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7F4A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-1270" y="202183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804B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-1270" y="20510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814C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-1270" y="208026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814D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-1270" y="210947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824E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-1270" y="213867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834F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-1270" y="216788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8450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-1270" y="219837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8451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-1270" y="222757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8552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-1270" y="225678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8653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-1270" y="22860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8754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-1270" y="231521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8755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-1270" y="234442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8856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-1270" y="237362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8957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-1270" y="240283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8A58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-1270" y="243205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8A59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-1270" y="246126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8B5A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-1270" y="249047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8C5B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-1270" y="25209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8D5C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-1270" y="254888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8D5D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-1270" y="257810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8E5E0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-1270" y="260857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8F5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-1270" y="263778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9060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-1270" y="26670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9061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-1270" y="269621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9162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-1270" y="272542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9263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-1270" y="275462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9364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-1270" y="278383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9366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-1270" y="281305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9466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-1270" y="284226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9567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-1270" y="287147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9668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-1270" y="290067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96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-1270" y="293116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976A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-1270" y="296037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996B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-1270" y="298957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996C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-1270" y="301878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9A6D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-1270" y="30480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9A6E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-1270" y="307721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9B6F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-1270" y="310642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9C70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-1270" y="313562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9D71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-1270" y="316483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9D72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-1270" y="319405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19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9E73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-1270" y="322326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9F74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-1270" y="325247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A075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-1270" y="32829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076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-1270" y="331215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177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-1270" y="334137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278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-1270" y="337057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37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-1270" y="339979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37A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-1270" y="34290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47B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-1270" y="345820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57C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-1270" y="348742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67D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-1270" y="351662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A67E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-1270" y="354584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A77F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-1270" y="357505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A88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-1270" y="360552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981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-1270" y="363474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982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-1270" y="36639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A83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-1270" y="369315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B84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-1270" y="372237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AC85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-1270" y="375157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C86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-1270" y="378079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D87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-1270" y="38100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E88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-1270" y="383920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AF8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-1270" y="386842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AF8A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-1270" y="389762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B08B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-1270" y="392684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B18C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-1270" y="395732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B28D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-1270" y="398652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B38E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-1270" y="401574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B38F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-1270" y="40449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B490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-1270" y="407415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B591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-1270" y="410337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B692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-1270" y="413257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B693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-1270" y="416179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B794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-1270" y="419100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B895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-1270" y="422020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B996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-1270" y="424942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B997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-1270" y="42799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BA990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-1270" y="430910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BB99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-1270" y="433705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BC9A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-1270" y="436752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BC9B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-1270" y="439674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BD9C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-1270" y="44259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BE9D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-1270" y="445515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BF9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-1270" y="448437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BF9F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-1270" y="451357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C0A0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-1270" y="454279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C1A1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-1270" y="457200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C2A2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-1270" y="460120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C2A3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-1270" y="463042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C3A4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-1270" y="465962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C4A5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-1270" y="469010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C5A6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-1270" y="471932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C5A7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-1270" y="474852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C6A8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-1270" y="477774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C7A9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-1270" y="48069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C8AA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-1270" y="483615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C8AB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-1270" y="486537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C9AC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-1270" y="489457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CAAD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-1270" y="492379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CCAE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-1270" y="495300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CCAF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-1270" y="498220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CCB0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-1270" y="501142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CDB1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-1270" y="50419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CEB2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-1270" y="507110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CFB3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-1270" y="510032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CFB4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-1270" y="512952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D0B5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-1270" y="515874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D1B60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-1270" y="51879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D2B7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-1270" y="521715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D2B8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-1270" y="524637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D3B9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-1270" y="527557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D4BA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-1270" y="530479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D5BB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-1270" y="533400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D5BC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-1270" y="536320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D6BD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-1270" y="539369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D7BE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-1270" y="54229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D8BF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-1270" y="545210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D8C0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-1270" y="548132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D9C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-1270" y="551052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DAC2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-1270" y="553974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DBC3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-1270" y="55689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DBC4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-1270" y="559815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DCC5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-1270" y="562737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DDC6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-1270" y="565657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DEC7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-1270" y="568579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DEC8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-1270" y="571627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DFC9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-1270" y="574547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E0CA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-1270" y="577469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E1CC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-1270" y="58039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E1CC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-1270" y="583310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E2CD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-1270" y="586232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E3CE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-1270" y="589152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E4CF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-1270" y="592074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E5D0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-1270" y="594995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E5D1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-1270" y="597915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E6D2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-1270" y="600837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E7D3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-1270" y="603757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E8D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-1270" y="606805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E8D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-1270" y="609600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E9D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-1270" y="612647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EAD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-1270" y="615569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EBD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-1270" y="61849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EBD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-1270" y="621410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ECD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-1270" y="624332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EDD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-1270" y="627252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EED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-1270" y="630174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EED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-1270" y="633095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EFD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-1270" y="636015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F0D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-1270" y="638937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F1E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-1270" y="641857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F1E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-1270" y="644779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F2E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-1270" y="647827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F3E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-1270" y="650748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F4E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-1270" y="653669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F4E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-1270" y="656590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F5E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-1270" y="659510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F6E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-1270" y="6624319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F7E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-1270" y="665353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F7E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-1270" y="668274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49"/>
                </a:moveTo>
                <a:lnTo>
                  <a:pt x="9146540" y="31749"/>
                </a:lnTo>
                <a:lnTo>
                  <a:pt x="9146540" y="0"/>
                </a:lnTo>
                <a:lnTo>
                  <a:pt x="0" y="0"/>
                </a:lnTo>
                <a:lnTo>
                  <a:pt x="0" y="31749"/>
                </a:lnTo>
                <a:close/>
              </a:path>
            </a:pathLst>
          </a:custGeom>
          <a:solidFill>
            <a:srgbClr val="F8E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-1270" y="6711950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F9E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-1270" y="674115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20"/>
                </a:moveTo>
                <a:lnTo>
                  <a:pt x="9146540" y="33020"/>
                </a:lnTo>
                <a:lnTo>
                  <a:pt x="914654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FAE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-1270" y="6770369"/>
            <a:ext cx="9146540" cy="33020"/>
          </a:xfrm>
          <a:custGeom>
            <a:avLst/>
            <a:gdLst/>
            <a:ahLst/>
            <a:cxnLst/>
            <a:rect l="l" t="t" r="r" b="b"/>
            <a:pathLst>
              <a:path w="9146540" h="33020">
                <a:moveTo>
                  <a:pt x="0" y="33019"/>
                </a:moveTo>
                <a:lnTo>
                  <a:pt x="9146540" y="33019"/>
                </a:lnTo>
                <a:lnTo>
                  <a:pt x="9146540" y="0"/>
                </a:lnTo>
                <a:lnTo>
                  <a:pt x="0" y="0"/>
                </a:lnTo>
                <a:lnTo>
                  <a:pt x="0" y="33019"/>
                </a:lnTo>
                <a:close/>
              </a:path>
            </a:pathLst>
          </a:custGeom>
          <a:solidFill>
            <a:srgbClr val="FAE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-1270" y="6800850"/>
            <a:ext cx="9146540" cy="31750"/>
          </a:xfrm>
          <a:custGeom>
            <a:avLst/>
            <a:gdLst/>
            <a:ahLst/>
            <a:cxnLst/>
            <a:rect l="l" t="t" r="r" b="b"/>
            <a:pathLst>
              <a:path w="9146540" h="31750">
                <a:moveTo>
                  <a:pt x="0" y="31750"/>
                </a:moveTo>
                <a:lnTo>
                  <a:pt x="9146540" y="31750"/>
                </a:lnTo>
                <a:lnTo>
                  <a:pt x="9146540" y="0"/>
                </a:lnTo>
                <a:lnTo>
                  <a:pt x="0" y="0"/>
                </a:lnTo>
                <a:lnTo>
                  <a:pt x="0" y="31750"/>
                </a:lnTo>
                <a:close/>
              </a:path>
            </a:pathLst>
          </a:custGeom>
          <a:solidFill>
            <a:srgbClr val="FBE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0" y="6830059"/>
            <a:ext cx="9144000" cy="27940"/>
          </a:xfrm>
          <a:custGeom>
            <a:avLst/>
            <a:gdLst/>
            <a:ahLst/>
            <a:cxnLst/>
            <a:rect l="l" t="t" r="r" b="b"/>
            <a:pathLst>
              <a:path w="9144000" h="27940">
                <a:moveTo>
                  <a:pt x="0" y="27940"/>
                </a:moveTo>
                <a:lnTo>
                  <a:pt x="9144000" y="27940"/>
                </a:lnTo>
                <a:lnTo>
                  <a:pt x="9144000" y="0"/>
                </a:lnTo>
                <a:lnTo>
                  <a:pt x="0" y="0"/>
                </a:lnTo>
                <a:lnTo>
                  <a:pt x="0" y="27940"/>
                </a:lnTo>
                <a:close/>
              </a:path>
            </a:pathLst>
          </a:custGeom>
          <a:solidFill>
            <a:srgbClr val="FCE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 txBox="1">
            <a:spLocks noGrp="1"/>
          </p:cNvSpPr>
          <p:nvPr>
            <p:ph type="title"/>
          </p:nvPr>
        </p:nvSpPr>
        <p:spPr>
          <a:xfrm>
            <a:off x="3021329" y="307340"/>
            <a:ext cx="294449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A40020"/>
                </a:solidFill>
                <a:latin typeface="Arial"/>
                <a:cs typeface="Arial"/>
              </a:rPr>
              <a:t>Queen </a:t>
            </a:r>
            <a:r>
              <a:rPr spc="-10" dirty="0">
                <a:solidFill>
                  <a:srgbClr val="A40020"/>
                </a:solidFill>
                <a:latin typeface="Arial"/>
                <a:cs typeface="Arial"/>
              </a:rPr>
              <a:t>post</a:t>
            </a:r>
            <a:r>
              <a:rPr spc="-85" dirty="0">
                <a:solidFill>
                  <a:srgbClr val="A40020"/>
                </a:solidFill>
                <a:latin typeface="Arial"/>
                <a:cs typeface="Arial"/>
              </a:rPr>
              <a:t> </a:t>
            </a:r>
            <a:r>
              <a:rPr spc="-5" dirty="0">
                <a:solidFill>
                  <a:srgbClr val="A40020"/>
                </a:solidFill>
                <a:latin typeface="Arial"/>
                <a:cs typeface="Arial"/>
              </a:rPr>
              <a:t>truss</a:t>
            </a:r>
          </a:p>
        </p:txBody>
      </p:sp>
      <p:sp>
        <p:nvSpPr>
          <p:cNvPr id="237" name="object 237"/>
          <p:cNvSpPr/>
          <p:nvPr/>
        </p:nvSpPr>
        <p:spPr>
          <a:xfrm>
            <a:off x="4800600" y="1905000"/>
            <a:ext cx="4343400" cy="4419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 txBox="1"/>
          <p:nvPr/>
        </p:nvSpPr>
        <p:spPr>
          <a:xfrm>
            <a:off x="307340" y="1397000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239" name="object 239"/>
          <p:cNvSpPr txBox="1"/>
          <p:nvPr/>
        </p:nvSpPr>
        <p:spPr>
          <a:xfrm>
            <a:off x="650240" y="1413509"/>
            <a:ext cx="3478529" cy="137922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385"/>
              </a:spcBef>
            </a:pP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A </a:t>
            </a:r>
            <a:r>
              <a:rPr sz="2400" spc="-10" dirty="0">
                <a:solidFill>
                  <a:srgbClr val="0000CC"/>
                </a:solidFill>
                <a:latin typeface="Arial"/>
                <a:cs typeface="Arial"/>
              </a:rPr>
              <a:t>queen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post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truss</a:t>
            </a:r>
            <a:r>
              <a:rPr sz="2400" spc="-55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differs  from king post truss </a:t>
            </a:r>
            <a:r>
              <a:rPr sz="2400" spc="-10" dirty="0">
                <a:solidFill>
                  <a:srgbClr val="0000CC"/>
                </a:solidFill>
                <a:latin typeface="Arial"/>
                <a:cs typeface="Arial"/>
              </a:rPr>
              <a:t>is  having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two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vertical posts  rather than</a:t>
            </a:r>
            <a:r>
              <a:rPr sz="2400" spc="-10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one.</a:t>
            </a:r>
            <a:endParaRPr sz="2400">
              <a:latin typeface="Arial"/>
              <a:cs typeface="Arial"/>
            </a:endParaRPr>
          </a:p>
        </p:txBody>
      </p:sp>
      <p:sp>
        <p:nvSpPr>
          <p:cNvPr id="240" name="object 240"/>
          <p:cNvSpPr txBox="1"/>
          <p:nvPr/>
        </p:nvSpPr>
        <p:spPr>
          <a:xfrm>
            <a:off x="307340" y="3205479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FF00"/>
                </a:solidFill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241" name="object 241"/>
          <p:cNvSpPr txBox="1"/>
          <p:nvPr/>
        </p:nvSpPr>
        <p:spPr>
          <a:xfrm>
            <a:off x="650240" y="3221990"/>
            <a:ext cx="3410585" cy="72009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</a:pPr>
            <a:r>
              <a:rPr sz="2400" spc="-10" dirty="0">
                <a:solidFill>
                  <a:srgbClr val="00FF00"/>
                </a:solidFill>
                <a:latin typeface="Arial"/>
                <a:cs typeface="Arial"/>
              </a:rPr>
              <a:t>Queen </a:t>
            </a:r>
            <a:r>
              <a:rPr sz="2400" spc="-5" dirty="0">
                <a:solidFill>
                  <a:srgbClr val="00FF00"/>
                </a:solidFill>
                <a:latin typeface="Arial"/>
                <a:cs typeface="Arial"/>
              </a:rPr>
              <a:t>posts are suitable  upto </a:t>
            </a:r>
            <a:r>
              <a:rPr sz="2400" dirty="0">
                <a:solidFill>
                  <a:srgbClr val="00FF00"/>
                </a:solidFill>
                <a:latin typeface="Arial"/>
                <a:cs typeface="Arial"/>
              </a:rPr>
              <a:t>12mt.</a:t>
            </a:r>
            <a:endParaRPr sz="2400">
              <a:latin typeface="Arial"/>
              <a:cs typeface="Arial"/>
            </a:endParaRPr>
          </a:p>
        </p:txBody>
      </p:sp>
      <p:sp>
        <p:nvSpPr>
          <p:cNvPr id="242" name="object 242"/>
          <p:cNvSpPr txBox="1"/>
          <p:nvPr/>
        </p:nvSpPr>
        <p:spPr>
          <a:xfrm>
            <a:off x="307340" y="4354829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1F1F1"/>
                </a:solidFill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243" name="object 243"/>
          <p:cNvSpPr txBox="1"/>
          <p:nvPr/>
        </p:nvSpPr>
        <p:spPr>
          <a:xfrm>
            <a:off x="650240" y="4371340"/>
            <a:ext cx="3529965" cy="137922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385"/>
              </a:spcBef>
            </a:pPr>
            <a:r>
              <a:rPr sz="2400" spc="-5" dirty="0">
                <a:solidFill>
                  <a:srgbClr val="F1F1F1"/>
                </a:solidFill>
                <a:latin typeface="Arial"/>
                <a:cs typeface="Arial"/>
              </a:rPr>
              <a:t>Combination </a:t>
            </a:r>
            <a:r>
              <a:rPr sz="2400" spc="-10" dirty="0">
                <a:solidFill>
                  <a:srgbClr val="F1F1F1"/>
                </a:solidFill>
                <a:latin typeface="Arial"/>
                <a:cs typeface="Arial"/>
              </a:rPr>
              <a:t>queen </a:t>
            </a:r>
            <a:r>
              <a:rPr sz="2400" spc="-5" dirty="0">
                <a:solidFill>
                  <a:srgbClr val="F1F1F1"/>
                </a:solidFill>
                <a:latin typeface="Arial"/>
                <a:cs typeface="Arial"/>
              </a:rPr>
              <a:t>post  </a:t>
            </a:r>
            <a:r>
              <a:rPr sz="2400" spc="-10" dirty="0">
                <a:solidFill>
                  <a:srgbClr val="F1F1F1"/>
                </a:solidFill>
                <a:latin typeface="Arial"/>
                <a:cs typeface="Arial"/>
              </a:rPr>
              <a:t>and </a:t>
            </a:r>
            <a:r>
              <a:rPr sz="2400" spc="-5" dirty="0">
                <a:solidFill>
                  <a:srgbClr val="F1F1F1"/>
                </a:solidFill>
                <a:latin typeface="Arial"/>
                <a:cs typeface="Arial"/>
              </a:rPr>
              <a:t>king post  trusses,which are suitable  upto </a:t>
            </a:r>
            <a:r>
              <a:rPr sz="2400" dirty="0">
                <a:solidFill>
                  <a:srgbClr val="F1F1F1"/>
                </a:solidFill>
                <a:latin typeface="Arial"/>
                <a:cs typeface="Arial"/>
              </a:rPr>
              <a:t>18mt.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71BE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38200" y="1447800"/>
            <a:ext cx="7200900" cy="37020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270" y="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46A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1270" y="3301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46A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270" y="6731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56B1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-1270" y="1016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66B1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1270" y="13588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76C1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-1270" y="1701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86D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-1270" y="2044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96D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-1270" y="2387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A6E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1270" y="2730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B6F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270" y="3073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C6F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1270" y="3416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D70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-1270" y="37719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1E71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-1270" y="4102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F71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-1270" y="4445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0721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-1270" y="4787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17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-1270" y="5143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2273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-1270" y="54736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374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-1270" y="5816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474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-1270" y="6159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575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-1270" y="65150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2676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-1270" y="68453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776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-1270" y="71881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877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-1270" y="75438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2978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-1270" y="78866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2A78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-1270" y="82168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B79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-1270" y="85598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C79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-1270" y="89153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2D7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-1270" y="92583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2E7B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-1270" y="9588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F7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-1270" y="99313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307C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-1270" y="10287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17D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-1270" y="106298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337D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-1270" y="109601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337E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-1270" y="113156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47F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-1270" y="116586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57F3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-1270" y="12001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680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-1270" y="123316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3780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-1270" y="126873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3881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-1270" y="130301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982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-1270" y="133731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A82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-1270" y="13716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B8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-1270" y="140588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3C84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-1270" y="144018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3D84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-1270" y="147446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E85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-1270" y="150876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F863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-1270" y="15430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086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-1270" y="157733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4187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-1270" y="161163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4287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-1270" y="16459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388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-1270" y="168021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489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-1270" y="17145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589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-1270" y="174878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468A4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-1270" y="178307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478B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-1270" y="181737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88B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-1270" y="185166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98C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-1270" y="18859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A8D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-1270" y="192023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4B8D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-1270" y="195452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4C8E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-1270" y="19888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D8E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-1270" y="202311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E8F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-1270" y="20574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F90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-1270" y="209168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090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-1270" y="212597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191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-1270" y="216027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292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-1270" y="219456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392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-1270" y="22288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493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-1270" y="226313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594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-1270" y="229742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694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-1270" y="23317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7955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-1270" y="236601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8955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-1270" y="24003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996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-1270" y="243458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A97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-1270" y="246887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B97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-1270" y="250317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C995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-1270" y="253746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D99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-1270" y="25717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E99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-1270" y="260603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F9A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-1270" y="264032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609B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-1270" y="26746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19B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-1270" y="270891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29C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-1270" y="27432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39C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-1270" y="277748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649D5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-1270" y="281177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669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-1270" y="28460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669E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-1270" y="288036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79F6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-1270" y="29146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8A06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-1270" y="294893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69A0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-1270" y="29832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6AA1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-1270" y="30175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BA26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-1270" y="305181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CA2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-1270" y="30861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6DA3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-1270" y="312038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6EA3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-1270" y="315467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6FA4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-1270" y="318897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70A5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-1270" y="322326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1A5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-1270" y="32575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2A6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-1270" y="329184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73A76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-1270" y="332612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74A7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-1270" y="33604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5A8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-1270" y="33947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6A9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-1270" y="34290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77A9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-1270" y="34632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8AA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-1270" y="34975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9AA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-1270" y="35318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AAB7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-1270" y="356615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7BAC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-1270" y="36004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CAC7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-1270" y="36347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DAD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-1270" y="36690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EAE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-1270" y="37033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7FAE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-1270" y="37376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0AF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-1270" y="37719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1B0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-1270" y="38061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2B0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-1270" y="38404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3B17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-1270" y="38747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84B1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-1270" y="39090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5B2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-1270" y="39433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6B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-1270" y="39776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7B3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-1270" y="40119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8B4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-1270" y="40462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89B5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-1270" y="40805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AB5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-1270" y="41148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BB6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-1270" y="41490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CB7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-1270" y="41833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DB7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-1270" y="42176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8EB8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-1270" y="42519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FB8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-1270" y="42862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0B9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-1270" y="43205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1BA8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-1270" y="43548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2BA8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-1270" y="43891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93BB8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-1270" y="44234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4BC8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-1270" y="44577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5BC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-1270" y="44919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6BD8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-1270" y="45262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7BE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-1270" y="45605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99BE8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-1270" y="45948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9BF8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-1270" y="46291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ABF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-1270" y="46634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BC0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-1270" y="46977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CC1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-1270" y="47320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9DC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-1270" y="47663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EC2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-1270" y="48006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FC3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-1270" y="48348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0C3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-1270" y="48691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1C49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-1270" y="49034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A2C5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-1270" y="49377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3C5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-1270" y="49720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4C6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-1270" y="50063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5C6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-1270" y="50406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6C79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-1270" y="50749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A7C8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-1270" y="51092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8C8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-1270" y="51435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9C9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-1270" y="51777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ACA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-1270" y="52120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BCA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-1270" y="52463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ACCC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-1270" y="52806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ADCC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-1270" y="53149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ECC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-1270" y="53492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FCD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-1270" y="53835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0CD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-1270" y="54178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B1CEA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-1270" y="54521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B2CF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-1270" y="54864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3CF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-1270" y="55206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4D0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-1270" y="55549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5D1A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-1270" y="55892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B6D1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-1270" y="562482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B7D2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-1270" y="56578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8D3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-1270" y="56921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9D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-1270" y="57264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AD4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-1270" y="576199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BBD4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-1270" y="57950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BCD5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-1270" y="58293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DD6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-1270" y="586485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BED6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-1270" y="58991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BFD7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-1270" y="59321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C0D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-1270" y="59664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C1D8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-1270" y="60020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C2D9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-1270" y="603630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C3DA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-1270" y="60693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C4DA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-1270" y="61036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C5DB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-1270" y="613917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C6DB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-1270" y="617347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C7DC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-1270" y="62064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C8DD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-1270" y="62420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C9DD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-1270" y="627634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CADE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-1270" y="631062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CCDF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-1270" y="63436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CCD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-1270" y="637920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CDE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-1270" y="64135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CEE1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-1270" y="644779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CFE1C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-1270" y="64808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D0E2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-1270" y="651636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D1E2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-1270" y="655065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D2E3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-1270" y="65849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D3E4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-1270" y="661924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D4E4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-1270" y="665353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D5E5C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-1270" y="668781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D6E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-1270" y="672210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D7E6C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-1270" y="67564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D8E7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-1270" y="679069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D9E8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0" y="6824980"/>
            <a:ext cx="9144000" cy="33020"/>
          </a:xfrm>
          <a:custGeom>
            <a:avLst/>
            <a:gdLst/>
            <a:ahLst/>
            <a:cxnLst/>
            <a:rect l="l" t="t" r="r" b="b"/>
            <a:pathLst>
              <a:path w="9144000" h="33020">
                <a:moveTo>
                  <a:pt x="0" y="33020"/>
                </a:moveTo>
                <a:lnTo>
                  <a:pt x="9144000" y="33020"/>
                </a:lnTo>
                <a:lnTo>
                  <a:pt x="914400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DAE8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 txBox="1"/>
          <p:nvPr/>
        </p:nvSpPr>
        <p:spPr>
          <a:xfrm>
            <a:off x="383540" y="894079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3300"/>
                </a:solidFill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203" name="object 203"/>
          <p:cNvSpPr txBox="1"/>
          <p:nvPr/>
        </p:nvSpPr>
        <p:spPr>
          <a:xfrm>
            <a:off x="726440" y="910590"/>
            <a:ext cx="7009130" cy="72009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</a:pPr>
            <a:r>
              <a:rPr sz="2400" spc="-5" dirty="0">
                <a:solidFill>
                  <a:srgbClr val="FF3300"/>
                </a:solidFill>
                <a:latin typeface="Arial"/>
                <a:cs typeface="Arial"/>
              </a:rPr>
              <a:t>When span exceeds </a:t>
            </a:r>
            <a:r>
              <a:rPr sz="2400" dirty="0">
                <a:solidFill>
                  <a:srgbClr val="FF3300"/>
                </a:solidFill>
                <a:latin typeface="Arial"/>
                <a:cs typeface="Arial"/>
              </a:rPr>
              <a:t>more </a:t>
            </a:r>
            <a:r>
              <a:rPr sz="2400" spc="-5" dirty="0">
                <a:solidFill>
                  <a:srgbClr val="FF3300"/>
                </a:solidFill>
                <a:latin typeface="Arial"/>
                <a:cs typeface="Arial"/>
              </a:rPr>
              <a:t>than </a:t>
            </a:r>
            <a:r>
              <a:rPr sz="2400" dirty="0">
                <a:solidFill>
                  <a:srgbClr val="FF3300"/>
                </a:solidFill>
                <a:latin typeface="Arial"/>
                <a:cs typeface="Arial"/>
              </a:rPr>
              <a:t>10mt,timber </a:t>
            </a:r>
            <a:r>
              <a:rPr sz="2400" spc="-5" dirty="0">
                <a:solidFill>
                  <a:srgbClr val="FF3300"/>
                </a:solidFill>
                <a:latin typeface="Arial"/>
                <a:cs typeface="Arial"/>
              </a:rPr>
              <a:t>trusses  </a:t>
            </a:r>
            <a:r>
              <a:rPr sz="2400" dirty="0">
                <a:solidFill>
                  <a:srgbClr val="FF3300"/>
                </a:solidFill>
                <a:latin typeface="Arial"/>
                <a:cs typeface="Arial"/>
              </a:rPr>
              <a:t>become </a:t>
            </a:r>
            <a:r>
              <a:rPr sz="2400" spc="-10" dirty="0">
                <a:solidFill>
                  <a:srgbClr val="FF3300"/>
                </a:solidFill>
                <a:latin typeface="Arial"/>
                <a:cs typeface="Arial"/>
              </a:rPr>
              <a:t>heavy and </a:t>
            </a:r>
            <a:r>
              <a:rPr sz="2400" dirty="0">
                <a:solidFill>
                  <a:srgbClr val="FF3300"/>
                </a:solidFill>
                <a:latin typeface="Arial"/>
                <a:cs typeface="Arial"/>
              </a:rPr>
              <a:t>more</a:t>
            </a:r>
            <a:r>
              <a:rPr sz="2400" spc="10" dirty="0">
                <a:solidFill>
                  <a:srgbClr val="FF33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F3300"/>
                </a:solidFill>
                <a:latin typeface="Arial"/>
                <a:cs typeface="Arial"/>
              </a:rPr>
              <a:t>uneconomical.</a:t>
            </a:r>
            <a:endParaRPr sz="2400">
              <a:latin typeface="Arial"/>
              <a:cs typeface="Arial"/>
            </a:endParaRPr>
          </a:p>
        </p:txBody>
      </p:sp>
      <p:sp>
        <p:nvSpPr>
          <p:cNvPr id="204" name="object 204"/>
          <p:cNvSpPr txBox="1"/>
          <p:nvPr/>
        </p:nvSpPr>
        <p:spPr>
          <a:xfrm>
            <a:off x="383540" y="2043429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A40020"/>
                </a:solidFill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205" name="object 205"/>
          <p:cNvSpPr txBox="1"/>
          <p:nvPr/>
        </p:nvSpPr>
        <p:spPr>
          <a:xfrm>
            <a:off x="726440" y="2059940"/>
            <a:ext cx="7696834" cy="72009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</a:pPr>
            <a:r>
              <a:rPr sz="2400" spc="-5" dirty="0">
                <a:solidFill>
                  <a:srgbClr val="A40020"/>
                </a:solidFill>
                <a:latin typeface="Arial"/>
                <a:cs typeface="Arial"/>
              </a:rPr>
              <a:t>steel </a:t>
            </a:r>
            <a:r>
              <a:rPr sz="2400" dirty="0">
                <a:solidFill>
                  <a:srgbClr val="A40020"/>
                </a:solidFill>
                <a:latin typeface="Arial"/>
                <a:cs typeface="Arial"/>
              </a:rPr>
              <a:t>trusses are </a:t>
            </a:r>
            <a:r>
              <a:rPr sz="2400" spc="-5" dirty="0">
                <a:solidFill>
                  <a:srgbClr val="A40020"/>
                </a:solidFill>
                <a:latin typeface="Arial"/>
                <a:cs typeface="Arial"/>
              </a:rPr>
              <a:t>used these days for all spans </a:t>
            </a:r>
            <a:r>
              <a:rPr sz="2400" dirty="0">
                <a:solidFill>
                  <a:srgbClr val="A40020"/>
                </a:solidFill>
                <a:latin typeface="Arial"/>
                <a:cs typeface="Arial"/>
              </a:rPr>
              <a:t>– small </a:t>
            </a:r>
            <a:r>
              <a:rPr sz="2400" spc="-5" dirty="0">
                <a:solidFill>
                  <a:srgbClr val="A40020"/>
                </a:solidFill>
                <a:latin typeface="Arial"/>
                <a:cs typeface="Arial"/>
              </a:rPr>
              <a:t>or  large reason:</a:t>
            </a:r>
            <a:endParaRPr sz="2400">
              <a:latin typeface="Arial"/>
              <a:cs typeface="Arial"/>
            </a:endParaRPr>
          </a:p>
        </p:txBody>
      </p:sp>
      <p:sp>
        <p:nvSpPr>
          <p:cNvPr id="206" name="object 206"/>
          <p:cNvSpPr txBox="1"/>
          <p:nvPr/>
        </p:nvSpPr>
        <p:spPr>
          <a:xfrm>
            <a:off x="383540" y="3171189"/>
            <a:ext cx="6682740" cy="245491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09"/>
              </a:spcBef>
              <a:buFont typeface="Symbol"/>
              <a:buChar char=""/>
              <a:tabLst>
                <a:tab pos="355600" algn="l"/>
              </a:tabLst>
            </a:pP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More</a:t>
            </a:r>
            <a:r>
              <a:rPr sz="2400" spc="-75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economical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Symbol"/>
              <a:buChar char=""/>
              <a:tabLst>
                <a:tab pos="355600" algn="l"/>
              </a:tabLst>
            </a:pPr>
            <a:r>
              <a:rPr sz="2400" spc="-10" dirty="0">
                <a:solidFill>
                  <a:srgbClr val="0000CC"/>
                </a:solidFill>
                <a:latin typeface="Arial"/>
                <a:cs typeface="Arial"/>
              </a:rPr>
              <a:t>Easy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to</a:t>
            </a:r>
            <a:r>
              <a:rPr sz="2400" spc="-45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construct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Font typeface="Symbol"/>
              <a:buChar char=""/>
              <a:tabLst>
                <a:tab pos="355600" algn="l"/>
              </a:tabLst>
            </a:pP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Fire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proof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Symbol"/>
              <a:buChar char=""/>
              <a:tabLst>
                <a:tab pos="355600" algn="l"/>
              </a:tabLst>
            </a:pP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More</a:t>
            </a:r>
            <a:r>
              <a:rPr sz="2400" spc="-10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rigid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Symbol"/>
              <a:buChar char=""/>
              <a:tabLst>
                <a:tab pos="355600" algn="l"/>
              </a:tabLst>
            </a:pP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Permanent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Symbol"/>
              <a:buChar char=""/>
              <a:tabLst>
                <a:tab pos="355600" algn="l"/>
              </a:tabLst>
            </a:pP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Most resistant </a:t>
            </a:r>
            <a:r>
              <a:rPr sz="2400" dirty="0">
                <a:solidFill>
                  <a:srgbClr val="0000CC"/>
                </a:solidFill>
                <a:latin typeface="Arial"/>
                <a:cs typeface="Arial"/>
              </a:rPr>
              <a:t>to </a:t>
            </a:r>
            <a:r>
              <a:rPr sz="2400" spc="-5" dirty="0">
                <a:solidFill>
                  <a:srgbClr val="0000CC"/>
                </a:solidFill>
                <a:latin typeface="Arial"/>
                <a:cs typeface="Arial"/>
              </a:rPr>
              <a:t>other environmental</a:t>
            </a:r>
            <a:r>
              <a:rPr sz="2400" spc="15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00CC"/>
                </a:solidFill>
                <a:latin typeface="Arial"/>
                <a:cs typeface="Arial"/>
              </a:rPr>
              <a:t>agencies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207" name="object 207"/>
          <p:cNvSpPr txBox="1">
            <a:spLocks noGrp="1"/>
          </p:cNvSpPr>
          <p:nvPr>
            <p:ph type="title"/>
          </p:nvPr>
        </p:nvSpPr>
        <p:spPr>
          <a:xfrm>
            <a:off x="3302000" y="78740"/>
            <a:ext cx="208026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solidFill>
                  <a:srgbClr val="0000CC"/>
                </a:solidFill>
                <a:latin typeface="Arial"/>
                <a:cs typeface="Arial"/>
              </a:rPr>
              <a:t>Steel</a:t>
            </a:r>
            <a:r>
              <a:rPr b="0" spc="-70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b="0" spc="-5" dirty="0">
                <a:solidFill>
                  <a:srgbClr val="0000CC"/>
                </a:solidFill>
                <a:latin typeface="Arial"/>
                <a:cs typeface="Arial"/>
              </a:rPr>
              <a:t>trusses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270" y="0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662F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1270" y="4953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662F1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270" y="9906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6630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-1270" y="14858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67311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1270" y="19812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68331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-1270" y="24765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69331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-1270" y="29717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6934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-1270" y="34670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6A35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1270" y="39624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6B36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270" y="445769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6C37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1270" y="49656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6D38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-1270" y="54610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6D39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-1270" y="59563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6E3A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-1270" y="64515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6F3B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-1270" y="69469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03B1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-1270" y="744219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713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-1270" y="79501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13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-1270" y="84455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23E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-1270" y="89408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733F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-1270" y="94361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440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-1270" y="99313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541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-1270" y="104266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542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-1270" y="109220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643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-1270" y="1141730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7744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-1270" y="119253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7845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-1270" y="124206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946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-1270" y="129158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947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-1270" y="134111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A48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-1270" y="139065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B48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-1270" y="1440180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7C49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-1270" y="149098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D4A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-1270" y="154051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7D4B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-1270" y="159003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E4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-1270" y="163957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7F4D3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-1270" y="168910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804E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-1270" y="173862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814F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-1270" y="178816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8250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-1270" y="1837689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8251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-1270" y="188848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8352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-1270" y="193802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845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-1270" y="198755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8554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-1270" y="203707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8655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-1270" y="208661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8655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-1270" y="213613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87563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-1270" y="2185670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8857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-1270" y="223647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8958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-1270" y="228600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8A59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-1270" y="233552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8A5A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-1270" y="238506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8B5B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-1270" y="243458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8C5C4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-1270" y="2484120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8D5D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-1270" y="253492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8E5E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-1270" y="258445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8E5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-1270" y="263397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8F60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-1270" y="268351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061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-1270" y="273303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162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-1270" y="278257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262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-1270" y="283210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263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-1270" y="2881629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9364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-1270" y="293242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466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-1270" y="298196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9566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-1270" y="303148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667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-1270" y="308102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668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-1270" y="313055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30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769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-1270" y="3180079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996A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-1270" y="323087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96B5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-1270" y="328040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9A6C5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-1270" y="332994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A6D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-1270" y="337947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B6E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-1270" y="342900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C6F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-1270" y="347852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9D6F5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-1270" y="352805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E70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-1270" y="357759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9F71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-1270" y="3627120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9F72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-1270" y="367792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A073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-1270" y="372745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A174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-1270" y="377697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A275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-1270" y="382650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A3765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-1270" y="387604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A37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-1270" y="3925570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A478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-1270" y="397637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A5796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-1270" y="402590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A67A6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-1270" y="407542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A77B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-1270" y="412495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A77C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-1270" y="417449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A87C6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-1270" y="422402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A97D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-1270" y="427355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AA7E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-1270" y="4323079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AB7F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-1270" y="437387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AB80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-1270" y="442340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AC81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-1270" y="447294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AD82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-1270" y="452247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AE836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-1270" y="457200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AF84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-1270" y="4621529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AF85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-1270" y="467232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B086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-1270" y="472185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B187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-1270" y="477139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B288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-1270" y="482092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B389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-1270" y="487045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B3897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-1270" y="491997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B48A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-1270" y="4969509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B58B7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-1270" y="502030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B68C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-1270" y="506984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B78D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-1270" y="511937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B78E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-1270" y="516890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B88F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-1270" y="521842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B990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-1270" y="526795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BA917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-1270" y="531749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BB92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-1270" y="5367020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799"/>
                </a:moveTo>
                <a:lnTo>
                  <a:pt x="9146540" y="50799"/>
                </a:lnTo>
                <a:lnTo>
                  <a:pt x="9146540" y="0"/>
                </a:lnTo>
                <a:lnTo>
                  <a:pt x="0" y="0"/>
                </a:lnTo>
                <a:lnTo>
                  <a:pt x="0" y="50799"/>
                </a:lnTo>
                <a:close/>
              </a:path>
            </a:pathLst>
          </a:custGeom>
          <a:solidFill>
            <a:srgbClr val="BC93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-1270" y="541782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BC94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-1270" y="546735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BD95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-1270" y="551687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BE96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-1270" y="556640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BF96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-1270" y="561594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C09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-1270" y="5665470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799"/>
                </a:moveTo>
                <a:lnTo>
                  <a:pt x="9146540" y="50799"/>
                </a:lnTo>
                <a:lnTo>
                  <a:pt x="9146540" y="0"/>
                </a:lnTo>
                <a:lnTo>
                  <a:pt x="0" y="0"/>
                </a:lnTo>
                <a:lnTo>
                  <a:pt x="0" y="50799"/>
                </a:lnTo>
                <a:close/>
              </a:path>
            </a:pathLst>
          </a:custGeom>
          <a:solidFill>
            <a:srgbClr val="C099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-1270" y="571627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C199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-1270" y="576580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C29A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-1270" y="581532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C39B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-1270" y="586485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C49C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-1270" y="591439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C49D8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-1270" y="596392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C59E8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-1270" y="601345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C69F8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-1270" y="6062979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C7A08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-1270" y="611377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C8A1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-1270" y="616330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C8A28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-1270" y="621284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C9A3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-1270" y="626237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CAA38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-1270" y="631190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CCA48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-1270" y="6361429"/>
            <a:ext cx="9146540" cy="50800"/>
          </a:xfrm>
          <a:custGeom>
            <a:avLst/>
            <a:gdLst/>
            <a:ahLst/>
            <a:cxnLst/>
            <a:rect l="l" t="t" r="r" b="b"/>
            <a:pathLst>
              <a:path w="9146540" h="50800">
                <a:moveTo>
                  <a:pt x="0" y="50800"/>
                </a:moveTo>
                <a:lnTo>
                  <a:pt x="9146540" y="50800"/>
                </a:lnTo>
                <a:lnTo>
                  <a:pt x="9146540" y="0"/>
                </a:lnTo>
                <a:lnTo>
                  <a:pt x="0" y="0"/>
                </a:lnTo>
                <a:lnTo>
                  <a:pt x="0" y="50800"/>
                </a:lnTo>
                <a:close/>
              </a:path>
            </a:pathLst>
          </a:custGeom>
          <a:solidFill>
            <a:srgbClr val="CCA5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-1270" y="641222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CCA6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-1270" y="646175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CDA7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-1270" y="651129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CEA8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-1270" y="656081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29"/>
                </a:moveTo>
                <a:lnTo>
                  <a:pt x="9146540" y="49529"/>
                </a:lnTo>
                <a:lnTo>
                  <a:pt x="914654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CFA9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-1270" y="661035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D0AA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-1270" y="6659880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D0AB9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-1270" y="6709409"/>
            <a:ext cx="9146540" cy="49530"/>
          </a:xfrm>
          <a:custGeom>
            <a:avLst/>
            <a:gdLst/>
            <a:ahLst/>
            <a:cxnLst/>
            <a:rect l="l" t="t" r="r" b="b"/>
            <a:pathLst>
              <a:path w="9146540" h="49529">
                <a:moveTo>
                  <a:pt x="0" y="49530"/>
                </a:moveTo>
                <a:lnTo>
                  <a:pt x="9146540" y="49530"/>
                </a:lnTo>
                <a:lnTo>
                  <a:pt x="9146540" y="0"/>
                </a:lnTo>
                <a:lnTo>
                  <a:pt x="0" y="0"/>
                </a:lnTo>
                <a:lnTo>
                  <a:pt x="0" y="49530"/>
                </a:lnTo>
                <a:close/>
              </a:path>
            </a:pathLst>
          </a:custGeom>
          <a:solidFill>
            <a:srgbClr val="D1AC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-1270" y="6758940"/>
            <a:ext cx="9146540" cy="54610"/>
          </a:xfrm>
          <a:custGeom>
            <a:avLst/>
            <a:gdLst/>
            <a:ahLst/>
            <a:cxnLst/>
            <a:rect l="l" t="t" r="r" b="b"/>
            <a:pathLst>
              <a:path w="9146540" h="54609">
                <a:moveTo>
                  <a:pt x="0" y="54609"/>
                </a:moveTo>
                <a:lnTo>
                  <a:pt x="9146540" y="54609"/>
                </a:lnTo>
                <a:lnTo>
                  <a:pt x="9146540" y="0"/>
                </a:lnTo>
                <a:lnTo>
                  <a:pt x="0" y="0"/>
                </a:lnTo>
                <a:lnTo>
                  <a:pt x="0" y="54609"/>
                </a:lnTo>
                <a:close/>
              </a:path>
            </a:pathLst>
          </a:custGeom>
          <a:solidFill>
            <a:srgbClr val="D2AD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0" y="6808469"/>
            <a:ext cx="9144000" cy="49530"/>
          </a:xfrm>
          <a:custGeom>
            <a:avLst/>
            <a:gdLst/>
            <a:ahLst/>
            <a:cxnLst/>
            <a:rect l="l" t="t" r="r" b="b"/>
            <a:pathLst>
              <a:path w="9144000" h="49529">
                <a:moveTo>
                  <a:pt x="0" y="49529"/>
                </a:moveTo>
                <a:lnTo>
                  <a:pt x="9144000" y="49529"/>
                </a:lnTo>
                <a:lnTo>
                  <a:pt x="9144000" y="0"/>
                </a:lnTo>
                <a:lnTo>
                  <a:pt x="0" y="0"/>
                </a:lnTo>
                <a:lnTo>
                  <a:pt x="0" y="49529"/>
                </a:lnTo>
                <a:close/>
              </a:path>
            </a:pathLst>
          </a:custGeom>
          <a:solidFill>
            <a:srgbClr val="D3AE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 txBox="1"/>
          <p:nvPr/>
        </p:nvSpPr>
        <p:spPr>
          <a:xfrm>
            <a:off x="307340" y="453390"/>
            <a:ext cx="8295005" cy="4820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5110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solidFill>
                  <a:srgbClr val="0000CC"/>
                </a:solidFill>
                <a:latin typeface="Arial"/>
                <a:cs typeface="Arial"/>
              </a:rPr>
              <a:t>Steel</a:t>
            </a:r>
            <a:r>
              <a:rPr sz="3200" spc="-10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0000CC"/>
                </a:solidFill>
                <a:latin typeface="Arial"/>
                <a:cs typeface="Arial"/>
              </a:rPr>
              <a:t>trusses……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7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buChar char="•"/>
              <a:tabLst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These are </a:t>
            </a:r>
            <a:r>
              <a:rPr sz="3200" spc="-5" dirty="0">
                <a:latin typeface="Arial"/>
                <a:cs typeface="Arial"/>
              </a:rPr>
              <a:t>fabricated from </a:t>
            </a:r>
            <a:r>
              <a:rPr sz="3200" dirty="0">
                <a:latin typeface="Arial"/>
                <a:cs typeface="Arial"/>
              </a:rPr>
              <a:t>rolled </a:t>
            </a:r>
            <a:r>
              <a:rPr sz="3200" spc="-5" dirty="0">
                <a:latin typeface="Arial"/>
                <a:cs typeface="Arial"/>
              </a:rPr>
              <a:t>steel  </a:t>
            </a:r>
            <a:r>
              <a:rPr sz="3200" dirty="0">
                <a:latin typeface="Arial"/>
                <a:cs typeface="Arial"/>
              </a:rPr>
              <a:t>structural </a:t>
            </a:r>
            <a:r>
              <a:rPr sz="3200" spc="5" dirty="0">
                <a:latin typeface="Arial"/>
                <a:cs typeface="Arial"/>
              </a:rPr>
              <a:t>members </a:t>
            </a:r>
            <a:r>
              <a:rPr sz="3200" spc="-5" dirty="0">
                <a:latin typeface="Arial"/>
                <a:cs typeface="Arial"/>
              </a:rPr>
              <a:t>like </a:t>
            </a:r>
            <a:r>
              <a:rPr sz="3200" dirty="0">
                <a:solidFill>
                  <a:srgbClr val="A40020"/>
                </a:solidFill>
                <a:latin typeface="Arial"/>
                <a:cs typeface="Arial"/>
              </a:rPr>
              <a:t>channels,</a:t>
            </a:r>
            <a:r>
              <a:rPr sz="3200" spc="725" dirty="0">
                <a:solidFill>
                  <a:srgbClr val="A4002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A40020"/>
                </a:solidFill>
                <a:latin typeface="Arial"/>
                <a:cs typeface="Arial"/>
              </a:rPr>
              <a:t>angels,  </a:t>
            </a:r>
            <a:r>
              <a:rPr sz="3200" dirty="0">
                <a:solidFill>
                  <a:srgbClr val="A40020"/>
                </a:solidFill>
                <a:latin typeface="Arial"/>
                <a:cs typeface="Arial"/>
              </a:rPr>
              <a:t>T-sections,</a:t>
            </a:r>
            <a:r>
              <a:rPr sz="3200" spc="-10" dirty="0">
                <a:solidFill>
                  <a:srgbClr val="A4002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A40020"/>
                </a:solidFill>
                <a:latin typeface="Arial"/>
                <a:cs typeface="Arial"/>
              </a:rPr>
              <a:t>plates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har char="•"/>
            </a:pPr>
            <a:endParaRPr sz="4700">
              <a:latin typeface="Times New Roman"/>
              <a:cs typeface="Times New Roman"/>
            </a:endParaRPr>
          </a:p>
          <a:p>
            <a:pPr marL="355600" marR="673735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0000CC"/>
                </a:solidFill>
                <a:latin typeface="Arial"/>
                <a:cs typeface="Arial"/>
              </a:rPr>
              <a:t>Angle </a:t>
            </a:r>
            <a:r>
              <a:rPr sz="3200" dirty="0">
                <a:solidFill>
                  <a:srgbClr val="0000CC"/>
                </a:solidFill>
                <a:latin typeface="Arial"/>
                <a:cs typeface="Arial"/>
              </a:rPr>
              <a:t>section </a:t>
            </a:r>
            <a:r>
              <a:rPr sz="3200" dirty="0">
                <a:latin typeface="Arial"/>
                <a:cs typeface="Arial"/>
              </a:rPr>
              <a:t>can resist </a:t>
            </a:r>
            <a:r>
              <a:rPr sz="3200" spc="-5" dirty="0">
                <a:latin typeface="Arial"/>
                <a:cs typeface="Arial"/>
              </a:rPr>
              <a:t>effectively both  tension </a:t>
            </a:r>
            <a:r>
              <a:rPr sz="3200" dirty="0">
                <a:latin typeface="Arial"/>
                <a:cs typeface="Arial"/>
              </a:rPr>
              <a:t>as </a:t>
            </a:r>
            <a:r>
              <a:rPr sz="3200" spc="-10" dirty="0">
                <a:latin typeface="Arial"/>
                <a:cs typeface="Arial"/>
              </a:rPr>
              <a:t>well </a:t>
            </a:r>
            <a:r>
              <a:rPr sz="3200" dirty="0">
                <a:latin typeface="Arial"/>
                <a:cs typeface="Arial"/>
              </a:rPr>
              <a:t>as compression. </a:t>
            </a:r>
            <a:r>
              <a:rPr sz="3200" spc="-5" dirty="0">
                <a:latin typeface="Arial"/>
                <a:cs typeface="Arial"/>
              </a:rPr>
              <a:t>Jointing  </a:t>
            </a:r>
            <a:r>
              <a:rPr sz="3200" dirty="0">
                <a:latin typeface="Arial"/>
                <a:cs typeface="Arial"/>
              </a:rPr>
              <a:t>easy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270" y="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5B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1270" y="5588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5B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270" y="113029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5C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-1270" y="170179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5D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1270" y="227329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5E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-1270" y="284479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5F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-1270" y="341629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60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-1270" y="398779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61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1270" y="455930"/>
            <a:ext cx="9146540" cy="58419"/>
          </a:xfrm>
          <a:custGeom>
            <a:avLst/>
            <a:gdLst/>
            <a:ahLst/>
            <a:cxnLst/>
            <a:rect l="l" t="t" r="r" b="b"/>
            <a:pathLst>
              <a:path w="9146540" h="58420">
                <a:moveTo>
                  <a:pt x="0" y="58420"/>
                </a:moveTo>
                <a:lnTo>
                  <a:pt x="9146540" y="58420"/>
                </a:lnTo>
                <a:lnTo>
                  <a:pt x="9146540" y="0"/>
                </a:lnTo>
                <a:lnTo>
                  <a:pt x="0" y="0"/>
                </a:lnTo>
                <a:lnTo>
                  <a:pt x="0" y="58420"/>
                </a:lnTo>
                <a:close/>
              </a:path>
            </a:pathLst>
          </a:custGeom>
          <a:solidFill>
            <a:srgbClr val="0062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270" y="514350"/>
            <a:ext cx="9146540" cy="55880"/>
          </a:xfrm>
          <a:custGeom>
            <a:avLst/>
            <a:gdLst/>
            <a:ahLst/>
            <a:cxnLst/>
            <a:rect l="l" t="t" r="r" b="b"/>
            <a:pathLst>
              <a:path w="9146540" h="55879">
                <a:moveTo>
                  <a:pt x="0" y="55879"/>
                </a:moveTo>
                <a:lnTo>
                  <a:pt x="9146540" y="55879"/>
                </a:lnTo>
                <a:lnTo>
                  <a:pt x="9146540" y="0"/>
                </a:lnTo>
                <a:lnTo>
                  <a:pt x="0" y="0"/>
                </a:lnTo>
                <a:lnTo>
                  <a:pt x="0" y="55879"/>
                </a:lnTo>
                <a:close/>
              </a:path>
            </a:pathLst>
          </a:custGeom>
          <a:solidFill>
            <a:srgbClr val="0063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1270" y="57023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64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-1270" y="62738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66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-1270" y="684530"/>
            <a:ext cx="9146540" cy="58419"/>
          </a:xfrm>
          <a:custGeom>
            <a:avLst/>
            <a:gdLst/>
            <a:ahLst/>
            <a:cxnLst/>
            <a:rect l="l" t="t" r="r" b="b"/>
            <a:pathLst>
              <a:path w="9146540" h="58420">
                <a:moveTo>
                  <a:pt x="0" y="58420"/>
                </a:moveTo>
                <a:lnTo>
                  <a:pt x="9146540" y="58420"/>
                </a:lnTo>
                <a:lnTo>
                  <a:pt x="9146540" y="0"/>
                </a:lnTo>
                <a:lnTo>
                  <a:pt x="0" y="0"/>
                </a:lnTo>
                <a:lnTo>
                  <a:pt x="0" y="58420"/>
                </a:lnTo>
                <a:close/>
              </a:path>
            </a:pathLst>
          </a:custGeom>
          <a:solidFill>
            <a:srgbClr val="0066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-1270" y="7429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67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-1270" y="800100"/>
            <a:ext cx="9146540" cy="55880"/>
          </a:xfrm>
          <a:custGeom>
            <a:avLst/>
            <a:gdLst/>
            <a:ahLst/>
            <a:cxnLst/>
            <a:rect l="l" t="t" r="r" b="b"/>
            <a:pathLst>
              <a:path w="9146540" h="55880">
                <a:moveTo>
                  <a:pt x="0" y="55879"/>
                </a:moveTo>
                <a:lnTo>
                  <a:pt x="9146540" y="55879"/>
                </a:lnTo>
                <a:lnTo>
                  <a:pt x="9146540" y="0"/>
                </a:lnTo>
                <a:lnTo>
                  <a:pt x="0" y="0"/>
                </a:lnTo>
                <a:lnTo>
                  <a:pt x="0" y="55879"/>
                </a:lnTo>
                <a:close/>
              </a:path>
            </a:pathLst>
          </a:custGeom>
          <a:solidFill>
            <a:srgbClr val="0068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-1270" y="85598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69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-1270" y="913130"/>
            <a:ext cx="9146540" cy="58419"/>
          </a:xfrm>
          <a:custGeom>
            <a:avLst/>
            <a:gdLst/>
            <a:ahLst/>
            <a:cxnLst/>
            <a:rect l="l" t="t" r="r" b="b"/>
            <a:pathLst>
              <a:path w="9146540" h="58419">
                <a:moveTo>
                  <a:pt x="0" y="58420"/>
                </a:moveTo>
                <a:lnTo>
                  <a:pt x="9146540" y="58420"/>
                </a:lnTo>
                <a:lnTo>
                  <a:pt x="9146540" y="0"/>
                </a:lnTo>
                <a:lnTo>
                  <a:pt x="0" y="0"/>
                </a:lnTo>
                <a:lnTo>
                  <a:pt x="0" y="58420"/>
                </a:lnTo>
                <a:close/>
              </a:path>
            </a:pathLst>
          </a:custGeom>
          <a:solidFill>
            <a:srgbClr val="006A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-1270" y="9715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6B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-1270" y="10287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6C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-1270" y="1085850"/>
            <a:ext cx="9146540" cy="55880"/>
          </a:xfrm>
          <a:custGeom>
            <a:avLst/>
            <a:gdLst/>
            <a:ahLst/>
            <a:cxnLst/>
            <a:rect l="l" t="t" r="r" b="b"/>
            <a:pathLst>
              <a:path w="9146540" h="55880">
                <a:moveTo>
                  <a:pt x="0" y="55879"/>
                </a:moveTo>
                <a:lnTo>
                  <a:pt x="9146540" y="55879"/>
                </a:lnTo>
                <a:lnTo>
                  <a:pt x="9146540" y="0"/>
                </a:lnTo>
                <a:lnTo>
                  <a:pt x="0" y="0"/>
                </a:lnTo>
                <a:lnTo>
                  <a:pt x="0" y="55879"/>
                </a:lnTo>
                <a:close/>
              </a:path>
            </a:pathLst>
          </a:custGeom>
          <a:solidFill>
            <a:srgbClr val="006D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-1270" y="1141730"/>
            <a:ext cx="9146540" cy="58419"/>
          </a:xfrm>
          <a:custGeom>
            <a:avLst/>
            <a:gdLst/>
            <a:ahLst/>
            <a:cxnLst/>
            <a:rect l="l" t="t" r="r" b="b"/>
            <a:pathLst>
              <a:path w="9146540" h="58419">
                <a:moveTo>
                  <a:pt x="0" y="58420"/>
                </a:moveTo>
                <a:lnTo>
                  <a:pt x="9146540" y="58420"/>
                </a:lnTo>
                <a:lnTo>
                  <a:pt x="9146540" y="0"/>
                </a:lnTo>
                <a:lnTo>
                  <a:pt x="0" y="0"/>
                </a:lnTo>
                <a:lnTo>
                  <a:pt x="0" y="58420"/>
                </a:lnTo>
                <a:close/>
              </a:path>
            </a:pathLst>
          </a:custGeom>
          <a:solidFill>
            <a:srgbClr val="006E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-1270" y="12001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6F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-1270" y="12573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0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-1270" y="1314450"/>
            <a:ext cx="9146540" cy="55880"/>
          </a:xfrm>
          <a:custGeom>
            <a:avLst/>
            <a:gdLst/>
            <a:ahLst/>
            <a:cxnLst/>
            <a:rect l="l" t="t" r="r" b="b"/>
            <a:pathLst>
              <a:path w="9146540" h="55880">
                <a:moveTo>
                  <a:pt x="0" y="55879"/>
                </a:moveTo>
                <a:lnTo>
                  <a:pt x="9146540" y="55879"/>
                </a:lnTo>
                <a:lnTo>
                  <a:pt x="9146540" y="0"/>
                </a:lnTo>
                <a:lnTo>
                  <a:pt x="0" y="0"/>
                </a:lnTo>
                <a:lnTo>
                  <a:pt x="0" y="55879"/>
                </a:lnTo>
                <a:close/>
              </a:path>
            </a:pathLst>
          </a:custGeom>
          <a:solidFill>
            <a:srgbClr val="0071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-1270" y="1370330"/>
            <a:ext cx="9146540" cy="58419"/>
          </a:xfrm>
          <a:custGeom>
            <a:avLst/>
            <a:gdLst/>
            <a:ahLst/>
            <a:cxnLst/>
            <a:rect l="l" t="t" r="r" b="b"/>
            <a:pathLst>
              <a:path w="9146540" h="58419">
                <a:moveTo>
                  <a:pt x="0" y="58420"/>
                </a:moveTo>
                <a:lnTo>
                  <a:pt x="9146540" y="58420"/>
                </a:lnTo>
                <a:lnTo>
                  <a:pt x="9146540" y="0"/>
                </a:lnTo>
                <a:lnTo>
                  <a:pt x="0" y="0"/>
                </a:lnTo>
                <a:lnTo>
                  <a:pt x="0" y="58420"/>
                </a:lnTo>
                <a:close/>
              </a:path>
            </a:pathLst>
          </a:custGeom>
          <a:solidFill>
            <a:srgbClr val="0072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-1270" y="14287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3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-1270" y="14859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4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-1270" y="15430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5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-1270" y="16002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6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-1270" y="16573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7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-1270" y="17145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8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-1270" y="17716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9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-1270" y="18288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A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-1270" y="18859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B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-1270" y="19431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C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-1270" y="20002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-1270" y="20574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E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-1270" y="21145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7F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-1270" y="21717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0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-1270" y="22288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1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-1270" y="22860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2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-1270" y="23431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3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-1270" y="24003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4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-1270" y="24574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5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-1270" y="25146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6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-1270" y="25717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7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-1270" y="26289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8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-1270" y="26860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9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-1270" y="27432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A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-1270" y="28003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B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-1270" y="28575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C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-1270" y="29146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-1270" y="29718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E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-1270" y="30289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8F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-1270" y="30861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0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-1270" y="31432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1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-1270" y="32004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2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-1270" y="32575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3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-1270" y="33147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4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-1270" y="33718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5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-1270" y="34290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6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-1270" y="34861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7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-1270" y="35433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9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-1270" y="36004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9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-1270" y="36576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A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-1270" y="37147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B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-1270" y="37719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C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-1270" y="38290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D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-1270" y="38862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E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-1270" y="39433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9F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-1270" y="40005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A0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-1270" y="40576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A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-1270" y="41148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A2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-1270" y="41719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A3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-1270" y="42291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A4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-1270" y="42862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A5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-1270" y="43434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A6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-1270" y="44005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A7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-1270" y="44577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A8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-1270" y="45148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A9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-1270" y="45720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0AA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-1270" y="46291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AB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-1270" y="46863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AC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-1270" y="47434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AD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-1270" y="48006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AE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-1270" y="48577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AF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-1270" y="49149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0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-1270" y="49720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1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-1270" y="50292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2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-1270" y="50863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-1270" y="51435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4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-1270" y="52006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5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-1270" y="52578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6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-1270" y="53149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7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-1270" y="53721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8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-1270" y="54292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9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-1270" y="54864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A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-1270" y="55435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B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-1270" y="56007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C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-1270" y="5657850"/>
            <a:ext cx="9146540" cy="58419"/>
          </a:xfrm>
          <a:custGeom>
            <a:avLst/>
            <a:gdLst/>
            <a:ahLst/>
            <a:cxnLst/>
            <a:rect l="l" t="t" r="r" b="b"/>
            <a:pathLst>
              <a:path w="9146540" h="58420">
                <a:moveTo>
                  <a:pt x="0" y="58419"/>
                </a:moveTo>
                <a:lnTo>
                  <a:pt x="9146540" y="58419"/>
                </a:lnTo>
                <a:lnTo>
                  <a:pt x="9146540" y="0"/>
                </a:lnTo>
                <a:lnTo>
                  <a:pt x="0" y="0"/>
                </a:lnTo>
                <a:lnTo>
                  <a:pt x="0" y="58419"/>
                </a:lnTo>
                <a:close/>
              </a:path>
            </a:pathLst>
          </a:custGeom>
          <a:solidFill>
            <a:srgbClr val="01BD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-1270" y="5716270"/>
            <a:ext cx="9146540" cy="55880"/>
          </a:xfrm>
          <a:custGeom>
            <a:avLst/>
            <a:gdLst/>
            <a:ahLst/>
            <a:cxnLst/>
            <a:rect l="l" t="t" r="r" b="b"/>
            <a:pathLst>
              <a:path w="9146540" h="55879">
                <a:moveTo>
                  <a:pt x="0" y="55879"/>
                </a:moveTo>
                <a:lnTo>
                  <a:pt x="9146540" y="55879"/>
                </a:lnTo>
                <a:lnTo>
                  <a:pt x="9146540" y="0"/>
                </a:lnTo>
                <a:lnTo>
                  <a:pt x="0" y="0"/>
                </a:lnTo>
                <a:lnTo>
                  <a:pt x="0" y="55879"/>
                </a:lnTo>
                <a:close/>
              </a:path>
            </a:pathLst>
          </a:custGeom>
          <a:solidFill>
            <a:srgbClr val="01BE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-1270" y="577215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BF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-1270" y="58293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C0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-1270" y="5886450"/>
            <a:ext cx="9146540" cy="58419"/>
          </a:xfrm>
          <a:custGeom>
            <a:avLst/>
            <a:gdLst/>
            <a:ahLst/>
            <a:cxnLst/>
            <a:rect l="l" t="t" r="r" b="b"/>
            <a:pathLst>
              <a:path w="9146540" h="58420">
                <a:moveTo>
                  <a:pt x="0" y="58419"/>
                </a:moveTo>
                <a:lnTo>
                  <a:pt x="9146540" y="58419"/>
                </a:lnTo>
                <a:lnTo>
                  <a:pt x="9146540" y="0"/>
                </a:lnTo>
                <a:lnTo>
                  <a:pt x="0" y="0"/>
                </a:lnTo>
                <a:lnTo>
                  <a:pt x="0" y="58419"/>
                </a:lnTo>
                <a:close/>
              </a:path>
            </a:pathLst>
          </a:custGeom>
          <a:solidFill>
            <a:srgbClr val="01C1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-1270" y="594487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49"/>
                </a:moveTo>
                <a:lnTo>
                  <a:pt x="9146540" y="57149"/>
                </a:lnTo>
                <a:lnTo>
                  <a:pt x="9146540" y="0"/>
                </a:lnTo>
                <a:lnTo>
                  <a:pt x="0" y="0"/>
                </a:lnTo>
                <a:lnTo>
                  <a:pt x="0" y="57149"/>
                </a:lnTo>
                <a:close/>
              </a:path>
            </a:pathLst>
          </a:custGeom>
          <a:solidFill>
            <a:srgbClr val="01C2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-1270" y="6002020"/>
            <a:ext cx="9146540" cy="55880"/>
          </a:xfrm>
          <a:custGeom>
            <a:avLst/>
            <a:gdLst/>
            <a:ahLst/>
            <a:cxnLst/>
            <a:rect l="l" t="t" r="r" b="b"/>
            <a:pathLst>
              <a:path w="9146540" h="55879">
                <a:moveTo>
                  <a:pt x="0" y="55879"/>
                </a:moveTo>
                <a:lnTo>
                  <a:pt x="9146540" y="55879"/>
                </a:lnTo>
                <a:lnTo>
                  <a:pt x="9146540" y="0"/>
                </a:lnTo>
                <a:lnTo>
                  <a:pt x="0" y="0"/>
                </a:lnTo>
                <a:lnTo>
                  <a:pt x="0" y="55879"/>
                </a:lnTo>
                <a:close/>
              </a:path>
            </a:pathLst>
          </a:custGeom>
          <a:solidFill>
            <a:srgbClr val="01C3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-1270" y="605790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50"/>
                </a:moveTo>
                <a:lnTo>
                  <a:pt x="9146540" y="57150"/>
                </a:lnTo>
                <a:lnTo>
                  <a:pt x="9146540" y="0"/>
                </a:lnTo>
                <a:lnTo>
                  <a:pt x="0" y="0"/>
                </a:lnTo>
                <a:lnTo>
                  <a:pt x="0" y="57150"/>
                </a:lnTo>
                <a:close/>
              </a:path>
            </a:pathLst>
          </a:custGeom>
          <a:solidFill>
            <a:srgbClr val="01C4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-1270" y="6115050"/>
            <a:ext cx="9146540" cy="58419"/>
          </a:xfrm>
          <a:custGeom>
            <a:avLst/>
            <a:gdLst/>
            <a:ahLst/>
            <a:cxnLst/>
            <a:rect l="l" t="t" r="r" b="b"/>
            <a:pathLst>
              <a:path w="9146540" h="58420">
                <a:moveTo>
                  <a:pt x="0" y="58419"/>
                </a:moveTo>
                <a:lnTo>
                  <a:pt x="9146540" y="58419"/>
                </a:lnTo>
                <a:lnTo>
                  <a:pt x="9146540" y="0"/>
                </a:lnTo>
                <a:lnTo>
                  <a:pt x="0" y="0"/>
                </a:lnTo>
                <a:lnTo>
                  <a:pt x="0" y="58419"/>
                </a:lnTo>
                <a:close/>
              </a:path>
            </a:pathLst>
          </a:custGeom>
          <a:solidFill>
            <a:srgbClr val="01C5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-1270" y="617347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49"/>
                </a:moveTo>
                <a:lnTo>
                  <a:pt x="9146540" y="57149"/>
                </a:lnTo>
                <a:lnTo>
                  <a:pt x="9146540" y="0"/>
                </a:lnTo>
                <a:lnTo>
                  <a:pt x="0" y="0"/>
                </a:lnTo>
                <a:lnTo>
                  <a:pt x="0" y="57149"/>
                </a:lnTo>
                <a:close/>
              </a:path>
            </a:pathLst>
          </a:custGeom>
          <a:solidFill>
            <a:srgbClr val="01C6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-1270" y="623062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49"/>
                </a:moveTo>
                <a:lnTo>
                  <a:pt x="9146540" y="57149"/>
                </a:lnTo>
                <a:lnTo>
                  <a:pt x="9146540" y="0"/>
                </a:lnTo>
                <a:lnTo>
                  <a:pt x="0" y="0"/>
                </a:lnTo>
                <a:lnTo>
                  <a:pt x="0" y="57149"/>
                </a:lnTo>
                <a:close/>
              </a:path>
            </a:pathLst>
          </a:custGeom>
          <a:solidFill>
            <a:srgbClr val="01C7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-1270" y="6287770"/>
            <a:ext cx="9146540" cy="55880"/>
          </a:xfrm>
          <a:custGeom>
            <a:avLst/>
            <a:gdLst/>
            <a:ahLst/>
            <a:cxnLst/>
            <a:rect l="l" t="t" r="r" b="b"/>
            <a:pathLst>
              <a:path w="9146540" h="55879">
                <a:moveTo>
                  <a:pt x="0" y="55879"/>
                </a:moveTo>
                <a:lnTo>
                  <a:pt x="9146540" y="55879"/>
                </a:lnTo>
                <a:lnTo>
                  <a:pt x="9146540" y="0"/>
                </a:lnTo>
                <a:lnTo>
                  <a:pt x="0" y="0"/>
                </a:lnTo>
                <a:lnTo>
                  <a:pt x="0" y="55879"/>
                </a:lnTo>
                <a:close/>
              </a:path>
            </a:pathLst>
          </a:custGeom>
          <a:solidFill>
            <a:srgbClr val="01C8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-1270" y="6343650"/>
            <a:ext cx="9146540" cy="58419"/>
          </a:xfrm>
          <a:custGeom>
            <a:avLst/>
            <a:gdLst/>
            <a:ahLst/>
            <a:cxnLst/>
            <a:rect l="l" t="t" r="r" b="b"/>
            <a:pathLst>
              <a:path w="9146540" h="58420">
                <a:moveTo>
                  <a:pt x="0" y="58419"/>
                </a:moveTo>
                <a:lnTo>
                  <a:pt x="9146540" y="58419"/>
                </a:lnTo>
                <a:lnTo>
                  <a:pt x="9146540" y="0"/>
                </a:lnTo>
                <a:lnTo>
                  <a:pt x="0" y="0"/>
                </a:lnTo>
                <a:lnTo>
                  <a:pt x="0" y="58419"/>
                </a:lnTo>
                <a:close/>
              </a:path>
            </a:pathLst>
          </a:custGeom>
          <a:solidFill>
            <a:srgbClr val="01C9A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-1270" y="640207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49"/>
                </a:moveTo>
                <a:lnTo>
                  <a:pt x="9146540" y="57149"/>
                </a:lnTo>
                <a:lnTo>
                  <a:pt x="9146540" y="0"/>
                </a:lnTo>
                <a:lnTo>
                  <a:pt x="0" y="0"/>
                </a:lnTo>
                <a:lnTo>
                  <a:pt x="0" y="57149"/>
                </a:lnTo>
                <a:close/>
              </a:path>
            </a:pathLst>
          </a:custGeom>
          <a:solidFill>
            <a:srgbClr val="01CAA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-1270" y="6459220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49"/>
                </a:moveTo>
                <a:lnTo>
                  <a:pt x="9146540" y="57149"/>
                </a:lnTo>
                <a:lnTo>
                  <a:pt x="9146540" y="0"/>
                </a:lnTo>
                <a:lnTo>
                  <a:pt x="0" y="0"/>
                </a:lnTo>
                <a:lnTo>
                  <a:pt x="0" y="57149"/>
                </a:lnTo>
                <a:close/>
              </a:path>
            </a:pathLst>
          </a:custGeom>
          <a:solidFill>
            <a:srgbClr val="01CCA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-1270" y="6516369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49"/>
                </a:moveTo>
                <a:lnTo>
                  <a:pt x="9146540" y="57149"/>
                </a:lnTo>
                <a:lnTo>
                  <a:pt x="9146540" y="0"/>
                </a:lnTo>
                <a:lnTo>
                  <a:pt x="0" y="0"/>
                </a:lnTo>
                <a:lnTo>
                  <a:pt x="0" y="57149"/>
                </a:lnTo>
                <a:close/>
              </a:path>
            </a:pathLst>
          </a:custGeom>
          <a:solidFill>
            <a:srgbClr val="01CCA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-1270" y="6573519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49"/>
                </a:moveTo>
                <a:lnTo>
                  <a:pt x="9146540" y="57149"/>
                </a:lnTo>
                <a:lnTo>
                  <a:pt x="9146540" y="0"/>
                </a:lnTo>
                <a:lnTo>
                  <a:pt x="0" y="0"/>
                </a:lnTo>
                <a:lnTo>
                  <a:pt x="0" y="57149"/>
                </a:lnTo>
                <a:close/>
              </a:path>
            </a:pathLst>
          </a:custGeom>
          <a:solidFill>
            <a:srgbClr val="01CDA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-1270" y="6630669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49"/>
                </a:moveTo>
                <a:lnTo>
                  <a:pt x="9146540" y="57149"/>
                </a:lnTo>
                <a:lnTo>
                  <a:pt x="9146540" y="0"/>
                </a:lnTo>
                <a:lnTo>
                  <a:pt x="0" y="0"/>
                </a:lnTo>
                <a:lnTo>
                  <a:pt x="0" y="57149"/>
                </a:lnTo>
                <a:close/>
              </a:path>
            </a:pathLst>
          </a:custGeom>
          <a:solidFill>
            <a:srgbClr val="01CE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-1270" y="6687819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49"/>
                </a:moveTo>
                <a:lnTo>
                  <a:pt x="9146540" y="57149"/>
                </a:lnTo>
                <a:lnTo>
                  <a:pt x="9146540" y="0"/>
                </a:lnTo>
                <a:lnTo>
                  <a:pt x="0" y="0"/>
                </a:lnTo>
                <a:lnTo>
                  <a:pt x="0" y="57149"/>
                </a:lnTo>
                <a:close/>
              </a:path>
            </a:pathLst>
          </a:custGeom>
          <a:solidFill>
            <a:srgbClr val="01CF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-1270" y="6744969"/>
            <a:ext cx="9146540" cy="57150"/>
          </a:xfrm>
          <a:custGeom>
            <a:avLst/>
            <a:gdLst/>
            <a:ahLst/>
            <a:cxnLst/>
            <a:rect l="l" t="t" r="r" b="b"/>
            <a:pathLst>
              <a:path w="9146540" h="57150">
                <a:moveTo>
                  <a:pt x="0" y="57149"/>
                </a:moveTo>
                <a:lnTo>
                  <a:pt x="9146540" y="57149"/>
                </a:lnTo>
                <a:lnTo>
                  <a:pt x="9146540" y="0"/>
                </a:lnTo>
                <a:lnTo>
                  <a:pt x="0" y="0"/>
                </a:lnTo>
                <a:lnTo>
                  <a:pt x="0" y="57149"/>
                </a:lnTo>
                <a:close/>
              </a:path>
            </a:pathLst>
          </a:custGeom>
          <a:solidFill>
            <a:srgbClr val="01D0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0" y="6802119"/>
            <a:ext cx="9144000" cy="55880"/>
          </a:xfrm>
          <a:custGeom>
            <a:avLst/>
            <a:gdLst/>
            <a:ahLst/>
            <a:cxnLst/>
            <a:rect l="l" t="t" r="r" b="b"/>
            <a:pathLst>
              <a:path w="9144000" h="55879">
                <a:moveTo>
                  <a:pt x="0" y="55879"/>
                </a:moveTo>
                <a:lnTo>
                  <a:pt x="9144000" y="55879"/>
                </a:lnTo>
                <a:lnTo>
                  <a:pt x="9144000" y="0"/>
                </a:lnTo>
                <a:lnTo>
                  <a:pt x="0" y="0"/>
                </a:lnTo>
                <a:lnTo>
                  <a:pt x="0" y="55879"/>
                </a:lnTo>
                <a:close/>
              </a:path>
            </a:pathLst>
          </a:custGeom>
          <a:solidFill>
            <a:srgbClr val="01D1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 txBox="1">
            <a:spLocks noGrp="1"/>
          </p:cNvSpPr>
          <p:nvPr>
            <p:ph type="title"/>
          </p:nvPr>
        </p:nvSpPr>
        <p:spPr>
          <a:xfrm>
            <a:off x="2411729" y="307340"/>
            <a:ext cx="3326129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"/>
                <a:cs typeface="Arial"/>
              </a:rPr>
              <a:t>Steel roof</a:t>
            </a:r>
            <a:r>
              <a:rPr b="0" spc="-50" dirty="0">
                <a:latin typeface="Arial"/>
                <a:cs typeface="Arial"/>
              </a:rPr>
              <a:t> </a:t>
            </a:r>
            <a:r>
              <a:rPr b="0" spc="-5" dirty="0">
                <a:latin typeface="Arial"/>
                <a:cs typeface="Arial"/>
              </a:rPr>
              <a:t>truss……..</a:t>
            </a:r>
          </a:p>
        </p:txBody>
      </p:sp>
      <p:sp>
        <p:nvSpPr>
          <p:cNvPr id="123" name="object 123"/>
          <p:cNvSpPr/>
          <p:nvPr/>
        </p:nvSpPr>
        <p:spPr>
          <a:xfrm>
            <a:off x="304800" y="1447800"/>
            <a:ext cx="8420100" cy="4267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0883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087119"/>
            <a:ext cx="9144000" cy="15608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2647950"/>
            <a:ext cx="9144000" cy="15608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208779"/>
            <a:ext cx="9144000" cy="15608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69609"/>
            <a:ext cx="9144000" cy="10883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5800" y="457200"/>
            <a:ext cx="8040370" cy="5867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94560" y="398779"/>
            <a:ext cx="391223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E5E5E5"/>
                </a:solidFill>
                <a:latin typeface="Arial"/>
                <a:cs typeface="Arial"/>
              </a:rPr>
              <a:t>Requirements of </a:t>
            </a:r>
            <a:r>
              <a:rPr dirty="0">
                <a:solidFill>
                  <a:srgbClr val="E5E5E5"/>
                </a:solidFill>
                <a:latin typeface="Arial"/>
                <a:cs typeface="Arial"/>
              </a:rPr>
              <a:t>a</a:t>
            </a:r>
            <a:r>
              <a:rPr spc="-95" dirty="0">
                <a:solidFill>
                  <a:srgbClr val="E5E5E5"/>
                </a:solidFill>
                <a:latin typeface="Arial"/>
                <a:cs typeface="Arial"/>
              </a:rPr>
              <a:t> </a:t>
            </a:r>
            <a:r>
              <a:rPr spc="-5" dirty="0">
                <a:solidFill>
                  <a:srgbClr val="E5E5E5"/>
                </a:solidFill>
                <a:latin typeface="Arial"/>
                <a:cs typeface="Arial"/>
              </a:rPr>
              <a:t>roof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5940" y="1285240"/>
            <a:ext cx="7922259" cy="447548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355600" marR="5080" indent="-342900">
              <a:lnSpc>
                <a:spcPts val="3020"/>
              </a:lnSpc>
              <a:spcBef>
                <a:spcPts val="48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FF9900"/>
                </a:solidFill>
                <a:latin typeface="Arial"/>
                <a:cs typeface="Arial"/>
              </a:rPr>
              <a:t>It should </a:t>
            </a:r>
            <a:r>
              <a:rPr sz="2800" spc="-5" dirty="0">
                <a:solidFill>
                  <a:srgbClr val="FF9900"/>
                </a:solidFill>
                <a:latin typeface="Arial"/>
                <a:cs typeface="Arial"/>
              </a:rPr>
              <a:t>have adequate strength and </a:t>
            </a:r>
            <a:r>
              <a:rPr sz="2800" dirty="0">
                <a:solidFill>
                  <a:srgbClr val="FF9900"/>
                </a:solidFill>
                <a:latin typeface="Arial"/>
                <a:cs typeface="Arial"/>
              </a:rPr>
              <a:t>stability to  carry super </a:t>
            </a:r>
            <a:r>
              <a:rPr sz="2800" spc="-5" dirty="0">
                <a:solidFill>
                  <a:srgbClr val="FF9900"/>
                </a:solidFill>
                <a:latin typeface="Arial"/>
                <a:cs typeface="Arial"/>
              </a:rPr>
              <a:t>imposed</a:t>
            </a:r>
            <a:r>
              <a:rPr sz="2800" spc="-10" dirty="0">
                <a:solidFill>
                  <a:srgbClr val="FF9900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F9900"/>
                </a:solidFill>
                <a:latin typeface="Arial"/>
                <a:cs typeface="Arial"/>
              </a:rPr>
              <a:t>loads.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buChar char="•"/>
            </a:pPr>
            <a:endParaRPr sz="36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  <a:tab pos="1679575" algn="l"/>
              </a:tabLst>
            </a:pPr>
            <a:r>
              <a:rPr sz="2800" spc="-5" dirty="0">
                <a:solidFill>
                  <a:srgbClr val="FF3300"/>
                </a:solidFill>
                <a:latin typeface="Arial"/>
                <a:cs typeface="Arial"/>
              </a:rPr>
              <a:t>Protect	the building against rain, </a:t>
            </a:r>
            <a:r>
              <a:rPr sz="2800" dirty="0">
                <a:solidFill>
                  <a:srgbClr val="FF3300"/>
                </a:solidFill>
                <a:latin typeface="Arial"/>
                <a:cs typeface="Arial"/>
              </a:rPr>
              <a:t>sun, </a:t>
            </a:r>
            <a:r>
              <a:rPr sz="2800" spc="-10" dirty="0">
                <a:solidFill>
                  <a:srgbClr val="FF3300"/>
                </a:solidFill>
                <a:latin typeface="Arial"/>
                <a:cs typeface="Arial"/>
              </a:rPr>
              <a:t>wind </a:t>
            </a:r>
            <a:r>
              <a:rPr sz="2800" dirty="0">
                <a:solidFill>
                  <a:srgbClr val="FF3300"/>
                </a:solidFill>
                <a:latin typeface="Arial"/>
                <a:cs typeface="Arial"/>
              </a:rPr>
              <a:t>etc.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har char="•"/>
            </a:pPr>
            <a:endParaRPr sz="3950">
              <a:latin typeface="Times New Roman"/>
              <a:cs typeface="Times New Roman"/>
            </a:endParaRPr>
          </a:p>
          <a:p>
            <a:pPr marL="355600" marR="1134745" indent="-342900">
              <a:lnSpc>
                <a:spcPts val="3020"/>
              </a:lnSpc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FFFF00"/>
                </a:solidFill>
                <a:latin typeface="Arial"/>
                <a:cs typeface="Arial"/>
              </a:rPr>
              <a:t>It should </a:t>
            </a:r>
            <a:r>
              <a:rPr sz="2800" spc="-5" dirty="0">
                <a:solidFill>
                  <a:srgbClr val="FFFF00"/>
                </a:solidFill>
                <a:latin typeface="Arial"/>
                <a:cs typeface="Arial"/>
              </a:rPr>
              <a:t>be </a:t>
            </a:r>
            <a:r>
              <a:rPr sz="2800" spc="-10" dirty="0">
                <a:solidFill>
                  <a:srgbClr val="FFFF00"/>
                </a:solidFill>
                <a:latin typeface="Arial"/>
                <a:cs typeface="Arial"/>
              </a:rPr>
              <a:t>water </a:t>
            </a:r>
            <a:r>
              <a:rPr sz="2800" spc="-5" dirty="0">
                <a:solidFill>
                  <a:srgbClr val="FFFF00"/>
                </a:solidFill>
                <a:latin typeface="Arial"/>
                <a:cs typeface="Arial"/>
              </a:rPr>
              <a:t>proof and should have  efficient drainage arrangements.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har char="•"/>
            </a:pPr>
            <a:endParaRPr sz="3900">
              <a:latin typeface="Times New Roman"/>
              <a:cs typeface="Times New Roman"/>
            </a:endParaRPr>
          </a:p>
          <a:p>
            <a:pPr marL="355600" marR="378460" indent="-342900">
              <a:lnSpc>
                <a:spcPts val="3030"/>
              </a:lnSpc>
              <a:spcBef>
                <a:spcPts val="5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00FF00"/>
                </a:solidFill>
                <a:latin typeface="Arial"/>
                <a:cs typeface="Arial"/>
              </a:rPr>
              <a:t>It should </a:t>
            </a:r>
            <a:r>
              <a:rPr sz="2800" spc="-5" dirty="0">
                <a:solidFill>
                  <a:srgbClr val="00FF00"/>
                </a:solidFill>
                <a:latin typeface="Arial"/>
                <a:cs typeface="Arial"/>
              </a:rPr>
              <a:t>provide adequate </a:t>
            </a:r>
            <a:r>
              <a:rPr sz="2800" dirty="0">
                <a:solidFill>
                  <a:srgbClr val="00FF00"/>
                </a:solidFill>
                <a:latin typeface="Arial"/>
                <a:cs typeface="Arial"/>
              </a:rPr>
              <a:t>thermal </a:t>
            </a:r>
            <a:r>
              <a:rPr sz="2800" spc="-5" dirty="0">
                <a:solidFill>
                  <a:srgbClr val="00FF00"/>
                </a:solidFill>
                <a:latin typeface="Arial"/>
                <a:cs typeface="Arial"/>
              </a:rPr>
              <a:t>insulation,  </a:t>
            </a:r>
            <a:r>
              <a:rPr sz="2800" dirty="0">
                <a:solidFill>
                  <a:srgbClr val="00FF00"/>
                </a:solidFill>
                <a:latin typeface="Arial"/>
                <a:cs typeface="Arial"/>
              </a:rPr>
              <a:t>fire </a:t>
            </a:r>
            <a:r>
              <a:rPr sz="2800" spc="-5" dirty="0">
                <a:solidFill>
                  <a:srgbClr val="00FF00"/>
                </a:solidFill>
                <a:latin typeface="Arial"/>
                <a:cs typeface="Arial"/>
              </a:rPr>
              <a:t>resistant,insulation against sound.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270" y="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46A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1270" y="3301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46A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270" y="6731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56B1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-1270" y="1016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66B1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1270" y="13588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76C1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-1270" y="1701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86D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-1270" y="2044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96D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-1270" y="2387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A6E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1270" y="2730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B6F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270" y="3073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C6F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1270" y="3416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D70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-1270" y="37719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1E71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-1270" y="4102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1F71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-1270" y="4445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0721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-1270" y="4787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17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-1270" y="5143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2273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-1270" y="54736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374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-1270" y="5816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474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-1270" y="6159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575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-1270" y="65150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2676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-1270" y="68453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776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-1270" y="71881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877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-1270" y="75438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2978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-1270" y="78866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2A782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-1270" y="82168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B79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-1270" y="85598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C79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-1270" y="89153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2D7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-1270" y="92583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2E7B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-1270" y="9588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2F7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-1270" y="99313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307C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-1270" y="10287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17D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-1270" y="106298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337D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-1270" y="109601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337E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-1270" y="113156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47F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-1270" y="116586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57F3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-1270" y="12001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680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-1270" y="123316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3780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-1270" y="126873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38813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-1270" y="130301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982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-1270" y="133731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A82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-1270" y="13716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B83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-1270" y="140588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3C84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-1270" y="144018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3D84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-1270" y="147446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E853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-1270" y="150876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3F863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-1270" y="15430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086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-1270" y="157733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4187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-1270" y="161163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4287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-1270" y="16459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388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-1270" y="168021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489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-1270" y="17145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589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-1270" y="174878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468A4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-1270" y="178307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478B4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-1270" y="181737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88B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-1270" y="185166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98C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-1270" y="18859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A8D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-1270" y="192023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4B8D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-1270" y="195452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4C8E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-1270" y="19888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D8E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-1270" y="202311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E8F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-1270" y="20574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4F90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-1270" y="209168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090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-1270" y="212597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191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-1270" y="216027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292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-1270" y="219456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392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-1270" y="22288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4934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-1270" y="226313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594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-1270" y="229742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694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-1270" y="23317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7955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-1270" y="236601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8955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-1270" y="24003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996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-1270" y="243458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A97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-1270" y="246887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B97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-1270" y="250317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C995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-1270" y="253746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D99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-1270" y="25717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5E99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-1270" y="260603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5F9A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-1270" y="264032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609B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-1270" y="26746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19B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-1270" y="270891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29C5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-1270" y="27432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39C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-1270" y="277748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649D5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-1270" y="281177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669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-1270" y="28460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669E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-1270" y="288036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79F6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-1270" y="29146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8A06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-1270" y="294893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69A0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-1270" y="29832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6AA1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-1270" y="30175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BA26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-1270" y="305181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6CA2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-1270" y="30861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6DA3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-1270" y="312038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6EA3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-1270" y="315467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6FA4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-1270" y="318897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30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70A5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-1270" y="322326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1A56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-1270" y="32575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2A6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-1270" y="329184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73A76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-1270" y="332612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74A7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-1270" y="33604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5A8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-1270" y="33947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6A9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-1270" y="34290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77A9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-1270" y="34632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8AA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-1270" y="34975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9AA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-1270" y="35318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AAB7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-1270" y="356615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7BAC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-1270" y="36004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CAC7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-1270" y="36347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DAD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-1270" y="36690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7EAE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-1270" y="37033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7FAE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-1270" y="37376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0AF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-1270" y="37719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1B0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-1270" y="38061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2B0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-1270" y="38404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3B17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-1270" y="38747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84B1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-1270" y="39090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5B2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-1270" y="39433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6B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-1270" y="39776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7B3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-1270" y="40119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8B4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-1270" y="40462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89B5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-1270" y="40805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AB5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-1270" y="41148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BB6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-1270" y="41490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CB7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-1270" y="41833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DB7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-1270" y="42176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8EB8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-1270" y="42519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8FB8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-1270" y="42862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0B9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-1270" y="43205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1BA8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-1270" y="43548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2BA8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-1270" y="43891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93BB8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-1270" y="44234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4BC8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-1270" y="44577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5BC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-1270" y="44919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6BD8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-1270" y="45262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7BE8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-1270" y="45605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99BE8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-1270" y="45948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9BF8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-1270" y="46291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ABF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-1270" y="46634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BC0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-1270" y="46977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CC1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-1270" y="47320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9DC1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-1270" y="47663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EC2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-1270" y="48006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9FC3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-1270" y="48348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0C3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-1270" y="48691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1C49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-1270" y="49034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A2C5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-1270" y="49377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3C5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-1270" y="49720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4C6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-1270" y="50063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5C6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-1270" y="50406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6C79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-1270" y="50749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A7C8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-1270" y="51092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8C8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-1270" y="51435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9C9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-1270" y="51777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ACA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-1270" y="52120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BCA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-1270" y="52463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ACCCA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-1270" y="52806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ADCC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-1270" y="53149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ECC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-1270" y="53492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AFCD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-1270" y="53835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0CD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-1270" y="54178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B1CEA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-1270" y="54521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B2CF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-1270" y="54864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3CF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-1270" y="55206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4D0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-1270" y="555497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5D1A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-1270" y="55892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B6D1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-1270" y="562482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B7D2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-1270" y="56578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8D3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-1270" y="569214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9D3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-1270" y="57264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AD4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-1270" y="576199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BBD4A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-1270" y="57950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BCD5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-1270" y="582930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BDD6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-1270" y="586485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BED6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-1270" y="58991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BFD7B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-1270" y="593217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C0D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-1270" y="596645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C1D8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-1270" y="600202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C2D9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-1270" y="603630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C3DA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-1270" y="606932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C4DA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-1270" y="610362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C5DB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-1270" y="613917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C6DB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-1270" y="617347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C7DC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-1270" y="620649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C8DD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-1270" y="62420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C9DD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-1270" y="627634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CADEB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-1270" y="631062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CCDF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-1270" y="6343650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100"/>
                </a:moveTo>
                <a:lnTo>
                  <a:pt x="9146540" y="38100"/>
                </a:lnTo>
                <a:lnTo>
                  <a:pt x="914654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solidFill>
            <a:srgbClr val="CCD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-1270" y="637920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CDE0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-1270" y="64135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CEE1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-1270" y="644779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CFE1C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-1270" y="6480809"/>
            <a:ext cx="9146540" cy="38100"/>
          </a:xfrm>
          <a:custGeom>
            <a:avLst/>
            <a:gdLst/>
            <a:ahLst/>
            <a:cxnLst/>
            <a:rect l="l" t="t" r="r" b="b"/>
            <a:pathLst>
              <a:path w="9146540" h="38100">
                <a:moveTo>
                  <a:pt x="0" y="38099"/>
                </a:moveTo>
                <a:lnTo>
                  <a:pt x="9146540" y="38099"/>
                </a:lnTo>
                <a:lnTo>
                  <a:pt x="9146540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D0E2C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-1270" y="651636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D1E2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-1270" y="655065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D2E3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-1270" y="658495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D3E4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-1270" y="661924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D4E4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-1270" y="665353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D5E5C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-1270" y="668781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D6E6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-1270" y="6722109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D7E6C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-1270" y="675640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30"/>
                </a:moveTo>
                <a:lnTo>
                  <a:pt x="9146540" y="36830"/>
                </a:lnTo>
                <a:lnTo>
                  <a:pt x="9146540" y="0"/>
                </a:lnTo>
                <a:lnTo>
                  <a:pt x="0" y="0"/>
                </a:lnTo>
                <a:lnTo>
                  <a:pt x="0" y="36830"/>
                </a:lnTo>
                <a:close/>
              </a:path>
            </a:pathLst>
          </a:custGeom>
          <a:solidFill>
            <a:srgbClr val="D8E7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-1270" y="6790690"/>
            <a:ext cx="9146540" cy="36830"/>
          </a:xfrm>
          <a:custGeom>
            <a:avLst/>
            <a:gdLst/>
            <a:ahLst/>
            <a:cxnLst/>
            <a:rect l="l" t="t" r="r" b="b"/>
            <a:pathLst>
              <a:path w="9146540" h="36829">
                <a:moveTo>
                  <a:pt x="0" y="36829"/>
                </a:moveTo>
                <a:lnTo>
                  <a:pt x="9146540" y="36829"/>
                </a:lnTo>
                <a:lnTo>
                  <a:pt x="9146540" y="0"/>
                </a:lnTo>
                <a:lnTo>
                  <a:pt x="0" y="0"/>
                </a:lnTo>
                <a:lnTo>
                  <a:pt x="0" y="36829"/>
                </a:lnTo>
                <a:close/>
              </a:path>
            </a:pathLst>
          </a:custGeom>
          <a:solidFill>
            <a:srgbClr val="D9E8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0" y="6824980"/>
            <a:ext cx="9144000" cy="33020"/>
          </a:xfrm>
          <a:custGeom>
            <a:avLst/>
            <a:gdLst/>
            <a:ahLst/>
            <a:cxnLst/>
            <a:rect l="l" t="t" r="r" b="b"/>
            <a:pathLst>
              <a:path w="9144000" h="33020">
                <a:moveTo>
                  <a:pt x="0" y="33020"/>
                </a:moveTo>
                <a:lnTo>
                  <a:pt x="9144000" y="33020"/>
                </a:lnTo>
                <a:lnTo>
                  <a:pt x="9144000" y="0"/>
                </a:lnTo>
                <a:lnTo>
                  <a:pt x="0" y="0"/>
                </a:lnTo>
                <a:lnTo>
                  <a:pt x="0" y="33020"/>
                </a:lnTo>
                <a:close/>
              </a:path>
            </a:pathLst>
          </a:custGeom>
          <a:solidFill>
            <a:srgbClr val="DAE8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 txBox="1">
            <a:spLocks noGrp="1"/>
          </p:cNvSpPr>
          <p:nvPr>
            <p:ph type="title"/>
          </p:nvPr>
        </p:nvSpPr>
        <p:spPr>
          <a:xfrm>
            <a:off x="2783839" y="482600"/>
            <a:ext cx="227774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10" dirty="0">
                <a:latin typeface="Arial"/>
                <a:cs typeface="Arial"/>
              </a:rPr>
              <a:t>Types </a:t>
            </a:r>
            <a:r>
              <a:rPr b="0" spc="-5" dirty="0">
                <a:latin typeface="Arial"/>
                <a:cs typeface="Arial"/>
              </a:rPr>
              <a:t>of</a:t>
            </a:r>
            <a:r>
              <a:rPr b="0" spc="-50" dirty="0">
                <a:latin typeface="Arial"/>
                <a:cs typeface="Arial"/>
              </a:rPr>
              <a:t> </a:t>
            </a:r>
            <a:r>
              <a:rPr b="0" spc="-5" dirty="0">
                <a:latin typeface="Arial"/>
                <a:cs typeface="Arial"/>
              </a:rPr>
              <a:t>roofs</a:t>
            </a:r>
          </a:p>
        </p:txBody>
      </p:sp>
      <p:sp>
        <p:nvSpPr>
          <p:cNvPr id="203" name="object 203"/>
          <p:cNvSpPr txBox="1"/>
          <p:nvPr/>
        </p:nvSpPr>
        <p:spPr>
          <a:xfrm>
            <a:off x="535940" y="1544320"/>
            <a:ext cx="6725920" cy="476123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59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A40020"/>
                </a:solidFill>
                <a:latin typeface="Arial"/>
                <a:cs typeface="Arial"/>
              </a:rPr>
              <a:t>Pitched or sloping</a:t>
            </a:r>
            <a:r>
              <a:rPr sz="2800" dirty="0">
                <a:solidFill>
                  <a:srgbClr val="A40020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A40020"/>
                </a:solidFill>
                <a:latin typeface="Arial"/>
                <a:cs typeface="Arial"/>
              </a:rPr>
              <a:t>roofs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A40020"/>
                </a:solidFill>
                <a:latin typeface="Arial"/>
                <a:cs typeface="Arial"/>
              </a:rPr>
              <a:t>Flat roofs or terraced</a:t>
            </a:r>
            <a:r>
              <a:rPr sz="2800" dirty="0">
                <a:solidFill>
                  <a:srgbClr val="A40020"/>
                </a:solidFill>
                <a:latin typeface="Arial"/>
                <a:cs typeface="Arial"/>
              </a:rPr>
              <a:t> roofs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A40020"/>
                </a:solidFill>
                <a:latin typeface="Arial"/>
                <a:cs typeface="Arial"/>
              </a:rPr>
              <a:t>Curved roofs.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59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A40020"/>
                </a:solidFill>
                <a:latin typeface="Arial"/>
                <a:cs typeface="Arial"/>
              </a:rPr>
              <a:t>Shelled</a:t>
            </a:r>
            <a:r>
              <a:rPr sz="2800" spc="-10" dirty="0">
                <a:solidFill>
                  <a:srgbClr val="A40020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A40020"/>
                </a:solidFill>
                <a:latin typeface="Arial"/>
                <a:cs typeface="Arial"/>
              </a:rPr>
              <a:t>roofs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har char="•"/>
            </a:pPr>
            <a:endParaRPr sz="3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Selection of type of roof depends upon</a:t>
            </a:r>
            <a:r>
              <a:rPr sz="2800" u="heavy" spc="-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800" u="heavy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the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5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0000CC"/>
                </a:solidFill>
                <a:latin typeface="Arial"/>
                <a:cs typeface="Arial"/>
              </a:rPr>
              <a:t>Shape or </a:t>
            </a:r>
            <a:r>
              <a:rPr sz="2800" dirty="0">
                <a:solidFill>
                  <a:srgbClr val="0000CC"/>
                </a:solidFill>
                <a:latin typeface="Arial"/>
                <a:cs typeface="Arial"/>
              </a:rPr>
              <a:t>plan </a:t>
            </a:r>
            <a:r>
              <a:rPr sz="2800" spc="-5" dirty="0">
                <a:solidFill>
                  <a:srgbClr val="0000CC"/>
                </a:solidFill>
                <a:latin typeface="Arial"/>
                <a:cs typeface="Arial"/>
              </a:rPr>
              <a:t>of</a:t>
            </a:r>
            <a:r>
              <a:rPr sz="2800" spc="-20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0000CC"/>
                </a:solidFill>
                <a:latin typeface="Arial"/>
                <a:cs typeface="Arial"/>
              </a:rPr>
              <a:t>building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0000CC"/>
                </a:solidFill>
                <a:latin typeface="Arial"/>
                <a:cs typeface="Arial"/>
              </a:rPr>
              <a:t>Climatic </a:t>
            </a:r>
            <a:r>
              <a:rPr sz="2800" spc="-5" dirty="0">
                <a:solidFill>
                  <a:srgbClr val="0000CC"/>
                </a:solidFill>
                <a:latin typeface="Arial"/>
                <a:cs typeface="Arial"/>
              </a:rPr>
              <a:t>conditions of </a:t>
            </a:r>
            <a:r>
              <a:rPr sz="2800" dirty="0">
                <a:solidFill>
                  <a:srgbClr val="0000CC"/>
                </a:solidFill>
                <a:latin typeface="Arial"/>
                <a:cs typeface="Arial"/>
              </a:rPr>
              <a:t>area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solidFill>
                  <a:srgbClr val="0000CC"/>
                </a:solidFill>
                <a:latin typeface="Arial"/>
                <a:cs typeface="Arial"/>
              </a:rPr>
              <a:t>Type of construction materials</a:t>
            </a:r>
            <a:r>
              <a:rPr sz="2800" spc="45" dirty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000CC"/>
                </a:solidFill>
                <a:latin typeface="Arial"/>
                <a:cs typeface="Arial"/>
              </a:rPr>
              <a:t>available</a:t>
            </a:r>
            <a:r>
              <a:rPr sz="2800" dirty="0">
                <a:latin typeface="Arial"/>
                <a:cs typeface="Arial"/>
              </a:rPr>
              <a:t>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270" y="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D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1270" y="15875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D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1270" y="318770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DE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-1270" y="477519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19"/>
                </a:moveTo>
                <a:lnTo>
                  <a:pt x="9146540" y="160019"/>
                </a:lnTo>
                <a:lnTo>
                  <a:pt x="9146540" y="0"/>
                </a:lnTo>
                <a:lnTo>
                  <a:pt x="0" y="0"/>
                </a:lnTo>
                <a:lnTo>
                  <a:pt x="0" y="160019"/>
                </a:lnTo>
                <a:close/>
              </a:path>
            </a:pathLst>
          </a:custGeom>
          <a:solidFill>
            <a:srgbClr val="FDE6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1270" y="637540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DE6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-1270" y="79629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19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DE6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-1270" y="956310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DE6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-1270" y="111506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19">
                <a:moveTo>
                  <a:pt x="0" y="160019"/>
                </a:moveTo>
                <a:lnTo>
                  <a:pt x="9146540" y="160019"/>
                </a:lnTo>
                <a:lnTo>
                  <a:pt x="9146540" y="0"/>
                </a:lnTo>
                <a:lnTo>
                  <a:pt x="0" y="0"/>
                </a:lnTo>
                <a:lnTo>
                  <a:pt x="0" y="160019"/>
                </a:lnTo>
                <a:close/>
              </a:path>
            </a:pathLst>
          </a:custGeom>
          <a:solidFill>
            <a:srgbClr val="FDE6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1270" y="127508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19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DE6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270" y="1435100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DE6E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1270" y="159385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19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DE6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-1270" y="175387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19">
                <a:moveTo>
                  <a:pt x="0" y="160019"/>
                </a:moveTo>
                <a:lnTo>
                  <a:pt x="9146540" y="160019"/>
                </a:lnTo>
                <a:lnTo>
                  <a:pt x="9146540" y="0"/>
                </a:lnTo>
                <a:lnTo>
                  <a:pt x="0" y="0"/>
                </a:lnTo>
                <a:lnTo>
                  <a:pt x="0" y="160019"/>
                </a:lnTo>
                <a:close/>
              </a:path>
            </a:pathLst>
          </a:custGeom>
          <a:solidFill>
            <a:srgbClr val="FDE6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-1270" y="1913889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D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-1270" y="2072639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19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DE6E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-1270" y="223266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19">
                <a:moveTo>
                  <a:pt x="0" y="160019"/>
                </a:moveTo>
                <a:lnTo>
                  <a:pt x="9146540" y="160019"/>
                </a:lnTo>
                <a:lnTo>
                  <a:pt x="9146540" y="0"/>
                </a:lnTo>
                <a:lnTo>
                  <a:pt x="0" y="0"/>
                </a:lnTo>
                <a:lnTo>
                  <a:pt x="0" y="160019"/>
                </a:lnTo>
                <a:close/>
              </a:path>
            </a:pathLst>
          </a:custGeom>
          <a:solidFill>
            <a:srgbClr val="FDE6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-1270" y="2392679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CE7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-1270" y="2551429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19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CE7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-1270" y="2711450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CE7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-1270" y="287020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19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CE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-1270" y="3030220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CE7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-1270" y="318897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19"/>
                </a:moveTo>
                <a:lnTo>
                  <a:pt x="9146540" y="160019"/>
                </a:lnTo>
                <a:lnTo>
                  <a:pt x="9146540" y="0"/>
                </a:lnTo>
                <a:lnTo>
                  <a:pt x="0" y="0"/>
                </a:lnTo>
                <a:lnTo>
                  <a:pt x="0" y="160019"/>
                </a:lnTo>
                <a:close/>
              </a:path>
            </a:pathLst>
          </a:custGeom>
          <a:solidFill>
            <a:srgbClr val="FCE7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-1270" y="334899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CE7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-1270" y="3509009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19"/>
                </a:moveTo>
                <a:lnTo>
                  <a:pt x="9146540" y="160019"/>
                </a:lnTo>
                <a:lnTo>
                  <a:pt x="9146540" y="0"/>
                </a:lnTo>
                <a:lnTo>
                  <a:pt x="0" y="0"/>
                </a:lnTo>
                <a:lnTo>
                  <a:pt x="0" y="160019"/>
                </a:lnTo>
                <a:close/>
              </a:path>
            </a:pathLst>
          </a:custGeom>
          <a:solidFill>
            <a:srgbClr val="FCE7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-1270" y="3669029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CE7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-1270" y="3827779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CE7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-1270" y="3987800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CE7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-1270" y="414655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19"/>
                </a:moveTo>
                <a:lnTo>
                  <a:pt x="9146540" y="160019"/>
                </a:lnTo>
                <a:lnTo>
                  <a:pt x="9146540" y="0"/>
                </a:lnTo>
                <a:lnTo>
                  <a:pt x="0" y="0"/>
                </a:lnTo>
                <a:lnTo>
                  <a:pt x="0" y="160019"/>
                </a:lnTo>
                <a:close/>
              </a:path>
            </a:pathLst>
          </a:custGeom>
          <a:solidFill>
            <a:srgbClr val="FCE7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-1270" y="4306570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49"/>
                </a:moveTo>
                <a:lnTo>
                  <a:pt x="9146540" y="158749"/>
                </a:lnTo>
                <a:lnTo>
                  <a:pt x="9146540" y="0"/>
                </a:lnTo>
                <a:lnTo>
                  <a:pt x="0" y="0"/>
                </a:lnTo>
                <a:lnTo>
                  <a:pt x="0" y="158749"/>
                </a:lnTo>
                <a:close/>
              </a:path>
            </a:pathLst>
          </a:custGeom>
          <a:solidFill>
            <a:srgbClr val="FCE7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-1270" y="446532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19"/>
                </a:moveTo>
                <a:lnTo>
                  <a:pt x="9146540" y="160019"/>
                </a:lnTo>
                <a:lnTo>
                  <a:pt x="9146540" y="0"/>
                </a:lnTo>
                <a:lnTo>
                  <a:pt x="0" y="0"/>
                </a:lnTo>
                <a:lnTo>
                  <a:pt x="0" y="160019"/>
                </a:lnTo>
                <a:close/>
              </a:path>
            </a:pathLst>
          </a:custGeom>
          <a:solidFill>
            <a:srgbClr val="FCE7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-1270" y="462534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CE7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-1270" y="4785359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BE8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-1270" y="4944109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19"/>
                </a:moveTo>
                <a:lnTo>
                  <a:pt x="9146540" y="160019"/>
                </a:lnTo>
                <a:lnTo>
                  <a:pt x="9146540" y="0"/>
                </a:lnTo>
                <a:lnTo>
                  <a:pt x="0" y="0"/>
                </a:lnTo>
                <a:lnTo>
                  <a:pt x="0" y="160019"/>
                </a:lnTo>
                <a:close/>
              </a:path>
            </a:pathLst>
          </a:custGeom>
          <a:solidFill>
            <a:srgbClr val="FBE8D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-1270" y="5104129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BE8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-1270" y="5264150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BE8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-1270" y="542290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19"/>
                </a:moveTo>
                <a:lnTo>
                  <a:pt x="9146540" y="160019"/>
                </a:lnTo>
                <a:lnTo>
                  <a:pt x="9146540" y="0"/>
                </a:lnTo>
                <a:lnTo>
                  <a:pt x="0" y="0"/>
                </a:lnTo>
                <a:lnTo>
                  <a:pt x="0" y="160019"/>
                </a:lnTo>
                <a:close/>
              </a:path>
            </a:pathLst>
          </a:custGeom>
          <a:solidFill>
            <a:srgbClr val="FBE8D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-1270" y="558292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19"/>
                </a:moveTo>
                <a:lnTo>
                  <a:pt x="9146540" y="160019"/>
                </a:lnTo>
                <a:lnTo>
                  <a:pt x="9146540" y="0"/>
                </a:lnTo>
                <a:lnTo>
                  <a:pt x="0" y="0"/>
                </a:lnTo>
                <a:lnTo>
                  <a:pt x="0" y="160019"/>
                </a:lnTo>
                <a:close/>
              </a:path>
            </a:pathLst>
          </a:custGeom>
          <a:solidFill>
            <a:srgbClr val="FBE8C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-1270" y="5742940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BE8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-1270" y="590169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BE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-1270" y="6061709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49"/>
                </a:moveTo>
                <a:lnTo>
                  <a:pt x="9146540" y="158749"/>
                </a:lnTo>
                <a:lnTo>
                  <a:pt x="9146540" y="0"/>
                </a:lnTo>
                <a:lnTo>
                  <a:pt x="0" y="0"/>
                </a:lnTo>
                <a:lnTo>
                  <a:pt x="0" y="158749"/>
                </a:lnTo>
                <a:close/>
              </a:path>
            </a:pathLst>
          </a:custGeom>
          <a:solidFill>
            <a:srgbClr val="FBE8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-1270" y="6220459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19"/>
                </a:moveTo>
                <a:lnTo>
                  <a:pt x="9146540" y="160019"/>
                </a:lnTo>
                <a:lnTo>
                  <a:pt x="9146540" y="0"/>
                </a:lnTo>
                <a:lnTo>
                  <a:pt x="0" y="0"/>
                </a:lnTo>
                <a:lnTo>
                  <a:pt x="0" y="160019"/>
                </a:lnTo>
                <a:close/>
              </a:path>
            </a:pathLst>
          </a:custGeom>
          <a:solidFill>
            <a:srgbClr val="FBE8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-1270" y="6380479"/>
            <a:ext cx="9146540" cy="158750"/>
          </a:xfrm>
          <a:custGeom>
            <a:avLst/>
            <a:gdLst/>
            <a:ahLst/>
            <a:cxnLst/>
            <a:rect l="l" t="t" r="r" b="b"/>
            <a:pathLst>
              <a:path w="9146540" h="158750">
                <a:moveTo>
                  <a:pt x="0" y="158750"/>
                </a:moveTo>
                <a:lnTo>
                  <a:pt x="9146540" y="158750"/>
                </a:lnTo>
                <a:lnTo>
                  <a:pt x="914654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BE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-1270" y="6539230"/>
            <a:ext cx="9146540" cy="160020"/>
          </a:xfrm>
          <a:custGeom>
            <a:avLst/>
            <a:gdLst/>
            <a:ahLst/>
            <a:cxnLst/>
            <a:rect l="l" t="t" r="r" b="b"/>
            <a:pathLst>
              <a:path w="9146540" h="160020">
                <a:moveTo>
                  <a:pt x="0" y="160020"/>
                </a:moveTo>
                <a:lnTo>
                  <a:pt x="9146540" y="160020"/>
                </a:lnTo>
                <a:lnTo>
                  <a:pt x="9146540" y="0"/>
                </a:lnTo>
                <a:lnTo>
                  <a:pt x="0" y="0"/>
                </a:lnTo>
                <a:lnTo>
                  <a:pt x="0" y="160020"/>
                </a:lnTo>
                <a:close/>
              </a:path>
            </a:pathLst>
          </a:custGeom>
          <a:solidFill>
            <a:srgbClr val="FBE8C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0" y="6699250"/>
            <a:ext cx="9144000" cy="158750"/>
          </a:xfrm>
          <a:custGeom>
            <a:avLst/>
            <a:gdLst/>
            <a:ahLst/>
            <a:cxnLst/>
            <a:rect l="l" t="t" r="r" b="b"/>
            <a:pathLst>
              <a:path w="9144000" h="158750">
                <a:moveTo>
                  <a:pt x="0" y="158750"/>
                </a:moveTo>
                <a:lnTo>
                  <a:pt x="0" y="0"/>
                </a:lnTo>
                <a:lnTo>
                  <a:pt x="9144000" y="0"/>
                </a:lnTo>
                <a:lnTo>
                  <a:pt x="9144000" y="158750"/>
                </a:lnTo>
                <a:lnTo>
                  <a:pt x="0" y="158750"/>
                </a:lnTo>
                <a:close/>
              </a:path>
            </a:pathLst>
          </a:custGeom>
          <a:solidFill>
            <a:srgbClr val="FBE8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>
            <a:spLocks noGrp="1"/>
          </p:cNvSpPr>
          <p:nvPr>
            <p:ph type="title"/>
          </p:nvPr>
        </p:nvSpPr>
        <p:spPr>
          <a:xfrm>
            <a:off x="1262380" y="497840"/>
            <a:ext cx="661162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56860" algn="l"/>
              </a:tabLst>
            </a:pPr>
            <a:r>
              <a:rPr sz="4400" b="0" dirty="0">
                <a:latin typeface="Arial"/>
                <a:cs typeface="Arial"/>
              </a:rPr>
              <a:t>P</a:t>
            </a:r>
            <a:r>
              <a:rPr sz="4400" b="0" spc="-5" dirty="0">
                <a:latin typeface="Arial"/>
                <a:cs typeface="Arial"/>
              </a:rPr>
              <a:t>i</a:t>
            </a:r>
            <a:r>
              <a:rPr sz="4400" b="0" spc="5" dirty="0">
                <a:latin typeface="Arial"/>
                <a:cs typeface="Arial"/>
              </a:rPr>
              <a:t>t</a:t>
            </a:r>
            <a:r>
              <a:rPr sz="4400" b="0" dirty="0">
                <a:latin typeface="Arial"/>
                <a:cs typeface="Arial"/>
              </a:rPr>
              <a:t>ched</a:t>
            </a:r>
            <a:r>
              <a:rPr sz="4400" b="0" spc="-5" dirty="0">
                <a:latin typeface="Arial"/>
                <a:cs typeface="Arial"/>
              </a:rPr>
              <a:t> </a:t>
            </a:r>
            <a:r>
              <a:rPr sz="4400" b="0" dirty="0">
                <a:latin typeface="Arial"/>
                <a:cs typeface="Arial"/>
              </a:rPr>
              <a:t>r</a:t>
            </a:r>
            <a:r>
              <a:rPr sz="4400" b="0" spc="-5" dirty="0">
                <a:latin typeface="Arial"/>
                <a:cs typeface="Arial"/>
              </a:rPr>
              <a:t>oo</a:t>
            </a:r>
            <a:r>
              <a:rPr sz="4400" b="0" spc="5" dirty="0">
                <a:latin typeface="Arial"/>
                <a:cs typeface="Arial"/>
              </a:rPr>
              <a:t>f</a:t>
            </a:r>
            <a:r>
              <a:rPr sz="4400" b="0" dirty="0">
                <a:latin typeface="Arial"/>
                <a:cs typeface="Arial"/>
              </a:rPr>
              <a:t>s</a:t>
            </a:r>
            <a:r>
              <a:rPr sz="4400" b="0" spc="5" dirty="0">
                <a:latin typeface="Arial"/>
                <a:cs typeface="Arial"/>
              </a:rPr>
              <a:t>/</a:t>
            </a:r>
            <a:r>
              <a:rPr sz="4400" b="0" dirty="0">
                <a:latin typeface="Arial"/>
                <a:cs typeface="Arial"/>
              </a:rPr>
              <a:t>s</a:t>
            </a:r>
            <a:r>
              <a:rPr sz="4400" b="0" spc="-5" dirty="0">
                <a:latin typeface="Arial"/>
                <a:cs typeface="Arial"/>
              </a:rPr>
              <a:t>lopin</a:t>
            </a:r>
            <a:r>
              <a:rPr sz="4400" b="0" dirty="0">
                <a:latin typeface="Arial"/>
                <a:cs typeface="Arial"/>
              </a:rPr>
              <a:t>g	</a:t>
            </a:r>
            <a:r>
              <a:rPr sz="4400" b="0" spc="-5" dirty="0">
                <a:latin typeface="Arial"/>
                <a:cs typeface="Arial"/>
              </a:rPr>
              <a:t>roofs</a:t>
            </a:r>
            <a:endParaRPr sz="44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35940" y="1633220"/>
            <a:ext cx="7820025" cy="433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A40020"/>
                </a:solidFill>
                <a:latin typeface="Arial"/>
                <a:cs typeface="Arial"/>
              </a:rPr>
              <a:t>Suitable for where rainfall/snowfall is </a:t>
            </a:r>
            <a:r>
              <a:rPr sz="3200" dirty="0">
                <a:solidFill>
                  <a:srgbClr val="A40020"/>
                </a:solidFill>
                <a:latin typeface="Arial"/>
                <a:cs typeface="Arial"/>
              </a:rPr>
              <a:t>very  </a:t>
            </a:r>
            <a:r>
              <a:rPr sz="3200" spc="-5" dirty="0">
                <a:solidFill>
                  <a:srgbClr val="A40020"/>
                </a:solidFill>
                <a:latin typeface="Arial"/>
                <a:cs typeface="Arial"/>
              </a:rPr>
              <a:t>heavy.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A40020"/>
              </a:buClr>
              <a:buFont typeface="Arial"/>
              <a:buChar char="•"/>
            </a:pPr>
            <a:endParaRPr sz="4700">
              <a:latin typeface="Times New Roman"/>
              <a:cs typeface="Times New Roman"/>
            </a:endParaRPr>
          </a:p>
          <a:p>
            <a:pPr marL="355600" marR="542290" indent="-342900" algn="just">
              <a:lnSpc>
                <a:spcPct val="100000"/>
              </a:lnSpc>
              <a:buChar char="•"/>
              <a:tabLst>
                <a:tab pos="355600" algn="l"/>
              </a:tabLst>
            </a:pPr>
            <a:r>
              <a:rPr sz="3200" spc="-5" dirty="0">
                <a:solidFill>
                  <a:srgbClr val="A40020"/>
                </a:solidFill>
                <a:latin typeface="Arial"/>
                <a:cs typeface="Arial"/>
              </a:rPr>
              <a:t>Buildings </a:t>
            </a:r>
            <a:r>
              <a:rPr sz="3200" spc="-10" dirty="0">
                <a:solidFill>
                  <a:srgbClr val="A40020"/>
                </a:solidFill>
                <a:latin typeface="Arial"/>
                <a:cs typeface="Arial"/>
              </a:rPr>
              <a:t>with </a:t>
            </a:r>
            <a:r>
              <a:rPr sz="3200" spc="-5" dirty="0">
                <a:solidFill>
                  <a:srgbClr val="A40020"/>
                </a:solidFill>
                <a:latin typeface="Arial"/>
                <a:cs typeface="Arial"/>
              </a:rPr>
              <a:t>limited </a:t>
            </a:r>
            <a:r>
              <a:rPr sz="3200" spc="-10" dirty="0">
                <a:solidFill>
                  <a:srgbClr val="A40020"/>
                </a:solidFill>
                <a:latin typeface="Arial"/>
                <a:cs typeface="Arial"/>
              </a:rPr>
              <a:t>width </a:t>
            </a:r>
            <a:r>
              <a:rPr sz="3200" dirty="0">
                <a:solidFill>
                  <a:srgbClr val="A40020"/>
                </a:solidFill>
                <a:latin typeface="Arial"/>
                <a:cs typeface="Arial"/>
              </a:rPr>
              <a:t>and simple  shape can be covered </a:t>
            </a:r>
            <a:r>
              <a:rPr sz="3200" spc="-5" dirty="0">
                <a:solidFill>
                  <a:srgbClr val="A40020"/>
                </a:solidFill>
                <a:latin typeface="Arial"/>
                <a:cs typeface="Arial"/>
              </a:rPr>
              <a:t>satisfactorily </a:t>
            </a:r>
            <a:r>
              <a:rPr sz="3200" dirty="0">
                <a:solidFill>
                  <a:srgbClr val="A40020"/>
                </a:solidFill>
                <a:latin typeface="Arial"/>
                <a:cs typeface="Arial"/>
              </a:rPr>
              <a:t>by  pitched</a:t>
            </a:r>
            <a:r>
              <a:rPr sz="3200" spc="-10" dirty="0">
                <a:solidFill>
                  <a:srgbClr val="A4002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A40020"/>
                </a:solidFill>
                <a:latin typeface="Arial"/>
                <a:cs typeface="Arial"/>
              </a:rPr>
              <a:t>roofs.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A40020"/>
              </a:buClr>
              <a:buFont typeface="Arial"/>
              <a:buChar char="•"/>
            </a:pPr>
            <a:endParaRPr sz="47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A40020"/>
                </a:solidFill>
                <a:latin typeface="Arial"/>
                <a:cs typeface="Arial"/>
              </a:rPr>
              <a:t>Buildings irregular </a:t>
            </a:r>
            <a:r>
              <a:rPr sz="3200" spc="-10" dirty="0">
                <a:solidFill>
                  <a:srgbClr val="A40020"/>
                </a:solidFill>
                <a:latin typeface="Arial"/>
                <a:cs typeface="Arial"/>
              </a:rPr>
              <a:t>in </a:t>
            </a:r>
            <a:r>
              <a:rPr sz="3200" dirty="0">
                <a:solidFill>
                  <a:srgbClr val="A40020"/>
                </a:solidFill>
                <a:latin typeface="Arial"/>
                <a:cs typeface="Arial"/>
              </a:rPr>
              <a:t>plan not</a:t>
            </a:r>
            <a:r>
              <a:rPr sz="3200" spc="-5" dirty="0">
                <a:solidFill>
                  <a:srgbClr val="A40020"/>
                </a:solidFill>
                <a:latin typeface="Arial"/>
                <a:cs typeface="Arial"/>
              </a:rPr>
              <a:t> </a:t>
            </a:r>
            <a:r>
              <a:rPr sz="3200" spc="10" dirty="0">
                <a:solidFill>
                  <a:srgbClr val="A40020"/>
                </a:solidFill>
                <a:latin typeface="Arial"/>
                <a:cs typeface="Arial"/>
              </a:rPr>
              <a:t>suitable</a:t>
            </a:r>
            <a:r>
              <a:rPr sz="3200" spc="10" dirty="0">
                <a:latin typeface="Arial"/>
                <a:cs typeface="Arial"/>
              </a:rPr>
              <a:t>.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56460" y="574040"/>
            <a:ext cx="483044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Arial"/>
                <a:cs typeface="Arial"/>
              </a:rPr>
              <a:t>TYPES </a:t>
            </a:r>
            <a:r>
              <a:rPr spc="-5" dirty="0">
                <a:latin typeface="Arial"/>
                <a:cs typeface="Arial"/>
              </a:rPr>
              <a:t>OF </a:t>
            </a:r>
            <a:r>
              <a:rPr spc="-10" dirty="0">
                <a:latin typeface="Arial"/>
                <a:cs typeface="Arial"/>
              </a:rPr>
              <a:t>SLOPING</a:t>
            </a:r>
            <a:r>
              <a:rPr spc="-7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ROOFS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2210" y="1633220"/>
            <a:ext cx="560324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791585" algn="l"/>
              </a:tabLst>
            </a:pPr>
            <a:r>
              <a:rPr sz="2800" spc="-5" dirty="0">
                <a:solidFill>
                  <a:srgbClr val="BF0000"/>
                </a:solidFill>
                <a:latin typeface="Arial"/>
                <a:cs typeface="Arial"/>
              </a:rPr>
              <a:t>Shed Roof	Gable</a:t>
            </a:r>
            <a:r>
              <a:rPr sz="2800" spc="-60" dirty="0">
                <a:solidFill>
                  <a:srgbClr val="BF0000"/>
                </a:solidFill>
                <a:latin typeface="Arial"/>
                <a:cs typeface="Arial"/>
              </a:rPr>
              <a:t> </a:t>
            </a:r>
            <a:r>
              <a:rPr sz="2800" spc="-10" dirty="0">
                <a:solidFill>
                  <a:srgbClr val="BF0000"/>
                </a:solidFill>
                <a:latin typeface="Arial"/>
                <a:cs typeface="Arial"/>
              </a:rPr>
              <a:t>Roof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5360" y="6269990"/>
            <a:ext cx="200088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solidFill>
                  <a:srgbClr val="BF0000"/>
                </a:solidFill>
                <a:latin typeface="Arial"/>
                <a:cs typeface="Arial"/>
              </a:rPr>
              <a:t>Hipped</a:t>
            </a:r>
            <a:r>
              <a:rPr sz="2800" spc="-65" dirty="0">
                <a:solidFill>
                  <a:srgbClr val="BF0000"/>
                </a:solidFill>
                <a:latin typeface="Arial"/>
                <a:cs typeface="Arial"/>
              </a:rPr>
              <a:t> </a:t>
            </a:r>
            <a:r>
              <a:rPr sz="2800" spc="-10" dirty="0">
                <a:solidFill>
                  <a:srgbClr val="BF0000"/>
                </a:solidFill>
                <a:latin typeface="Arial"/>
                <a:cs typeface="Arial"/>
              </a:rPr>
              <a:t>Roof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51729" y="6269990"/>
            <a:ext cx="243776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solidFill>
                  <a:srgbClr val="BF0000"/>
                </a:solidFill>
                <a:latin typeface="Arial"/>
                <a:cs typeface="Arial"/>
              </a:rPr>
              <a:t>Gamberal</a:t>
            </a:r>
            <a:r>
              <a:rPr sz="2800" spc="-50" dirty="0">
                <a:solidFill>
                  <a:srgbClr val="BF0000"/>
                </a:solidFill>
                <a:latin typeface="Arial"/>
                <a:cs typeface="Arial"/>
              </a:rPr>
              <a:t> </a:t>
            </a:r>
            <a:r>
              <a:rPr sz="2800" spc="-10" dirty="0">
                <a:solidFill>
                  <a:srgbClr val="BF0000"/>
                </a:solidFill>
                <a:latin typeface="Arial"/>
                <a:cs typeface="Arial"/>
              </a:rPr>
              <a:t>Roof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90600" y="2057400"/>
            <a:ext cx="6705600" cy="40716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TYPES OF </a:t>
            </a:r>
            <a:r>
              <a:rPr spc="-10" dirty="0"/>
              <a:t>SLOPING ROOFS</a:t>
            </a:r>
            <a:r>
              <a:rPr spc="-35" dirty="0"/>
              <a:t> </a:t>
            </a:r>
            <a:r>
              <a:rPr sz="2900" i="1" spc="-60" dirty="0">
                <a:latin typeface="Comic Sans MS"/>
                <a:cs typeface="Comic Sans MS"/>
              </a:rPr>
              <a:t>(-ctd-)</a:t>
            </a:r>
            <a:endParaRPr sz="29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3540" y="1254759"/>
            <a:ext cx="8348980" cy="523240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546100" marR="257810" indent="-533400">
              <a:lnSpc>
                <a:spcPct val="80000"/>
              </a:lnSpc>
              <a:spcBef>
                <a:spcPts val="675"/>
              </a:spcBef>
              <a:buAutoNum type="arabicPeriod"/>
              <a:tabLst>
                <a:tab pos="545465" algn="l"/>
                <a:tab pos="546100" algn="l"/>
              </a:tabLst>
            </a:pPr>
            <a:r>
              <a:rPr sz="2400" b="1" spc="-10" dirty="0">
                <a:solidFill>
                  <a:srgbClr val="BF0000"/>
                </a:solidFill>
                <a:latin typeface="Arial"/>
                <a:cs typeface="Arial"/>
              </a:rPr>
              <a:t>Shed </a:t>
            </a: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Roof</a:t>
            </a: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:-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5" dirty="0">
                <a:latin typeface="Arial"/>
                <a:cs typeface="Arial"/>
              </a:rPr>
              <a:t>slopping roof </a:t>
            </a:r>
            <a:r>
              <a:rPr sz="2400" spc="-10" dirty="0">
                <a:latin typeface="Arial"/>
                <a:cs typeface="Arial"/>
              </a:rPr>
              <a:t>having </a:t>
            </a:r>
            <a:r>
              <a:rPr sz="2400" spc="-5" dirty="0">
                <a:latin typeface="Arial"/>
                <a:cs typeface="Arial"/>
              </a:rPr>
              <a:t>slope </a:t>
            </a:r>
            <a:r>
              <a:rPr sz="2400" spc="-10" dirty="0">
                <a:latin typeface="Arial"/>
                <a:cs typeface="Arial"/>
              </a:rPr>
              <a:t>only </a:t>
            </a:r>
            <a:r>
              <a:rPr sz="2400" spc="-5" dirty="0">
                <a:latin typeface="Arial"/>
                <a:cs typeface="Arial"/>
              </a:rPr>
              <a:t>in one  direction is called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10" dirty="0">
                <a:solidFill>
                  <a:srgbClr val="BF0000"/>
                </a:solidFill>
                <a:latin typeface="Arial"/>
                <a:cs typeface="Arial"/>
              </a:rPr>
              <a:t>Shed </a:t>
            </a: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Roof. </a:t>
            </a:r>
            <a:r>
              <a:rPr sz="2400" spc="-5" dirty="0">
                <a:latin typeface="Arial"/>
                <a:cs typeface="Arial"/>
              </a:rPr>
              <a:t>This is the simplest type  of sloping roof and is used for smaller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spans.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BF0000"/>
              </a:buClr>
              <a:buFont typeface="Arial"/>
              <a:buAutoNum type="arabicPeriod"/>
            </a:pPr>
            <a:endParaRPr sz="3000">
              <a:latin typeface="Times New Roman"/>
              <a:cs typeface="Times New Roman"/>
            </a:endParaRPr>
          </a:p>
          <a:p>
            <a:pPr marL="352425" marR="168910" indent="-352425">
              <a:lnSpc>
                <a:spcPct val="80000"/>
              </a:lnSpc>
              <a:buAutoNum type="arabicPeriod"/>
              <a:tabLst>
                <a:tab pos="352425" algn="l"/>
              </a:tabLst>
            </a:pP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Gable </a:t>
            </a:r>
            <a:r>
              <a:rPr sz="2400" b="1" dirty="0">
                <a:solidFill>
                  <a:srgbClr val="BF0000"/>
                </a:solidFill>
                <a:latin typeface="Arial"/>
                <a:cs typeface="Arial"/>
              </a:rPr>
              <a:t>Roof</a:t>
            </a:r>
            <a:r>
              <a:rPr sz="2400" dirty="0">
                <a:solidFill>
                  <a:srgbClr val="BF0000"/>
                </a:solidFill>
                <a:latin typeface="Arial"/>
                <a:cs typeface="Arial"/>
              </a:rPr>
              <a:t>:-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10" dirty="0">
                <a:latin typeface="Arial"/>
                <a:cs typeface="Arial"/>
              </a:rPr>
              <a:t>sloping </a:t>
            </a:r>
            <a:r>
              <a:rPr sz="2400" spc="-5" dirty="0">
                <a:latin typeface="Arial"/>
                <a:cs typeface="Arial"/>
              </a:rPr>
              <a:t>roof </a:t>
            </a:r>
            <a:r>
              <a:rPr sz="2400" spc="-10" dirty="0">
                <a:latin typeface="Arial"/>
                <a:cs typeface="Arial"/>
              </a:rPr>
              <a:t>having </a:t>
            </a:r>
            <a:r>
              <a:rPr sz="2400" spc="-5" dirty="0">
                <a:latin typeface="Arial"/>
                <a:cs typeface="Arial"/>
              </a:rPr>
              <a:t>slope in </a:t>
            </a:r>
            <a:r>
              <a:rPr sz="2400" dirty="0">
                <a:latin typeface="Arial"/>
                <a:cs typeface="Arial"/>
              </a:rPr>
              <a:t>two </a:t>
            </a:r>
            <a:r>
              <a:rPr sz="2400" spc="-5" dirty="0">
                <a:latin typeface="Arial"/>
                <a:cs typeface="Arial"/>
              </a:rPr>
              <a:t>directions  is called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Gable Roof. </a:t>
            </a:r>
            <a:r>
              <a:rPr sz="2400" spc="-5" dirty="0">
                <a:latin typeface="Arial"/>
                <a:cs typeface="Arial"/>
              </a:rPr>
              <a:t>This </a:t>
            </a:r>
            <a:r>
              <a:rPr sz="2400" dirty="0">
                <a:latin typeface="Arial"/>
                <a:cs typeface="Arial"/>
              </a:rPr>
              <a:t>type </a:t>
            </a:r>
            <a:r>
              <a:rPr sz="2400" spc="-5" dirty="0">
                <a:latin typeface="Arial"/>
                <a:cs typeface="Arial"/>
              </a:rPr>
              <a:t>of </a:t>
            </a:r>
            <a:r>
              <a:rPr sz="2400" spc="-10" dirty="0">
                <a:latin typeface="Arial"/>
                <a:cs typeface="Arial"/>
              </a:rPr>
              <a:t>sloping </a:t>
            </a:r>
            <a:r>
              <a:rPr sz="2400" spc="-5" dirty="0">
                <a:latin typeface="Arial"/>
                <a:cs typeface="Arial"/>
              </a:rPr>
              <a:t>roof is used  for larger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span.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BF0000"/>
              </a:buClr>
              <a:buFont typeface="Arial"/>
              <a:buAutoNum type="arabicPeriod"/>
            </a:pPr>
            <a:endParaRPr sz="3000">
              <a:latin typeface="Times New Roman"/>
              <a:cs typeface="Times New Roman"/>
            </a:endParaRPr>
          </a:p>
          <a:p>
            <a:pPr marL="352425" marR="771525" indent="-352425">
              <a:lnSpc>
                <a:spcPct val="79900"/>
              </a:lnSpc>
              <a:buAutoNum type="arabicPeriod"/>
              <a:tabLst>
                <a:tab pos="352425" algn="l"/>
              </a:tabLst>
            </a:pP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Hipped </a:t>
            </a:r>
            <a:r>
              <a:rPr sz="2400" b="1" dirty="0">
                <a:solidFill>
                  <a:srgbClr val="BF0000"/>
                </a:solidFill>
                <a:latin typeface="Arial"/>
                <a:cs typeface="Arial"/>
              </a:rPr>
              <a:t>Roof</a:t>
            </a:r>
            <a:r>
              <a:rPr sz="2400" dirty="0">
                <a:latin typeface="Arial"/>
                <a:cs typeface="Arial"/>
              </a:rPr>
              <a:t>:- A </a:t>
            </a:r>
            <a:r>
              <a:rPr sz="2400" spc="-10" dirty="0">
                <a:latin typeface="Arial"/>
                <a:cs typeface="Arial"/>
              </a:rPr>
              <a:t>sloping </a:t>
            </a:r>
            <a:r>
              <a:rPr sz="2400" spc="-5" dirty="0">
                <a:latin typeface="Arial"/>
                <a:cs typeface="Arial"/>
              </a:rPr>
              <a:t>roof </a:t>
            </a:r>
            <a:r>
              <a:rPr sz="2400" spc="-10" dirty="0">
                <a:latin typeface="Arial"/>
                <a:cs typeface="Arial"/>
              </a:rPr>
              <a:t>having </a:t>
            </a:r>
            <a:r>
              <a:rPr sz="2400" spc="-5" dirty="0">
                <a:latin typeface="Arial"/>
                <a:cs typeface="Arial"/>
              </a:rPr>
              <a:t>slope in four  directions is called </a:t>
            </a:r>
            <a:r>
              <a:rPr sz="2400" spc="-10" dirty="0">
                <a:solidFill>
                  <a:srgbClr val="BF0000"/>
                </a:solidFill>
                <a:latin typeface="Arial"/>
                <a:cs typeface="Arial"/>
              </a:rPr>
              <a:t>Hipped </a:t>
            </a:r>
            <a:r>
              <a:rPr sz="2400" dirty="0">
                <a:solidFill>
                  <a:srgbClr val="BF0000"/>
                </a:solidFill>
                <a:latin typeface="Arial"/>
                <a:cs typeface="Arial"/>
              </a:rPr>
              <a:t>Or </a:t>
            </a: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Hip Roof</a:t>
            </a:r>
            <a:r>
              <a:rPr sz="2400" spc="-5" dirty="0">
                <a:latin typeface="Arial"/>
                <a:cs typeface="Arial"/>
              </a:rPr>
              <a:t>. This </a:t>
            </a:r>
            <a:r>
              <a:rPr sz="2400" dirty="0">
                <a:latin typeface="Arial"/>
                <a:cs typeface="Arial"/>
              </a:rPr>
              <a:t>type of  </a:t>
            </a:r>
            <a:r>
              <a:rPr sz="2400" spc="-10" dirty="0">
                <a:latin typeface="Arial"/>
                <a:cs typeface="Arial"/>
              </a:rPr>
              <a:t>sloping </a:t>
            </a:r>
            <a:r>
              <a:rPr sz="2400" spc="-5" dirty="0">
                <a:latin typeface="Arial"/>
                <a:cs typeface="Arial"/>
              </a:rPr>
              <a:t>roof </a:t>
            </a:r>
            <a:r>
              <a:rPr sz="2400" spc="-10" dirty="0">
                <a:latin typeface="Arial"/>
                <a:cs typeface="Arial"/>
              </a:rPr>
              <a:t>is </a:t>
            </a:r>
            <a:r>
              <a:rPr sz="2400" dirty="0">
                <a:latin typeface="Arial"/>
                <a:cs typeface="Arial"/>
              </a:rPr>
              <a:t>mostly </a:t>
            </a:r>
            <a:r>
              <a:rPr sz="2400" spc="-5" dirty="0">
                <a:latin typeface="Arial"/>
                <a:cs typeface="Arial"/>
              </a:rPr>
              <a:t>used for </a:t>
            </a:r>
            <a:r>
              <a:rPr sz="2400" spc="-10" dirty="0">
                <a:latin typeface="Arial"/>
                <a:cs typeface="Arial"/>
              </a:rPr>
              <a:t>buildings </a:t>
            </a:r>
            <a:r>
              <a:rPr sz="2400" spc="-5" dirty="0">
                <a:latin typeface="Arial"/>
                <a:cs typeface="Arial"/>
              </a:rPr>
              <a:t>in </a:t>
            </a:r>
            <a:r>
              <a:rPr sz="2400" spc="-10" dirty="0">
                <a:latin typeface="Arial"/>
                <a:cs typeface="Arial"/>
              </a:rPr>
              <a:t>hilly</a:t>
            </a:r>
            <a:r>
              <a:rPr sz="2400" spc="8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area.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lr>
                <a:srgbClr val="BF0000"/>
              </a:buClr>
              <a:buFont typeface="Arial"/>
              <a:buAutoNum type="arabicPeriod"/>
            </a:pPr>
            <a:endParaRPr sz="3000">
              <a:latin typeface="Times New Roman"/>
              <a:cs typeface="Times New Roman"/>
            </a:endParaRPr>
          </a:p>
          <a:p>
            <a:pPr marL="352425" marR="5080" indent="-352425">
              <a:lnSpc>
                <a:spcPct val="80000"/>
              </a:lnSpc>
              <a:buAutoNum type="arabicPeriod"/>
              <a:tabLst>
                <a:tab pos="352425" algn="l"/>
              </a:tabLst>
            </a:pPr>
            <a:r>
              <a:rPr sz="2400" b="1" spc="-5" dirty="0">
                <a:solidFill>
                  <a:srgbClr val="BF0000"/>
                </a:solidFill>
                <a:latin typeface="Arial"/>
                <a:cs typeface="Arial"/>
              </a:rPr>
              <a:t>Gambrel </a:t>
            </a:r>
            <a:r>
              <a:rPr sz="2400" b="1" dirty="0">
                <a:solidFill>
                  <a:srgbClr val="BF0000"/>
                </a:solidFill>
                <a:latin typeface="Arial"/>
                <a:cs typeface="Arial"/>
              </a:rPr>
              <a:t>Roof</a:t>
            </a:r>
            <a:r>
              <a:rPr sz="2400" dirty="0">
                <a:latin typeface="Arial"/>
                <a:cs typeface="Arial"/>
              </a:rPr>
              <a:t>:- A </a:t>
            </a:r>
            <a:r>
              <a:rPr sz="2400" spc="-10" dirty="0">
                <a:latin typeface="Arial"/>
                <a:cs typeface="Arial"/>
              </a:rPr>
              <a:t>sloping </a:t>
            </a:r>
            <a:r>
              <a:rPr sz="2400" spc="-5" dirty="0">
                <a:latin typeface="Arial"/>
                <a:cs typeface="Arial"/>
              </a:rPr>
              <a:t>roof </a:t>
            </a:r>
            <a:r>
              <a:rPr sz="2400" spc="-10" dirty="0">
                <a:latin typeface="Arial"/>
                <a:cs typeface="Arial"/>
              </a:rPr>
              <a:t>having </a:t>
            </a:r>
            <a:r>
              <a:rPr sz="2400" spc="-5" dirty="0">
                <a:latin typeface="Arial"/>
                <a:cs typeface="Arial"/>
              </a:rPr>
              <a:t>slope in </a:t>
            </a:r>
            <a:r>
              <a:rPr sz="2400" dirty="0">
                <a:latin typeface="Arial"/>
                <a:cs typeface="Arial"/>
              </a:rPr>
              <a:t>two  </a:t>
            </a:r>
            <a:r>
              <a:rPr sz="2400" spc="-5" dirty="0">
                <a:latin typeface="Arial"/>
                <a:cs typeface="Arial"/>
              </a:rPr>
              <a:t>directions with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5" dirty="0">
                <a:latin typeface="Arial"/>
                <a:cs typeface="Arial"/>
              </a:rPr>
              <a:t>break in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slope </a:t>
            </a:r>
            <a:r>
              <a:rPr sz="2400" spc="-10" dirty="0">
                <a:latin typeface="Arial"/>
                <a:cs typeface="Arial"/>
              </a:rPr>
              <a:t>is </a:t>
            </a:r>
            <a:r>
              <a:rPr sz="2400" spc="-5" dirty="0">
                <a:latin typeface="Arial"/>
                <a:cs typeface="Arial"/>
              </a:rPr>
              <a:t>known as </a:t>
            </a:r>
            <a:r>
              <a:rPr sz="2400" dirty="0">
                <a:solidFill>
                  <a:srgbClr val="BF0000"/>
                </a:solidFill>
                <a:latin typeface="Arial"/>
                <a:cs typeface="Arial"/>
              </a:rPr>
              <a:t>Gambrel  </a:t>
            </a: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Roof. </a:t>
            </a:r>
            <a:r>
              <a:rPr sz="2400" spc="-5" dirty="0">
                <a:latin typeface="Arial"/>
                <a:cs typeface="Arial"/>
              </a:rPr>
              <a:t>This type </a:t>
            </a:r>
            <a:r>
              <a:rPr sz="2400" spc="-10" dirty="0">
                <a:latin typeface="Arial"/>
                <a:cs typeface="Arial"/>
              </a:rPr>
              <a:t>of sloping </a:t>
            </a:r>
            <a:r>
              <a:rPr sz="2400" spc="-5" dirty="0">
                <a:latin typeface="Arial"/>
                <a:cs typeface="Arial"/>
              </a:rPr>
              <a:t>roof is </a:t>
            </a:r>
            <a:r>
              <a:rPr sz="2400" dirty="0">
                <a:latin typeface="Arial"/>
                <a:cs typeface="Arial"/>
              </a:rPr>
              <a:t>mostly </a:t>
            </a:r>
            <a:r>
              <a:rPr sz="2400" spc="-5" dirty="0">
                <a:latin typeface="Arial"/>
                <a:cs typeface="Arial"/>
              </a:rPr>
              <a:t>used for </a:t>
            </a:r>
            <a:r>
              <a:rPr sz="2400" spc="-10" dirty="0">
                <a:latin typeface="Arial"/>
                <a:cs typeface="Arial"/>
              </a:rPr>
              <a:t>buildings  </a:t>
            </a:r>
            <a:r>
              <a:rPr sz="2400" spc="-5" dirty="0">
                <a:latin typeface="Arial"/>
                <a:cs typeface="Arial"/>
              </a:rPr>
              <a:t>in hilly area.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7592" y="1676400"/>
            <a:ext cx="7817907" cy="30392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03580" y="5414009"/>
            <a:ext cx="19373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Mansord</a:t>
            </a:r>
            <a:r>
              <a:rPr sz="2400" spc="-55" dirty="0">
                <a:solidFill>
                  <a:srgbClr val="BF000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BF0000"/>
                </a:solidFill>
                <a:latin typeface="Arial"/>
                <a:cs typeface="Arial"/>
              </a:rPr>
              <a:t>Roof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50740" y="5414009"/>
            <a:ext cx="413892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Saw Tooth or North </a:t>
            </a:r>
            <a:r>
              <a:rPr sz="2400" spc="-10" dirty="0">
                <a:solidFill>
                  <a:srgbClr val="BF0000"/>
                </a:solidFill>
                <a:latin typeface="Arial"/>
                <a:cs typeface="Arial"/>
              </a:rPr>
              <a:t>Light</a:t>
            </a:r>
            <a:r>
              <a:rPr sz="2400" spc="-5" dirty="0">
                <a:solidFill>
                  <a:srgbClr val="BF000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BF0000"/>
                </a:solidFill>
                <a:latin typeface="Arial"/>
                <a:cs typeface="Arial"/>
              </a:rPr>
              <a:t>Roof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TYPES OF </a:t>
            </a:r>
            <a:r>
              <a:rPr spc="-10" dirty="0"/>
              <a:t>SLOPING ROOFS</a:t>
            </a:r>
            <a:r>
              <a:rPr spc="-35" dirty="0"/>
              <a:t> </a:t>
            </a:r>
            <a:r>
              <a:rPr sz="2900" i="1" spc="-60" dirty="0">
                <a:latin typeface="Comic Sans MS"/>
                <a:cs typeface="Comic Sans MS"/>
              </a:rPr>
              <a:t>(-ctd-)</a:t>
            </a:r>
            <a:endParaRPr sz="29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33220"/>
            <a:ext cx="7907020" cy="4042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3335" indent="-342900">
              <a:lnSpc>
                <a:spcPct val="100000"/>
              </a:lnSpc>
              <a:spcBef>
                <a:spcPts val="100"/>
              </a:spcBef>
              <a:buAutoNum type="arabicPeriod" startAt="5"/>
              <a:tabLst>
                <a:tab pos="408940" algn="l"/>
              </a:tabLst>
            </a:pPr>
            <a:r>
              <a:rPr sz="2800" b="1" spc="-5" dirty="0">
                <a:solidFill>
                  <a:srgbClr val="BF0000"/>
                </a:solidFill>
                <a:latin typeface="Arial"/>
                <a:cs typeface="Arial"/>
              </a:rPr>
              <a:t>Mansord roof</a:t>
            </a:r>
            <a:r>
              <a:rPr sz="2800" spc="-5" dirty="0">
                <a:solidFill>
                  <a:srgbClr val="BF0000"/>
                </a:solidFill>
                <a:latin typeface="Arial"/>
                <a:cs typeface="Arial"/>
              </a:rPr>
              <a:t>:- </a:t>
            </a:r>
            <a:r>
              <a:rPr sz="2800" dirty="0">
                <a:latin typeface="Arial"/>
                <a:cs typeface="Arial"/>
              </a:rPr>
              <a:t>A </a:t>
            </a:r>
            <a:r>
              <a:rPr sz="2800" spc="-5" dirty="0">
                <a:latin typeface="Arial"/>
                <a:cs typeface="Arial"/>
              </a:rPr>
              <a:t>sloping roof having slope in  four directions </a:t>
            </a:r>
            <a:r>
              <a:rPr sz="2800" spc="-10" dirty="0">
                <a:latin typeface="Arial"/>
                <a:cs typeface="Arial"/>
              </a:rPr>
              <a:t>with </a:t>
            </a:r>
            <a:r>
              <a:rPr sz="2800" dirty="0">
                <a:latin typeface="Arial"/>
                <a:cs typeface="Arial"/>
              </a:rPr>
              <a:t>a </a:t>
            </a:r>
            <a:r>
              <a:rPr sz="2800" spc="-5" dirty="0">
                <a:latin typeface="Arial"/>
                <a:cs typeface="Arial"/>
              </a:rPr>
              <a:t>break </a:t>
            </a:r>
            <a:r>
              <a:rPr sz="2800" dirty="0">
                <a:latin typeface="Arial"/>
                <a:cs typeface="Arial"/>
              </a:rPr>
              <a:t>in </a:t>
            </a:r>
            <a:r>
              <a:rPr sz="2800" spc="-5" dirty="0">
                <a:latin typeface="Arial"/>
                <a:cs typeface="Arial"/>
              </a:rPr>
              <a:t>slope is known as </a:t>
            </a:r>
            <a:r>
              <a:rPr sz="2800" spc="-5" dirty="0">
                <a:solidFill>
                  <a:srgbClr val="BF0000"/>
                </a:solidFill>
                <a:latin typeface="Arial"/>
                <a:cs typeface="Arial"/>
              </a:rPr>
              <a:t> Mansard</a:t>
            </a:r>
            <a:r>
              <a:rPr sz="2800" spc="-10" dirty="0">
                <a:solidFill>
                  <a:srgbClr val="BF0000"/>
                </a:solidFill>
                <a:latin typeface="Arial"/>
                <a:cs typeface="Arial"/>
              </a:rPr>
              <a:t> Roof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BF0000"/>
              </a:buClr>
              <a:buFont typeface="Arial"/>
              <a:buAutoNum type="arabicPeriod" startAt="5"/>
            </a:pPr>
            <a:endParaRPr sz="41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buAutoNum type="arabicPeriod" startAt="5"/>
              <a:tabLst>
                <a:tab pos="408940" algn="l"/>
                <a:tab pos="5719445" algn="l"/>
              </a:tabLst>
            </a:pPr>
            <a:r>
              <a:rPr sz="2800" b="1" spc="-5" dirty="0">
                <a:solidFill>
                  <a:srgbClr val="BF0000"/>
                </a:solidFill>
                <a:latin typeface="Arial"/>
                <a:cs typeface="Arial"/>
              </a:rPr>
              <a:t>Saw tooth </a:t>
            </a:r>
            <a:r>
              <a:rPr sz="2800" b="1" spc="-10" dirty="0">
                <a:solidFill>
                  <a:srgbClr val="BF0000"/>
                </a:solidFill>
                <a:latin typeface="Arial"/>
                <a:cs typeface="Arial"/>
              </a:rPr>
              <a:t>or </a:t>
            </a:r>
            <a:r>
              <a:rPr sz="2800" b="1" spc="-5" dirty="0">
                <a:solidFill>
                  <a:srgbClr val="BF0000"/>
                </a:solidFill>
                <a:latin typeface="Arial"/>
                <a:cs typeface="Arial"/>
              </a:rPr>
              <a:t>north</a:t>
            </a:r>
            <a:r>
              <a:rPr sz="2800" b="1" spc="5" dirty="0">
                <a:solidFill>
                  <a:srgbClr val="BF0000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BF0000"/>
                </a:solidFill>
                <a:latin typeface="Arial"/>
                <a:cs typeface="Arial"/>
              </a:rPr>
              <a:t>light</a:t>
            </a:r>
            <a:r>
              <a:rPr sz="2800" b="1" spc="10" dirty="0">
                <a:solidFill>
                  <a:srgbClr val="BF0000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BF0000"/>
                </a:solidFill>
                <a:latin typeface="Arial"/>
                <a:cs typeface="Arial"/>
              </a:rPr>
              <a:t>roof</a:t>
            </a:r>
            <a:r>
              <a:rPr sz="2800" dirty="0">
                <a:solidFill>
                  <a:srgbClr val="BF0000"/>
                </a:solidFill>
                <a:latin typeface="Arial"/>
                <a:cs typeface="Arial"/>
              </a:rPr>
              <a:t>:-	</a:t>
            </a:r>
            <a:r>
              <a:rPr sz="2800" dirty="0">
                <a:latin typeface="Arial"/>
                <a:cs typeface="Arial"/>
              </a:rPr>
              <a:t>A </a:t>
            </a:r>
            <a:r>
              <a:rPr sz="2800" spc="-5" dirty="0">
                <a:latin typeface="Arial"/>
                <a:cs typeface="Arial"/>
              </a:rPr>
              <a:t>sloping</a:t>
            </a:r>
            <a:r>
              <a:rPr sz="2800" spc="-8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roof  having glazing </a:t>
            </a:r>
            <a:r>
              <a:rPr sz="2800" spc="-10" dirty="0">
                <a:latin typeface="Arial"/>
                <a:cs typeface="Arial"/>
              </a:rPr>
              <a:t>fixed </a:t>
            </a:r>
            <a:r>
              <a:rPr sz="2800" spc="-5" dirty="0">
                <a:latin typeface="Arial"/>
                <a:cs typeface="Arial"/>
              </a:rPr>
              <a:t>on the steep sloping sides  of the </a:t>
            </a:r>
            <a:r>
              <a:rPr sz="2800" dirty="0">
                <a:latin typeface="Arial"/>
                <a:cs typeface="Arial"/>
              </a:rPr>
              <a:t>roof is called </a:t>
            </a:r>
            <a:r>
              <a:rPr sz="2800" dirty="0">
                <a:solidFill>
                  <a:srgbClr val="BF0000"/>
                </a:solidFill>
                <a:latin typeface="Arial"/>
                <a:cs typeface="Arial"/>
              </a:rPr>
              <a:t>Saw </a:t>
            </a:r>
            <a:r>
              <a:rPr sz="2800" spc="-5" dirty="0">
                <a:solidFill>
                  <a:srgbClr val="BF0000"/>
                </a:solidFill>
                <a:latin typeface="Arial"/>
                <a:cs typeface="Arial"/>
              </a:rPr>
              <a:t>Tooth Or North Light  Roof</a:t>
            </a:r>
            <a:r>
              <a:rPr sz="2800" spc="-5" dirty="0">
                <a:solidFill>
                  <a:srgbClr val="FFFF00"/>
                </a:solidFill>
                <a:latin typeface="Arial"/>
                <a:cs typeface="Arial"/>
              </a:rPr>
              <a:t>. </a:t>
            </a:r>
            <a:r>
              <a:rPr sz="2800" spc="-5" dirty="0">
                <a:latin typeface="Arial"/>
                <a:cs typeface="Arial"/>
              </a:rPr>
              <a:t>This is generally used </a:t>
            </a:r>
            <a:r>
              <a:rPr sz="2800" dirty="0">
                <a:latin typeface="Arial"/>
                <a:cs typeface="Arial"/>
              </a:rPr>
              <a:t>in </a:t>
            </a:r>
            <a:r>
              <a:rPr sz="2800" spc="-5" dirty="0">
                <a:latin typeface="Arial"/>
                <a:cs typeface="Arial"/>
              </a:rPr>
              <a:t>factories </a:t>
            </a:r>
            <a:r>
              <a:rPr sz="2800" spc="-10" dirty="0">
                <a:latin typeface="Arial"/>
                <a:cs typeface="Arial"/>
              </a:rPr>
              <a:t>where  </a:t>
            </a:r>
            <a:r>
              <a:rPr sz="2800" dirty="0">
                <a:latin typeface="Arial"/>
                <a:cs typeface="Arial"/>
              </a:rPr>
              <a:t>more </a:t>
            </a:r>
            <a:r>
              <a:rPr sz="2800" spc="-5" dirty="0">
                <a:latin typeface="Arial"/>
                <a:cs typeface="Arial"/>
              </a:rPr>
              <a:t>light </a:t>
            </a:r>
            <a:r>
              <a:rPr sz="2800" dirty="0">
                <a:latin typeface="Arial"/>
                <a:cs typeface="Arial"/>
              </a:rPr>
              <a:t>is</a:t>
            </a:r>
            <a:r>
              <a:rPr sz="2800" spc="-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required.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</TotalTime>
  <Words>858</Words>
  <Application>Microsoft Office PowerPoint</Application>
  <PresentationFormat>On-screen Show (4:3)</PresentationFormat>
  <Paragraphs>136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Solstice</vt:lpstr>
      <vt:lpstr>Roof Truss in Steel Structure</vt:lpstr>
      <vt:lpstr>Introduction</vt:lpstr>
      <vt:lpstr>Requirements of a roof</vt:lpstr>
      <vt:lpstr>Types of roofs</vt:lpstr>
      <vt:lpstr>Pitched roofs/sloping roofs</vt:lpstr>
      <vt:lpstr>TYPES OF SLOPING ROOFS</vt:lpstr>
      <vt:lpstr>TYPES OF SLOPING ROOFS (-ctd-)</vt:lpstr>
      <vt:lpstr>Slide 8</vt:lpstr>
      <vt:lpstr>TYPES OF SLOPING ROOFS (-ctd-)</vt:lpstr>
      <vt:lpstr>IMPORTANT TECHNICAL TERMS</vt:lpstr>
      <vt:lpstr>IMPORTANT TECHNICAL TERMS</vt:lpstr>
      <vt:lpstr>IMPORTANT TECHNICAL TERMS</vt:lpstr>
      <vt:lpstr>Lean to roof</vt:lpstr>
      <vt:lpstr>Flat roofs</vt:lpstr>
      <vt:lpstr>Curved roofs</vt:lpstr>
      <vt:lpstr>Slide 16</vt:lpstr>
      <vt:lpstr>Curved roofs</vt:lpstr>
      <vt:lpstr>Slide 18</vt:lpstr>
      <vt:lpstr>Slide 19</vt:lpstr>
      <vt:lpstr>Slide 20</vt:lpstr>
      <vt:lpstr>Slide 21</vt:lpstr>
      <vt:lpstr>Purlin roofs or triple membered or framed or trussed roof  King post truss</vt:lpstr>
      <vt:lpstr>Queen post truss</vt:lpstr>
      <vt:lpstr>Slide 24</vt:lpstr>
      <vt:lpstr>Steel trusses</vt:lpstr>
      <vt:lpstr>Slide 26</vt:lpstr>
      <vt:lpstr>Steel roof truss……..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Roof Truss in Steel Structure</dc:title>
  <cp:lastModifiedBy>Dell</cp:lastModifiedBy>
  <cp:revision>2</cp:revision>
  <dcterms:created xsi:type="dcterms:W3CDTF">2018-09-24T07:49:56Z</dcterms:created>
  <dcterms:modified xsi:type="dcterms:W3CDTF">2018-09-24T09:38:41Z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2017-12-19T00:00:00Z</vt:filetime>
  </property>
  <property fmtid="{D5CDD505-2E9C-101B-9397-08002B2CF9AE}" pid="3" name="Creator">
    <vt:lpwstr>pdftk 1.44 - www.pdftk.com</vt:lpwstr>
  </property>
  <property fmtid="{D5CDD505-2E9C-101B-9397-08002B2CF9AE}" pid="4" name="LastSaved">
    <vt:filetime>2018-09-24T00:00:00Z</vt:filetime>
  </property>
</Properties>
</file>