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8739" y="6807"/>
            <a:ext cx="898652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1" u="heavy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1" u="heavy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9/24/2018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1" u="heavy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9/24/2018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9/24/2018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739" y="6807"/>
            <a:ext cx="8986520" cy="2223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1" u="heavy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3162" y="1071117"/>
            <a:ext cx="8837675" cy="30130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739" y="1600200"/>
            <a:ext cx="8986520" cy="1066800"/>
          </a:xfrm>
        </p:spPr>
        <p:txBody>
          <a:bodyPr/>
          <a:lstStyle/>
          <a:p>
            <a:pPr algn="ctr"/>
            <a:r>
              <a:rPr lang="en-US" u="none" dirty="0" smtClean="0"/>
              <a:t>APPLIED</a:t>
            </a:r>
            <a:r>
              <a:rPr lang="en-US" u="none" dirty="0" smtClean="0"/>
              <a:t> </a:t>
            </a:r>
            <a:r>
              <a:rPr lang="en-US" u="none" dirty="0" smtClean="0"/>
              <a:t>MECHANICS</a:t>
            </a:r>
            <a:endParaRPr lang="en-US" u="non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"/>
          </p:nvPr>
        </p:nvSpPr>
        <p:spPr>
          <a:xfrm>
            <a:off x="5486400" y="4495800"/>
            <a:ext cx="2895600" cy="1723549"/>
          </a:xfrm>
        </p:spPr>
        <p:txBody>
          <a:bodyPr/>
          <a:lstStyle/>
          <a:p>
            <a:r>
              <a:rPr lang="en-US" dirty="0" err="1" smtClean="0"/>
              <a:t>Satish</a:t>
            </a:r>
            <a:r>
              <a:rPr lang="en-US" dirty="0" smtClean="0"/>
              <a:t> Kumar</a:t>
            </a:r>
          </a:p>
          <a:p>
            <a:r>
              <a:rPr lang="en-US" dirty="0" smtClean="0"/>
              <a:t>Lecturer</a:t>
            </a:r>
          </a:p>
          <a:p>
            <a:r>
              <a:rPr lang="en-US" dirty="0" smtClean="0"/>
              <a:t>Govt. Polytechnic</a:t>
            </a:r>
          </a:p>
          <a:p>
            <a:r>
              <a:rPr lang="en-US" dirty="0" err="1" smtClean="0"/>
              <a:t>Mandi</a:t>
            </a:r>
            <a:r>
              <a:rPr lang="en-US" dirty="0" smtClean="0"/>
              <a:t> Adampur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99"/>
              </a:lnSpc>
              <a:spcBef>
                <a:spcPts val="100"/>
              </a:spcBef>
            </a:pPr>
            <a:r>
              <a:rPr b="0" i="0" u="none" dirty="0">
                <a:latin typeface="Calibri"/>
                <a:cs typeface="Calibri"/>
              </a:rPr>
              <a:t>2. </a:t>
            </a:r>
            <a:r>
              <a:rPr u="none" spc="-10" dirty="0"/>
              <a:t>Bow’s </a:t>
            </a:r>
            <a:r>
              <a:rPr u="none" spc="-5" dirty="0"/>
              <a:t>Notation: </a:t>
            </a:r>
            <a:r>
              <a:rPr sz="2800" b="0" i="0" u="none" spc="-25" dirty="0">
                <a:latin typeface="Calibri"/>
                <a:cs typeface="Calibri"/>
              </a:rPr>
              <a:t>Bow’s </a:t>
            </a:r>
            <a:r>
              <a:rPr sz="2800" b="0" i="0" u="none" spc="-15" dirty="0">
                <a:latin typeface="Calibri"/>
                <a:cs typeface="Calibri"/>
              </a:rPr>
              <a:t>notation </a:t>
            </a:r>
            <a:r>
              <a:rPr sz="2800" b="0" i="0" u="none" spc="-5" dirty="0">
                <a:latin typeface="Calibri"/>
                <a:cs typeface="Calibri"/>
              </a:rPr>
              <a:t>is a method </a:t>
            </a:r>
            <a:r>
              <a:rPr sz="2800" b="0" i="0" u="none" spc="-10" dirty="0">
                <a:latin typeface="Calibri"/>
                <a:cs typeface="Calibri"/>
              </a:rPr>
              <a:t>of  designation </a:t>
            </a:r>
            <a:r>
              <a:rPr sz="2800" b="0" i="0" u="none" spc="-5" dirty="0">
                <a:latin typeface="Calibri"/>
                <a:cs typeface="Calibri"/>
              </a:rPr>
              <a:t>a </a:t>
            </a:r>
            <a:r>
              <a:rPr sz="2800" b="0" i="0" u="none" spc="-25" dirty="0">
                <a:latin typeface="Calibri"/>
                <a:cs typeface="Calibri"/>
              </a:rPr>
              <a:t>force </a:t>
            </a:r>
            <a:r>
              <a:rPr sz="2800" b="0" i="0" u="none" spc="-15" dirty="0">
                <a:latin typeface="Calibri"/>
                <a:cs typeface="Calibri"/>
              </a:rPr>
              <a:t>by </a:t>
            </a:r>
            <a:r>
              <a:rPr sz="2800" b="0" i="0" u="none" spc="-5" dirty="0">
                <a:latin typeface="Calibri"/>
                <a:cs typeface="Calibri"/>
              </a:rPr>
              <a:t>writing </a:t>
            </a:r>
            <a:r>
              <a:rPr sz="2800" b="0" i="0" u="none" spc="-10" dirty="0">
                <a:latin typeface="Calibri"/>
                <a:cs typeface="Calibri"/>
              </a:rPr>
              <a:t>two </a:t>
            </a:r>
            <a:r>
              <a:rPr sz="2800" b="0" i="0" u="none" spc="-15" dirty="0">
                <a:latin typeface="Calibri"/>
                <a:cs typeface="Calibri"/>
              </a:rPr>
              <a:t>capital </a:t>
            </a:r>
            <a:r>
              <a:rPr sz="2800" b="0" i="0" u="none" spc="-25" dirty="0">
                <a:latin typeface="Calibri"/>
                <a:cs typeface="Calibri"/>
              </a:rPr>
              <a:t>letters </a:t>
            </a:r>
            <a:r>
              <a:rPr sz="2800" b="0" i="0" u="none" spc="-5" dirty="0">
                <a:latin typeface="Calibri"/>
                <a:cs typeface="Calibri"/>
              </a:rPr>
              <a:t>on either  </a:t>
            </a:r>
            <a:r>
              <a:rPr sz="2800" b="0" i="0" u="none" spc="-10" dirty="0">
                <a:latin typeface="Calibri"/>
                <a:cs typeface="Calibri"/>
              </a:rPr>
              <a:t>side </a:t>
            </a:r>
            <a:r>
              <a:rPr sz="2800" b="0" i="0" u="none" spc="-5" dirty="0">
                <a:latin typeface="Calibri"/>
                <a:cs typeface="Calibri"/>
              </a:rPr>
              <a:t>of the </a:t>
            </a:r>
            <a:r>
              <a:rPr sz="2800" b="0" i="0" u="none" spc="-10" dirty="0">
                <a:latin typeface="Calibri"/>
                <a:cs typeface="Calibri"/>
              </a:rPr>
              <a:t>line </a:t>
            </a:r>
            <a:r>
              <a:rPr sz="2800" b="0" i="0" u="none" spc="-5" dirty="0">
                <a:latin typeface="Calibri"/>
                <a:cs typeface="Calibri"/>
              </a:rPr>
              <a:t>of action of </a:t>
            </a:r>
            <a:r>
              <a:rPr sz="2800" b="0" i="0" u="none" spc="-20" dirty="0">
                <a:latin typeface="Calibri"/>
                <a:cs typeface="Calibri"/>
              </a:rPr>
              <a:t>force</a:t>
            </a:r>
            <a:r>
              <a:rPr sz="2800" u="none" spc="-20" dirty="0"/>
              <a:t>. </a:t>
            </a:r>
            <a:r>
              <a:rPr sz="2800" b="0" i="0" u="none" spc="-10" dirty="0">
                <a:latin typeface="Calibri"/>
                <a:cs typeface="Calibri"/>
              </a:rPr>
              <a:t>The </a:t>
            </a:r>
            <a:r>
              <a:rPr sz="2800" b="0" i="0" u="none" spc="-5" dirty="0">
                <a:latin typeface="Calibri"/>
                <a:cs typeface="Calibri"/>
              </a:rPr>
              <a:t>marking of </a:t>
            </a:r>
            <a:r>
              <a:rPr sz="2800" b="0" i="0" u="none" spc="-15" dirty="0">
                <a:latin typeface="Calibri"/>
                <a:cs typeface="Calibri"/>
              </a:rPr>
              <a:t>capital  </a:t>
            </a:r>
            <a:r>
              <a:rPr sz="2800" b="0" i="0" u="none" spc="-25" dirty="0">
                <a:latin typeface="Calibri"/>
                <a:cs typeface="Calibri"/>
              </a:rPr>
              <a:t>letters </a:t>
            </a:r>
            <a:r>
              <a:rPr sz="2800" b="0" i="0" u="none" spc="-10" dirty="0">
                <a:latin typeface="Calibri"/>
                <a:cs typeface="Calibri"/>
              </a:rPr>
              <a:t>can </a:t>
            </a:r>
            <a:r>
              <a:rPr sz="2800" b="0" i="0" u="none" spc="-5" dirty="0">
                <a:latin typeface="Calibri"/>
                <a:cs typeface="Calibri"/>
              </a:rPr>
              <a:t>be </a:t>
            </a:r>
            <a:r>
              <a:rPr sz="2800" b="0" i="0" u="none" spc="-10" dirty="0">
                <a:latin typeface="Calibri"/>
                <a:cs typeface="Calibri"/>
              </a:rPr>
              <a:t>done </a:t>
            </a:r>
            <a:r>
              <a:rPr sz="2800" b="0" i="0" u="none" spc="-5" dirty="0">
                <a:latin typeface="Calibri"/>
                <a:cs typeface="Calibri"/>
              </a:rPr>
              <a:t>either in clockwise or anti-clockwise  </a:t>
            </a:r>
            <a:r>
              <a:rPr sz="2800" b="0" i="0" u="none" spc="-10" dirty="0">
                <a:latin typeface="Calibri"/>
                <a:cs typeface="Calibri"/>
              </a:rPr>
              <a:t>direction.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003291" y="2564892"/>
            <a:ext cx="3729227" cy="403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9831" y="2564892"/>
            <a:ext cx="4463796" cy="39608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6807"/>
            <a:ext cx="218630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i="1" u="heavy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Force</a:t>
            </a:r>
            <a:r>
              <a:rPr sz="3200" b="1" i="1" u="heavy" spc="-9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3200" b="1" i="1" u="heavy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system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1056" y="633729"/>
            <a:ext cx="8399145" cy="113665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13030" marR="5080" indent="-100965" algn="just">
              <a:lnSpc>
                <a:spcPct val="101899"/>
              </a:lnSpc>
              <a:spcBef>
                <a:spcPts val="45"/>
              </a:spcBef>
            </a:pPr>
            <a:r>
              <a:rPr sz="2400" dirty="0">
                <a:latin typeface="Calibri"/>
                <a:cs typeface="Calibri"/>
              </a:rPr>
              <a:t>A </a:t>
            </a:r>
            <a:r>
              <a:rPr sz="2400" spc="-20" dirty="0">
                <a:latin typeface="Calibri"/>
                <a:cs typeface="Calibri"/>
              </a:rPr>
              <a:t>force </a:t>
            </a:r>
            <a:r>
              <a:rPr sz="2400" spc="-25" dirty="0">
                <a:latin typeface="Calibri"/>
                <a:cs typeface="Calibri"/>
              </a:rPr>
              <a:t>system </a:t>
            </a:r>
            <a:r>
              <a:rPr sz="2400" dirty="0">
                <a:latin typeface="Calibri"/>
                <a:cs typeface="Calibri"/>
              </a:rPr>
              <a:t>is a </a:t>
            </a:r>
            <a:r>
              <a:rPr sz="2400" spc="-10" dirty="0">
                <a:latin typeface="Calibri"/>
                <a:cs typeface="Calibri"/>
              </a:rPr>
              <a:t>collection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spc="-15" dirty="0">
                <a:latin typeface="Calibri"/>
                <a:cs typeface="Calibri"/>
              </a:rPr>
              <a:t>several forces </a:t>
            </a:r>
            <a:r>
              <a:rPr sz="2400" dirty="0">
                <a:latin typeface="Calibri"/>
                <a:cs typeface="Calibri"/>
              </a:rPr>
              <a:t>acting </a:t>
            </a:r>
            <a:r>
              <a:rPr sz="2400" spc="-5" dirty="0">
                <a:latin typeface="Calibri"/>
                <a:cs typeface="Calibri"/>
              </a:rPr>
              <a:t>simultaneously  on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5" dirty="0">
                <a:latin typeface="Calibri"/>
                <a:cs typeface="Calibri"/>
              </a:rPr>
              <a:t>body </a:t>
            </a:r>
            <a:r>
              <a:rPr sz="2400" dirty="0">
                <a:latin typeface="Calibri"/>
                <a:cs typeface="Calibri"/>
              </a:rPr>
              <a:t>in </a:t>
            </a:r>
            <a:r>
              <a:rPr sz="2400" spc="-10" dirty="0">
                <a:latin typeface="Calibri"/>
                <a:cs typeface="Calibri"/>
              </a:rPr>
              <a:t>one </a:t>
            </a:r>
            <a:r>
              <a:rPr sz="2400" spc="-5" dirty="0">
                <a:latin typeface="Calibri"/>
                <a:cs typeface="Calibri"/>
              </a:rPr>
              <a:t>or </a:t>
            </a:r>
            <a:r>
              <a:rPr sz="2400" spc="-10" dirty="0">
                <a:latin typeface="Calibri"/>
                <a:cs typeface="Calibri"/>
              </a:rPr>
              <a:t>more </a:t>
            </a:r>
            <a:r>
              <a:rPr sz="2400" spc="-5" dirty="0">
                <a:latin typeface="Calibri"/>
                <a:cs typeface="Calibri"/>
              </a:rPr>
              <a:t>planes. </a:t>
            </a:r>
            <a:r>
              <a:rPr sz="2400" dirty="0">
                <a:latin typeface="Calibri"/>
                <a:cs typeface="Calibri"/>
              </a:rPr>
              <a:t>In </a:t>
            </a:r>
            <a:r>
              <a:rPr sz="2400" spc="-5" dirty="0">
                <a:latin typeface="Calibri"/>
                <a:cs typeface="Calibri"/>
              </a:rPr>
              <a:t>fig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20" dirty="0">
                <a:latin typeface="Calibri"/>
                <a:cs typeface="Calibri"/>
              </a:rPr>
              <a:t>forces </a:t>
            </a:r>
            <a:r>
              <a:rPr sz="2400" spc="-5" dirty="0">
                <a:latin typeface="Calibri"/>
                <a:cs typeface="Calibri"/>
              </a:rPr>
              <a:t>F1, F2, F3, </a:t>
            </a:r>
            <a:r>
              <a:rPr sz="2400" dirty="0">
                <a:latin typeface="Calibri"/>
                <a:cs typeface="Calibri"/>
              </a:rPr>
              <a:t>and </a:t>
            </a:r>
            <a:r>
              <a:rPr sz="2400" spc="-5" dirty="0">
                <a:latin typeface="Calibri"/>
                <a:cs typeface="Calibri"/>
              </a:rPr>
              <a:t>F4  </a:t>
            </a:r>
            <a:r>
              <a:rPr sz="2400" spc="-10" dirty="0">
                <a:latin typeface="Calibri"/>
                <a:cs typeface="Calibri"/>
              </a:rPr>
              <a:t>constitute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20" dirty="0">
                <a:latin typeface="Calibri"/>
                <a:cs typeface="Calibri"/>
              </a:rPr>
              <a:t>force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system.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36804" y="1772411"/>
            <a:ext cx="8470392" cy="37444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0"/>
            <a:ext cx="8289925" cy="2172335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9"/>
              </a:spcBef>
            </a:pPr>
            <a:r>
              <a:rPr sz="3200" b="1" i="1" u="heavy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Coplaner </a:t>
            </a:r>
            <a:r>
              <a:rPr sz="3200" b="1" i="1" u="heavy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force</a:t>
            </a:r>
            <a:r>
              <a:rPr sz="3200" b="1" i="1" u="heavy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3200" b="1" i="1" u="heavy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system</a:t>
            </a:r>
            <a:endParaRPr sz="3200">
              <a:latin typeface="Calibri"/>
              <a:cs typeface="Calibri"/>
            </a:endParaRPr>
          </a:p>
          <a:p>
            <a:pPr marL="355600" marR="5080" indent="-67310">
              <a:lnSpc>
                <a:spcPct val="100000"/>
              </a:lnSpc>
              <a:spcBef>
                <a:spcPts val="770"/>
              </a:spcBef>
            </a:pPr>
            <a:r>
              <a:rPr sz="3200" spc="-5" dirty="0">
                <a:latin typeface="Calibri"/>
                <a:cs typeface="Calibri"/>
              </a:rPr>
              <a:t>The </a:t>
            </a:r>
            <a:r>
              <a:rPr sz="3200" spc="-25" dirty="0">
                <a:latin typeface="Calibri"/>
                <a:cs typeface="Calibri"/>
              </a:rPr>
              <a:t>force </a:t>
            </a:r>
            <a:r>
              <a:rPr sz="3200" spc="-10" dirty="0">
                <a:latin typeface="Calibri"/>
                <a:cs typeface="Calibri"/>
              </a:rPr>
              <a:t>constituting </a:t>
            </a:r>
            <a:r>
              <a:rPr sz="3200" dirty="0">
                <a:latin typeface="Calibri"/>
                <a:cs typeface="Calibri"/>
              </a:rPr>
              <a:t>the </a:t>
            </a:r>
            <a:r>
              <a:rPr sz="3200" spc="-10" dirty="0">
                <a:latin typeface="Calibri"/>
                <a:cs typeface="Calibri"/>
              </a:rPr>
              <a:t>given </a:t>
            </a:r>
            <a:r>
              <a:rPr sz="3200" spc="-30" dirty="0">
                <a:latin typeface="Calibri"/>
                <a:cs typeface="Calibri"/>
              </a:rPr>
              <a:t>system </a:t>
            </a:r>
            <a:r>
              <a:rPr sz="3200" dirty="0">
                <a:latin typeface="Calibri"/>
                <a:cs typeface="Calibri"/>
              </a:rPr>
              <a:t>lie in the  </a:t>
            </a:r>
            <a:r>
              <a:rPr sz="3200" spc="-5" dirty="0">
                <a:latin typeface="Calibri"/>
                <a:cs typeface="Calibri"/>
              </a:rPr>
              <a:t>same plane. Coplaner </a:t>
            </a:r>
            <a:r>
              <a:rPr sz="3200" spc="-30" dirty="0">
                <a:latin typeface="Calibri"/>
                <a:cs typeface="Calibri"/>
              </a:rPr>
              <a:t>force system </a:t>
            </a:r>
            <a:r>
              <a:rPr sz="3200" spc="-20" dirty="0">
                <a:latin typeface="Calibri"/>
                <a:cs typeface="Calibri"/>
              </a:rPr>
              <a:t>may </a:t>
            </a:r>
            <a:r>
              <a:rPr sz="3200" spc="-5" dirty="0">
                <a:latin typeface="Calibri"/>
                <a:cs typeface="Calibri"/>
              </a:rPr>
              <a:t>be  classified </a:t>
            </a:r>
            <a:r>
              <a:rPr sz="3200" dirty="0">
                <a:latin typeface="Calibri"/>
                <a:cs typeface="Calibri"/>
              </a:rPr>
              <a:t>as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under: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2133598"/>
            <a:ext cx="9144000" cy="47243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6807"/>
            <a:ext cx="325882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Free </a:t>
            </a:r>
            <a:r>
              <a:rPr dirty="0"/>
              <a:t>Body</a:t>
            </a:r>
            <a:r>
              <a:rPr spc="-60" dirty="0"/>
              <a:t> </a:t>
            </a:r>
            <a:r>
              <a:rPr dirty="0"/>
              <a:t>Diagram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63143" y="644398"/>
            <a:ext cx="8649970" cy="268351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70815" marR="5080" indent="-158750">
              <a:lnSpc>
                <a:spcPct val="101000"/>
              </a:lnSpc>
              <a:spcBef>
                <a:spcPts val="60"/>
              </a:spcBef>
            </a:pPr>
            <a:r>
              <a:rPr sz="2800" spc="-130" dirty="0">
                <a:latin typeface="Calibri"/>
                <a:cs typeface="Calibri"/>
              </a:rPr>
              <a:t>To </a:t>
            </a:r>
            <a:r>
              <a:rPr sz="2800" spc="-15" dirty="0">
                <a:latin typeface="Calibri"/>
                <a:cs typeface="Calibri"/>
              </a:rPr>
              <a:t>study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equilibrium </a:t>
            </a:r>
            <a:r>
              <a:rPr sz="2800" spc="-5" dirty="0">
                <a:latin typeface="Calibri"/>
                <a:cs typeface="Calibri"/>
              </a:rPr>
              <a:t>of a </a:t>
            </a:r>
            <a:r>
              <a:rPr sz="2800" spc="-50" dirty="0">
                <a:latin typeface="Calibri"/>
                <a:cs typeface="Calibri"/>
              </a:rPr>
              <a:t>body, </a:t>
            </a:r>
            <a:r>
              <a:rPr sz="2800" spc="-5" dirty="0">
                <a:latin typeface="Calibri"/>
                <a:cs typeface="Calibri"/>
              </a:rPr>
              <a:t>it </a:t>
            </a:r>
            <a:r>
              <a:rPr sz="2800" spc="-10" dirty="0">
                <a:latin typeface="Calibri"/>
                <a:cs typeface="Calibri"/>
              </a:rPr>
              <a:t>is </a:t>
            </a:r>
            <a:r>
              <a:rPr sz="2800" spc="-5" dirty="0">
                <a:latin typeface="Calibri"/>
                <a:cs typeface="Calibri"/>
              </a:rPr>
              <a:t>imagined </a:t>
            </a:r>
            <a:r>
              <a:rPr sz="2800" spc="-10" dirty="0">
                <a:latin typeface="Calibri"/>
                <a:cs typeface="Calibri"/>
              </a:rPr>
              <a:t>that </a:t>
            </a:r>
            <a:r>
              <a:rPr sz="2800" spc="-5" dirty="0">
                <a:latin typeface="Calibri"/>
                <a:cs typeface="Calibri"/>
              </a:rPr>
              <a:t>the  </a:t>
            </a:r>
            <a:r>
              <a:rPr sz="2800" spc="-10" dirty="0">
                <a:latin typeface="Calibri"/>
                <a:cs typeface="Calibri"/>
              </a:rPr>
              <a:t>supports </a:t>
            </a:r>
            <a:r>
              <a:rPr sz="2800" spc="-20" dirty="0">
                <a:latin typeface="Calibri"/>
                <a:cs typeface="Calibri"/>
              </a:rPr>
              <a:t>are </a:t>
            </a:r>
            <a:r>
              <a:rPr sz="2800" spc="-10" dirty="0">
                <a:latin typeface="Calibri"/>
                <a:cs typeface="Calibri"/>
              </a:rPr>
              <a:t>replaced </a:t>
            </a:r>
            <a:r>
              <a:rPr sz="2800" spc="-15" dirty="0">
                <a:latin typeface="Calibri"/>
                <a:cs typeface="Calibri"/>
              </a:rPr>
              <a:t>by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reaction </a:t>
            </a:r>
            <a:r>
              <a:rPr sz="2800" spc="-25" dirty="0">
                <a:latin typeface="Calibri"/>
                <a:cs typeface="Calibri"/>
              </a:rPr>
              <a:t>exerted </a:t>
            </a:r>
            <a:r>
              <a:rPr sz="2800" spc="-5" dirty="0">
                <a:latin typeface="Calibri"/>
                <a:cs typeface="Calibri"/>
              </a:rPr>
              <a:t>on </a:t>
            </a:r>
            <a:r>
              <a:rPr sz="2800" spc="-45" dirty="0">
                <a:latin typeface="Calibri"/>
                <a:cs typeface="Calibri"/>
              </a:rPr>
              <a:t>body. </a:t>
            </a:r>
            <a:r>
              <a:rPr sz="2800" spc="-5" dirty="0">
                <a:latin typeface="Calibri"/>
                <a:cs typeface="Calibri"/>
              </a:rPr>
              <a:t>A  </a:t>
            </a:r>
            <a:r>
              <a:rPr sz="2800" spc="-15" dirty="0">
                <a:latin typeface="Calibri"/>
                <a:cs typeface="Calibri"/>
              </a:rPr>
              <a:t>diagram </a:t>
            </a:r>
            <a:r>
              <a:rPr sz="2800" spc="-5" dirty="0">
                <a:latin typeface="Calibri"/>
                <a:cs typeface="Calibri"/>
              </a:rPr>
              <a:t>of an </a:t>
            </a:r>
            <a:r>
              <a:rPr sz="2800" spc="-10" dirty="0">
                <a:latin typeface="Calibri"/>
                <a:cs typeface="Calibri"/>
              </a:rPr>
              <a:t>isolated body </a:t>
            </a:r>
            <a:r>
              <a:rPr sz="2800" spc="-5" dirty="0">
                <a:latin typeface="Calibri"/>
                <a:cs typeface="Calibri"/>
              </a:rPr>
              <a:t>which </a:t>
            </a:r>
            <a:r>
              <a:rPr sz="2800" spc="-10" dirty="0">
                <a:latin typeface="Calibri"/>
                <a:cs typeface="Calibri"/>
              </a:rPr>
              <a:t>show only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reactions  </a:t>
            </a:r>
            <a:r>
              <a:rPr sz="2800" spc="-5" dirty="0">
                <a:latin typeface="Calibri"/>
                <a:cs typeface="Calibri"/>
              </a:rPr>
              <a:t>acting on the </a:t>
            </a:r>
            <a:r>
              <a:rPr sz="2800" spc="-10" dirty="0">
                <a:latin typeface="Calibri"/>
                <a:cs typeface="Calibri"/>
              </a:rPr>
              <a:t>body </a:t>
            </a:r>
            <a:r>
              <a:rPr sz="2800" spc="-5" dirty="0">
                <a:latin typeface="Calibri"/>
                <a:cs typeface="Calibri"/>
              </a:rPr>
              <a:t>is </a:t>
            </a:r>
            <a:r>
              <a:rPr sz="2800" spc="-10" dirty="0">
                <a:latin typeface="Calibri"/>
                <a:cs typeface="Calibri"/>
              </a:rPr>
              <a:t>called </a:t>
            </a: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spc="-15" dirty="0">
                <a:latin typeface="Calibri"/>
                <a:cs typeface="Calibri"/>
              </a:rPr>
              <a:t>free </a:t>
            </a:r>
            <a:r>
              <a:rPr sz="2800" spc="-10" dirty="0">
                <a:latin typeface="Calibri"/>
                <a:cs typeface="Calibri"/>
              </a:rPr>
              <a:t>body </a:t>
            </a:r>
            <a:r>
              <a:rPr sz="2800" spc="-15" dirty="0">
                <a:latin typeface="Calibri"/>
                <a:cs typeface="Calibri"/>
              </a:rPr>
              <a:t>diagram</a:t>
            </a:r>
            <a:r>
              <a:rPr sz="2800" spc="125" dirty="0">
                <a:latin typeface="Calibri"/>
                <a:cs typeface="Calibri"/>
              </a:rPr>
              <a:t> </a:t>
            </a:r>
            <a:r>
              <a:rPr sz="2800" spc="-40" dirty="0">
                <a:latin typeface="Calibri"/>
                <a:cs typeface="Calibri"/>
              </a:rPr>
              <a:t>(F.B.D).</a:t>
            </a:r>
            <a:endParaRPr sz="2800">
              <a:latin typeface="Calibri"/>
              <a:cs typeface="Calibri"/>
            </a:endParaRPr>
          </a:p>
          <a:p>
            <a:pPr marL="170815" marR="312420" indent="62230">
              <a:lnSpc>
                <a:spcPct val="100000"/>
              </a:lnSpc>
              <a:spcBef>
                <a:spcPts val="675"/>
              </a:spcBef>
            </a:pPr>
            <a:r>
              <a:rPr sz="2800" spc="-10" dirty="0">
                <a:latin typeface="Calibri"/>
                <a:cs typeface="Calibri"/>
              </a:rPr>
              <a:t>The </a:t>
            </a:r>
            <a:r>
              <a:rPr sz="2800" spc="-15" dirty="0">
                <a:latin typeface="Calibri"/>
                <a:cs typeface="Calibri"/>
              </a:rPr>
              <a:t>following </a:t>
            </a:r>
            <a:r>
              <a:rPr sz="2800" spc="-20" dirty="0">
                <a:latin typeface="Calibri"/>
                <a:cs typeface="Calibri"/>
              </a:rPr>
              <a:t>steps are followed </a:t>
            </a:r>
            <a:r>
              <a:rPr sz="2800" spc="-25" dirty="0">
                <a:latin typeface="Calibri"/>
                <a:cs typeface="Calibri"/>
              </a:rPr>
              <a:t>for </a:t>
            </a:r>
            <a:r>
              <a:rPr sz="2800" spc="-20" dirty="0">
                <a:latin typeface="Calibri"/>
                <a:cs typeface="Calibri"/>
              </a:rPr>
              <a:t>drawing </a:t>
            </a: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spc="-15" dirty="0">
                <a:latin typeface="Calibri"/>
                <a:cs typeface="Calibri"/>
              </a:rPr>
              <a:t>free </a:t>
            </a:r>
            <a:r>
              <a:rPr sz="2800" spc="-10" dirty="0">
                <a:latin typeface="Calibri"/>
                <a:cs typeface="Calibri"/>
              </a:rPr>
              <a:t>body  </a:t>
            </a:r>
            <a:r>
              <a:rPr sz="2800" spc="-15" dirty="0">
                <a:latin typeface="Calibri"/>
                <a:cs typeface="Calibri"/>
              </a:rPr>
              <a:t>diagram: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4527" y="3489223"/>
            <a:ext cx="8090534" cy="782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660"/>
              </a:lnSpc>
            </a:pPr>
            <a:r>
              <a:rPr sz="2800" spc="-30" dirty="0">
                <a:latin typeface="Calibri"/>
                <a:cs typeface="Calibri"/>
              </a:rPr>
              <a:t>Draw </a:t>
            </a: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spc="-15" dirty="0">
                <a:latin typeface="Calibri"/>
                <a:cs typeface="Calibri"/>
              </a:rPr>
              <a:t>diagram </a:t>
            </a:r>
            <a:r>
              <a:rPr sz="2800" spc="-5" dirty="0">
                <a:latin typeface="Calibri"/>
                <a:cs typeface="Calibri"/>
              </a:rPr>
              <a:t>of the </a:t>
            </a:r>
            <a:r>
              <a:rPr sz="2800" spc="-10" dirty="0">
                <a:latin typeface="Calibri"/>
                <a:cs typeface="Calibri"/>
              </a:rPr>
              <a:t>body </a:t>
            </a:r>
            <a:r>
              <a:rPr sz="2800" spc="-15" dirty="0">
                <a:latin typeface="Calibri"/>
                <a:cs typeface="Calibri"/>
              </a:rPr>
              <a:t>completely </a:t>
            </a:r>
            <a:r>
              <a:rPr sz="2800" spc="-10" dirty="0">
                <a:latin typeface="Calibri"/>
                <a:cs typeface="Calibri"/>
              </a:rPr>
              <a:t>isolated </a:t>
            </a:r>
            <a:r>
              <a:rPr sz="2800" spc="-20" dirty="0">
                <a:latin typeface="Calibri"/>
                <a:cs typeface="Calibri"/>
              </a:rPr>
              <a:t>from</a:t>
            </a:r>
            <a:r>
              <a:rPr sz="2800" spc="15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all</a:t>
            </a:r>
            <a:endParaRPr sz="2800">
              <a:latin typeface="Calibri"/>
              <a:cs typeface="Calibri"/>
            </a:endParaRPr>
          </a:p>
          <a:p>
            <a:pPr marL="19685">
              <a:lnSpc>
                <a:spcPct val="100000"/>
              </a:lnSpc>
            </a:pPr>
            <a:r>
              <a:rPr sz="2800" spc="-5" dirty="0">
                <a:latin typeface="Calibri"/>
                <a:cs typeface="Calibri"/>
              </a:rPr>
              <a:t>the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bodies.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3357371"/>
            <a:ext cx="9144000" cy="35006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6807"/>
            <a:ext cx="506666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Law of </a:t>
            </a:r>
            <a:r>
              <a:rPr spc="-5" dirty="0"/>
              <a:t>superposition </a:t>
            </a:r>
            <a:r>
              <a:rPr dirty="0"/>
              <a:t>of</a:t>
            </a:r>
            <a:r>
              <a:rPr spc="-105" dirty="0"/>
              <a:t> </a:t>
            </a:r>
            <a:r>
              <a:rPr spc="-10" dirty="0"/>
              <a:t>forces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739" y="644398"/>
            <a:ext cx="8966835" cy="3622675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355600" marR="5080" indent="-67310">
              <a:lnSpc>
                <a:spcPct val="101400"/>
              </a:lnSpc>
              <a:spcBef>
                <a:spcPts val="45"/>
              </a:spcBef>
            </a:pPr>
            <a:r>
              <a:rPr sz="2800" spc="-5" dirty="0">
                <a:latin typeface="Calibri"/>
                <a:cs typeface="Calibri"/>
              </a:rPr>
              <a:t>It </a:t>
            </a:r>
            <a:r>
              <a:rPr sz="2800" spc="-25" dirty="0">
                <a:latin typeface="Calibri"/>
                <a:cs typeface="Calibri"/>
              </a:rPr>
              <a:t>states </a:t>
            </a:r>
            <a:r>
              <a:rPr sz="2800" spc="-10" dirty="0">
                <a:latin typeface="Calibri"/>
                <a:cs typeface="Calibri"/>
              </a:rPr>
              <a:t>that </a:t>
            </a:r>
            <a:r>
              <a:rPr sz="2800" spc="-5" dirty="0">
                <a:latin typeface="Calibri"/>
                <a:cs typeface="Calibri"/>
              </a:rPr>
              <a:t>the action of a </a:t>
            </a:r>
            <a:r>
              <a:rPr sz="2800" spc="-10" dirty="0">
                <a:latin typeface="Calibri"/>
                <a:cs typeface="Calibri"/>
              </a:rPr>
              <a:t>given </a:t>
            </a:r>
            <a:r>
              <a:rPr sz="2800" spc="-30" dirty="0">
                <a:latin typeface="Calibri"/>
                <a:cs typeface="Calibri"/>
              </a:rPr>
              <a:t>system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20" dirty="0">
                <a:latin typeface="Calibri"/>
                <a:cs typeface="Calibri"/>
              </a:rPr>
              <a:t>forces </a:t>
            </a:r>
            <a:r>
              <a:rPr sz="2800" dirty="0">
                <a:latin typeface="Calibri"/>
                <a:cs typeface="Calibri"/>
              </a:rPr>
              <a:t>on </a:t>
            </a:r>
            <a:r>
              <a:rPr sz="2800" spc="-5" dirty="0">
                <a:latin typeface="Calibri"/>
                <a:cs typeface="Calibri"/>
              </a:rPr>
              <a:t>a rigid  </a:t>
            </a:r>
            <a:r>
              <a:rPr sz="2800" spc="-10" dirty="0">
                <a:latin typeface="Calibri"/>
                <a:cs typeface="Calibri"/>
              </a:rPr>
              <a:t>body </a:t>
            </a:r>
            <a:r>
              <a:rPr sz="2800" spc="-5" dirty="0">
                <a:latin typeface="Calibri"/>
                <a:cs typeface="Calibri"/>
              </a:rPr>
              <a:t>will </a:t>
            </a:r>
            <a:r>
              <a:rPr sz="2800" spc="-10" dirty="0">
                <a:latin typeface="Calibri"/>
                <a:cs typeface="Calibri"/>
              </a:rPr>
              <a:t>remain same </a:t>
            </a:r>
            <a:r>
              <a:rPr sz="2800" spc="-15" dirty="0">
                <a:latin typeface="Calibri"/>
                <a:cs typeface="Calibri"/>
              </a:rPr>
              <a:t>even </a:t>
            </a:r>
            <a:r>
              <a:rPr sz="2800" spc="-5" dirty="0">
                <a:latin typeface="Calibri"/>
                <a:cs typeface="Calibri"/>
              </a:rPr>
              <a:t>if </a:t>
            </a:r>
            <a:r>
              <a:rPr sz="2800" spc="-15" dirty="0">
                <a:latin typeface="Calibri"/>
                <a:cs typeface="Calibri"/>
              </a:rPr>
              <a:t>we </a:t>
            </a:r>
            <a:r>
              <a:rPr sz="2800" spc="-5" dirty="0">
                <a:latin typeface="Calibri"/>
                <a:cs typeface="Calibri"/>
              </a:rPr>
              <a:t>add or </a:t>
            </a:r>
            <a:r>
              <a:rPr sz="2800" spc="-15" dirty="0">
                <a:latin typeface="Calibri"/>
                <a:cs typeface="Calibri"/>
              </a:rPr>
              <a:t>subtract </a:t>
            </a:r>
            <a:r>
              <a:rPr sz="2800" spc="-20" dirty="0">
                <a:latin typeface="Calibri"/>
                <a:cs typeface="Calibri"/>
              </a:rPr>
              <a:t>from  </a:t>
            </a:r>
            <a:r>
              <a:rPr sz="2800" spc="-5" dirty="0">
                <a:latin typeface="Calibri"/>
                <a:cs typeface="Calibri"/>
              </a:rPr>
              <a:t>them another </a:t>
            </a:r>
            <a:r>
              <a:rPr sz="2800" spc="-30" dirty="0">
                <a:latin typeface="Calibri"/>
                <a:cs typeface="Calibri"/>
              </a:rPr>
              <a:t>system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20" dirty="0">
                <a:latin typeface="Calibri"/>
                <a:cs typeface="Calibri"/>
              </a:rPr>
              <a:t>forces </a:t>
            </a:r>
            <a:r>
              <a:rPr sz="2800" spc="-5" dirty="0">
                <a:latin typeface="Calibri"/>
                <a:cs typeface="Calibri"/>
              </a:rPr>
              <a:t>in</a:t>
            </a:r>
            <a:r>
              <a:rPr sz="2800" spc="8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equilibrium.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75"/>
              </a:spcBef>
              <a:tabLst>
                <a:tab pos="1456690" algn="l"/>
              </a:tabLst>
            </a:pPr>
            <a:r>
              <a:rPr sz="2800" b="1" i="1" u="heavy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Principal	</a:t>
            </a:r>
            <a:r>
              <a:rPr sz="2800" b="1" i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of transmissibility of</a:t>
            </a:r>
            <a:r>
              <a:rPr sz="2800" b="1" i="1" u="heavy" spc="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2800" b="1" i="1" u="heavy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forces</a:t>
            </a:r>
            <a:endParaRPr sz="2800">
              <a:latin typeface="Calibri"/>
              <a:cs typeface="Calibri"/>
            </a:endParaRPr>
          </a:p>
          <a:p>
            <a:pPr marL="355600" marR="270510" indent="-20320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Calibri"/>
                <a:cs typeface="Calibri"/>
              </a:rPr>
              <a:t>It </a:t>
            </a:r>
            <a:r>
              <a:rPr sz="2800" spc="-25" dirty="0">
                <a:latin typeface="Calibri"/>
                <a:cs typeface="Calibri"/>
              </a:rPr>
              <a:t>states </a:t>
            </a:r>
            <a:r>
              <a:rPr sz="2800" spc="-10" dirty="0">
                <a:latin typeface="Calibri"/>
                <a:cs typeface="Calibri"/>
              </a:rPr>
              <a:t>that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5" dirty="0">
                <a:latin typeface="Calibri"/>
                <a:cs typeface="Calibri"/>
              </a:rPr>
              <a:t>point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10" dirty="0">
                <a:latin typeface="Calibri"/>
                <a:cs typeface="Calibri"/>
              </a:rPr>
              <a:t>application </a:t>
            </a:r>
            <a:r>
              <a:rPr sz="2800" spc="-5" dirty="0">
                <a:latin typeface="Calibri"/>
                <a:cs typeface="Calibri"/>
              </a:rPr>
              <a:t>of a </a:t>
            </a:r>
            <a:r>
              <a:rPr sz="2800" spc="-25" dirty="0">
                <a:latin typeface="Calibri"/>
                <a:cs typeface="Calibri"/>
              </a:rPr>
              <a:t>force </a:t>
            </a:r>
            <a:r>
              <a:rPr sz="2800" spc="-20" dirty="0">
                <a:latin typeface="Calibri"/>
                <a:cs typeface="Calibri"/>
              </a:rPr>
              <a:t>may </a:t>
            </a:r>
            <a:r>
              <a:rPr sz="2800" spc="-10" dirty="0">
                <a:latin typeface="Calibri"/>
                <a:cs typeface="Calibri"/>
              </a:rPr>
              <a:t>be  </a:t>
            </a:r>
            <a:r>
              <a:rPr sz="2800" spc="-5" dirty="0">
                <a:latin typeface="Calibri"/>
                <a:cs typeface="Calibri"/>
              </a:rPr>
              <a:t>changed </a:t>
            </a:r>
            <a:r>
              <a:rPr sz="2800" spc="-20" dirty="0">
                <a:latin typeface="Calibri"/>
                <a:cs typeface="Calibri"/>
              </a:rPr>
              <a:t>to any </a:t>
            </a:r>
            <a:r>
              <a:rPr sz="2800" spc="-10" dirty="0">
                <a:latin typeface="Calibri"/>
                <a:cs typeface="Calibri"/>
              </a:rPr>
              <a:t>other </a:t>
            </a:r>
            <a:r>
              <a:rPr sz="2800" spc="-15" dirty="0">
                <a:latin typeface="Calibri"/>
                <a:cs typeface="Calibri"/>
              </a:rPr>
              <a:t>point </a:t>
            </a:r>
            <a:r>
              <a:rPr sz="2800" spc="-5" dirty="0">
                <a:latin typeface="Calibri"/>
                <a:cs typeface="Calibri"/>
              </a:rPr>
              <a:t>along the </a:t>
            </a:r>
            <a:r>
              <a:rPr sz="2800" spc="-10" dirty="0">
                <a:latin typeface="Calibri"/>
                <a:cs typeface="Calibri"/>
              </a:rPr>
              <a:t>line </a:t>
            </a:r>
            <a:r>
              <a:rPr sz="2800" spc="-5" dirty="0">
                <a:latin typeface="Calibri"/>
                <a:cs typeface="Calibri"/>
              </a:rPr>
              <a:t>of action of the  </a:t>
            </a:r>
            <a:r>
              <a:rPr sz="2800" spc="-25" dirty="0">
                <a:latin typeface="Calibri"/>
                <a:cs typeface="Calibri"/>
              </a:rPr>
              <a:t>force </a:t>
            </a:r>
            <a:r>
              <a:rPr sz="2800" spc="-5" dirty="0">
                <a:latin typeface="Calibri"/>
                <a:cs typeface="Calibri"/>
              </a:rPr>
              <a:t>without </a:t>
            </a:r>
            <a:r>
              <a:rPr sz="2800" spc="-20" dirty="0">
                <a:latin typeface="Calibri"/>
                <a:cs typeface="Calibri"/>
              </a:rPr>
              <a:t>any </a:t>
            </a:r>
            <a:r>
              <a:rPr sz="2800" spc="-10" dirty="0">
                <a:latin typeface="Calibri"/>
                <a:cs typeface="Calibri"/>
              </a:rPr>
              <a:t>change </a:t>
            </a:r>
            <a:r>
              <a:rPr sz="2800" spc="-5" dirty="0">
                <a:latin typeface="Calibri"/>
                <a:cs typeface="Calibri"/>
              </a:rPr>
              <a:t>in the </a:t>
            </a:r>
            <a:r>
              <a:rPr sz="2800" spc="-15" dirty="0">
                <a:latin typeface="Calibri"/>
                <a:cs typeface="Calibri"/>
              </a:rPr>
              <a:t>external </a:t>
            </a:r>
            <a:r>
              <a:rPr sz="2800" spc="-20" dirty="0">
                <a:latin typeface="Calibri"/>
                <a:cs typeface="Calibri"/>
              </a:rPr>
              <a:t>effects </a:t>
            </a:r>
            <a:r>
              <a:rPr sz="2800" spc="-15" dirty="0">
                <a:latin typeface="Calibri"/>
                <a:cs typeface="Calibri"/>
              </a:rPr>
              <a:t>produced  by </a:t>
            </a:r>
            <a:r>
              <a:rPr sz="2800" spc="-5" dirty="0">
                <a:latin typeface="Calibri"/>
                <a:cs typeface="Calibri"/>
              </a:rPr>
              <a:t>the</a:t>
            </a:r>
            <a:r>
              <a:rPr sz="2800" spc="2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force.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4221479"/>
            <a:ext cx="9144000" cy="26365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6807"/>
            <a:ext cx="466725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Parallelogram </a:t>
            </a:r>
            <a:r>
              <a:rPr dirty="0"/>
              <a:t>law of</a:t>
            </a:r>
            <a:r>
              <a:rPr spc="-60" dirty="0"/>
              <a:t> </a:t>
            </a:r>
            <a:r>
              <a:rPr spc="-15" dirty="0"/>
              <a:t>forces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4584" y="644398"/>
            <a:ext cx="8547735" cy="259778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79375" marR="5080" indent="-67310">
              <a:lnSpc>
                <a:spcPct val="100600"/>
              </a:lnSpc>
              <a:spcBef>
                <a:spcPts val="75"/>
              </a:spcBef>
            </a:pPr>
            <a:r>
              <a:rPr sz="2800" spc="-20" dirty="0">
                <a:latin typeface="Calibri"/>
                <a:cs typeface="Calibri"/>
              </a:rPr>
              <a:t>Parallelogram </a:t>
            </a:r>
            <a:r>
              <a:rPr sz="2800" spc="-10" dirty="0">
                <a:latin typeface="Calibri"/>
                <a:cs typeface="Calibri"/>
              </a:rPr>
              <a:t>law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20" dirty="0">
                <a:latin typeface="Calibri"/>
                <a:cs typeface="Calibri"/>
              </a:rPr>
              <a:t>forces </a:t>
            </a:r>
            <a:r>
              <a:rPr sz="2800" spc="-25" dirty="0">
                <a:latin typeface="Calibri"/>
                <a:cs typeface="Calibri"/>
              </a:rPr>
              <a:t>states </a:t>
            </a:r>
            <a:r>
              <a:rPr sz="2800" spc="-10" dirty="0">
                <a:latin typeface="Calibri"/>
                <a:cs typeface="Calibri"/>
              </a:rPr>
              <a:t>that </a:t>
            </a:r>
            <a:r>
              <a:rPr sz="2800" spc="-5" dirty="0">
                <a:latin typeface="Calibri"/>
                <a:cs typeface="Calibri"/>
              </a:rPr>
              <a:t>if </a:t>
            </a:r>
            <a:r>
              <a:rPr sz="2800" spc="-10" dirty="0">
                <a:latin typeface="Calibri"/>
                <a:cs typeface="Calibri"/>
              </a:rPr>
              <a:t>two </a:t>
            </a:r>
            <a:r>
              <a:rPr sz="2800" spc="-20" dirty="0">
                <a:latin typeface="Calibri"/>
                <a:cs typeface="Calibri"/>
              </a:rPr>
              <a:t>forces </a:t>
            </a:r>
            <a:r>
              <a:rPr sz="2800" spc="-5" dirty="0">
                <a:latin typeface="Calibri"/>
                <a:cs typeface="Calibri"/>
              </a:rPr>
              <a:t>acting  </a:t>
            </a:r>
            <a:r>
              <a:rPr sz="2800" spc="-10" dirty="0">
                <a:latin typeface="Calibri"/>
                <a:cs typeface="Calibri"/>
              </a:rPr>
              <a:t>simultaneously </a:t>
            </a:r>
            <a:r>
              <a:rPr sz="2800" spc="-5" dirty="0">
                <a:latin typeface="Calibri"/>
                <a:cs typeface="Calibri"/>
              </a:rPr>
              <a:t>on a </a:t>
            </a:r>
            <a:r>
              <a:rPr sz="2800" spc="-10" dirty="0">
                <a:latin typeface="Calibri"/>
                <a:cs typeface="Calibri"/>
              </a:rPr>
              <a:t>particle </a:t>
            </a:r>
            <a:r>
              <a:rPr sz="2800" spc="-20" dirty="0">
                <a:latin typeface="Calibri"/>
                <a:cs typeface="Calibri"/>
              </a:rPr>
              <a:t>are represented </a:t>
            </a:r>
            <a:r>
              <a:rPr sz="2800" spc="-5" dirty="0">
                <a:latin typeface="Calibri"/>
                <a:cs typeface="Calibri"/>
              </a:rPr>
              <a:t>in magnitude  and </a:t>
            </a:r>
            <a:r>
              <a:rPr sz="2800" spc="-10" dirty="0">
                <a:latin typeface="Calibri"/>
                <a:cs typeface="Calibri"/>
              </a:rPr>
              <a:t>direction </a:t>
            </a:r>
            <a:r>
              <a:rPr sz="2800" spc="-15" dirty="0">
                <a:latin typeface="Calibri"/>
                <a:cs typeface="Calibri"/>
              </a:rPr>
              <a:t>by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two adjacent sides </a:t>
            </a:r>
            <a:r>
              <a:rPr sz="2800" spc="-5" dirty="0">
                <a:latin typeface="Calibri"/>
                <a:cs typeface="Calibri"/>
              </a:rPr>
              <a:t>of a </a:t>
            </a:r>
            <a:r>
              <a:rPr sz="2800" spc="-15" dirty="0">
                <a:latin typeface="Calibri"/>
                <a:cs typeface="Calibri"/>
              </a:rPr>
              <a:t>parallelogram,  </a:t>
            </a:r>
            <a:r>
              <a:rPr sz="2800" spc="-5" dirty="0">
                <a:latin typeface="Calibri"/>
                <a:cs typeface="Calibri"/>
              </a:rPr>
              <a:t>them their </a:t>
            </a:r>
            <a:r>
              <a:rPr sz="2800" spc="-15" dirty="0">
                <a:latin typeface="Calibri"/>
                <a:cs typeface="Calibri"/>
              </a:rPr>
              <a:t>resultant </a:t>
            </a:r>
            <a:r>
              <a:rPr sz="2800" spc="-5" dirty="0">
                <a:latin typeface="Calibri"/>
                <a:cs typeface="Calibri"/>
              </a:rPr>
              <a:t>is </a:t>
            </a:r>
            <a:r>
              <a:rPr sz="2800" spc="-15" dirty="0">
                <a:latin typeface="Calibri"/>
                <a:cs typeface="Calibri"/>
              </a:rPr>
              <a:t>represented </a:t>
            </a:r>
            <a:r>
              <a:rPr sz="2800" spc="-5" dirty="0">
                <a:latin typeface="Calibri"/>
                <a:cs typeface="Calibri"/>
              </a:rPr>
              <a:t>in magnitude and  </a:t>
            </a:r>
            <a:r>
              <a:rPr sz="2800" spc="-10" dirty="0">
                <a:latin typeface="Calibri"/>
                <a:cs typeface="Calibri"/>
              </a:rPr>
              <a:t>direction </a:t>
            </a:r>
            <a:r>
              <a:rPr sz="2800" spc="-15" dirty="0">
                <a:latin typeface="Calibri"/>
                <a:cs typeface="Calibri"/>
              </a:rPr>
              <a:t>by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diagonal </a:t>
            </a:r>
            <a:r>
              <a:rPr sz="2800" spc="-5" dirty="0">
                <a:latin typeface="Calibri"/>
                <a:cs typeface="Calibri"/>
              </a:rPr>
              <a:t>of the </a:t>
            </a:r>
            <a:r>
              <a:rPr sz="2800" spc="-15" dirty="0">
                <a:latin typeface="Calibri"/>
                <a:cs typeface="Calibri"/>
              </a:rPr>
              <a:t>parallelogram </a:t>
            </a:r>
            <a:r>
              <a:rPr sz="2800" spc="-10" dirty="0">
                <a:latin typeface="Calibri"/>
                <a:cs typeface="Calibri"/>
              </a:rPr>
              <a:t>passing  </a:t>
            </a:r>
            <a:r>
              <a:rPr sz="2800" spc="-15" dirty="0">
                <a:latin typeface="Calibri"/>
                <a:cs typeface="Calibri"/>
              </a:rPr>
              <a:t>through </a:t>
            </a:r>
            <a:r>
              <a:rPr sz="2800" spc="-5" dirty="0">
                <a:latin typeface="Calibri"/>
                <a:cs typeface="Calibri"/>
              </a:rPr>
              <a:t>their </a:t>
            </a:r>
            <a:r>
              <a:rPr sz="2800" spc="-15" dirty="0">
                <a:latin typeface="Calibri"/>
                <a:cs typeface="Calibri"/>
              </a:rPr>
              <a:t>point </a:t>
            </a:r>
            <a:r>
              <a:rPr sz="2800" spc="-5" dirty="0">
                <a:latin typeface="Calibri"/>
                <a:cs typeface="Calibri"/>
              </a:rPr>
              <a:t>of</a:t>
            </a:r>
            <a:r>
              <a:rPr sz="2800" spc="8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intersection.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43939" y="3285744"/>
            <a:ext cx="7272528" cy="16550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010911"/>
            <a:ext cx="9144000" cy="17007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6807"/>
            <a:ext cx="3643629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0" dirty="0"/>
              <a:t>Triangle </a:t>
            </a:r>
            <a:r>
              <a:rPr dirty="0"/>
              <a:t>law of</a:t>
            </a:r>
            <a:r>
              <a:rPr spc="-65" dirty="0"/>
              <a:t> </a:t>
            </a:r>
            <a:r>
              <a:rPr spc="-10" dirty="0"/>
              <a:t>forces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1827" y="633729"/>
            <a:ext cx="8438515" cy="192595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32384" marR="5080" indent="-20320" algn="just">
              <a:lnSpc>
                <a:spcPct val="100699"/>
              </a:lnSpc>
              <a:spcBef>
                <a:spcPts val="80"/>
              </a:spcBef>
            </a:pPr>
            <a:r>
              <a:rPr sz="2400" spc="-20" dirty="0">
                <a:latin typeface="Calibri"/>
                <a:cs typeface="Calibri"/>
              </a:rPr>
              <a:t>Triangle </a:t>
            </a:r>
            <a:r>
              <a:rPr sz="2400" spc="-5" dirty="0">
                <a:latin typeface="Calibri"/>
                <a:cs typeface="Calibri"/>
              </a:rPr>
              <a:t>law of </a:t>
            </a:r>
            <a:r>
              <a:rPr sz="2400" spc="-15" dirty="0">
                <a:latin typeface="Calibri"/>
                <a:cs typeface="Calibri"/>
              </a:rPr>
              <a:t>forces </a:t>
            </a:r>
            <a:r>
              <a:rPr sz="2400" spc="-20" dirty="0">
                <a:latin typeface="Calibri"/>
                <a:cs typeface="Calibri"/>
              </a:rPr>
              <a:t>states </a:t>
            </a:r>
            <a:r>
              <a:rPr sz="2400" spc="-10" dirty="0">
                <a:latin typeface="Calibri"/>
                <a:cs typeface="Calibri"/>
              </a:rPr>
              <a:t>that </a:t>
            </a:r>
            <a:r>
              <a:rPr sz="2400" dirty="0">
                <a:latin typeface="Calibri"/>
                <a:cs typeface="Calibri"/>
              </a:rPr>
              <a:t>if </a:t>
            </a:r>
            <a:r>
              <a:rPr sz="2400" spc="-10" dirty="0">
                <a:latin typeface="Calibri"/>
                <a:cs typeface="Calibri"/>
              </a:rPr>
              <a:t>two </a:t>
            </a:r>
            <a:r>
              <a:rPr sz="2400" spc="-15" dirty="0">
                <a:latin typeface="Calibri"/>
                <a:cs typeface="Calibri"/>
              </a:rPr>
              <a:t>forces </a:t>
            </a:r>
            <a:r>
              <a:rPr sz="2400" dirty="0">
                <a:latin typeface="Calibri"/>
                <a:cs typeface="Calibri"/>
              </a:rPr>
              <a:t>acting </a:t>
            </a:r>
            <a:r>
              <a:rPr sz="2400" spc="-5" dirty="0">
                <a:latin typeface="Calibri"/>
                <a:cs typeface="Calibri"/>
              </a:rPr>
              <a:t>simultaneously  on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5" dirty="0">
                <a:latin typeface="Calibri"/>
                <a:cs typeface="Calibri"/>
              </a:rPr>
              <a:t>particle </a:t>
            </a:r>
            <a:r>
              <a:rPr sz="2400" spc="-15" dirty="0">
                <a:latin typeface="Calibri"/>
                <a:cs typeface="Calibri"/>
              </a:rPr>
              <a:t>are </a:t>
            </a:r>
            <a:r>
              <a:rPr sz="2400" spc="-10" dirty="0">
                <a:latin typeface="Calibri"/>
                <a:cs typeface="Calibri"/>
              </a:rPr>
              <a:t>represented </a:t>
            </a:r>
            <a:r>
              <a:rPr sz="2400" dirty="0">
                <a:latin typeface="Calibri"/>
                <a:cs typeface="Calibri"/>
              </a:rPr>
              <a:t>in magnitude and </a:t>
            </a:r>
            <a:r>
              <a:rPr sz="2400" spc="-5" dirty="0">
                <a:latin typeface="Calibri"/>
                <a:cs typeface="Calibri"/>
              </a:rPr>
              <a:t>direction </a:t>
            </a:r>
            <a:r>
              <a:rPr sz="2400" spc="-10" dirty="0">
                <a:latin typeface="Calibri"/>
                <a:cs typeface="Calibri"/>
              </a:rPr>
              <a:t>by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0" dirty="0">
                <a:latin typeface="Calibri"/>
                <a:cs typeface="Calibri"/>
              </a:rPr>
              <a:t>two  </a:t>
            </a:r>
            <a:r>
              <a:rPr sz="2400" spc="-5" dirty="0">
                <a:latin typeface="Calibri"/>
                <a:cs typeface="Calibri"/>
              </a:rPr>
              <a:t>sides of </a:t>
            </a:r>
            <a:r>
              <a:rPr sz="2400" dirty="0">
                <a:latin typeface="Calibri"/>
                <a:cs typeface="Calibri"/>
              </a:rPr>
              <a:t>a triangle </a:t>
            </a:r>
            <a:r>
              <a:rPr sz="2400" spc="-20" dirty="0">
                <a:latin typeface="Calibri"/>
                <a:cs typeface="Calibri"/>
              </a:rPr>
              <a:t>taken </a:t>
            </a:r>
            <a:r>
              <a:rPr sz="2400" dirty="0">
                <a:latin typeface="Calibri"/>
                <a:cs typeface="Calibri"/>
              </a:rPr>
              <a:t>in </a:t>
            </a:r>
            <a:r>
              <a:rPr sz="2400" spc="-45" dirty="0">
                <a:latin typeface="Calibri"/>
                <a:cs typeface="Calibri"/>
              </a:rPr>
              <a:t>order, </a:t>
            </a:r>
            <a:r>
              <a:rPr sz="2400" dirty="0">
                <a:latin typeface="Calibri"/>
                <a:cs typeface="Calibri"/>
              </a:rPr>
              <a:t>then their </a:t>
            </a:r>
            <a:r>
              <a:rPr sz="2400" spc="-10" dirty="0">
                <a:latin typeface="Calibri"/>
                <a:cs typeface="Calibri"/>
              </a:rPr>
              <a:t>resultant </a:t>
            </a:r>
            <a:r>
              <a:rPr sz="2400" dirty="0">
                <a:latin typeface="Calibri"/>
                <a:cs typeface="Calibri"/>
              </a:rPr>
              <a:t>is </a:t>
            </a:r>
            <a:r>
              <a:rPr sz="2400" spc="-15" dirty="0">
                <a:latin typeface="Calibri"/>
                <a:cs typeface="Calibri"/>
              </a:rPr>
              <a:t>represented  </a:t>
            </a:r>
            <a:r>
              <a:rPr sz="2400" dirty="0">
                <a:latin typeface="Calibri"/>
                <a:cs typeface="Calibri"/>
              </a:rPr>
              <a:t>in magnitude and </a:t>
            </a:r>
            <a:r>
              <a:rPr sz="2400" spc="-10" dirty="0">
                <a:latin typeface="Calibri"/>
                <a:cs typeface="Calibri"/>
              </a:rPr>
              <a:t>direction by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0" dirty="0">
                <a:latin typeface="Calibri"/>
                <a:cs typeface="Calibri"/>
              </a:rPr>
              <a:t>third </a:t>
            </a:r>
            <a:r>
              <a:rPr sz="2400" spc="-5" dirty="0">
                <a:latin typeface="Calibri"/>
                <a:cs typeface="Calibri"/>
              </a:rPr>
              <a:t>side of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" dirty="0">
                <a:latin typeface="Calibri"/>
                <a:cs typeface="Calibri"/>
              </a:rPr>
              <a:t>triangle </a:t>
            </a:r>
            <a:r>
              <a:rPr sz="2400" spc="-20" dirty="0">
                <a:latin typeface="Calibri"/>
                <a:cs typeface="Calibri"/>
              </a:rPr>
              <a:t>taken </a:t>
            </a:r>
            <a:r>
              <a:rPr sz="2400" dirty="0">
                <a:latin typeface="Calibri"/>
                <a:cs typeface="Calibri"/>
              </a:rPr>
              <a:t>in  </a:t>
            </a:r>
            <a:r>
              <a:rPr sz="2400" spc="-10" dirty="0">
                <a:latin typeface="Calibri"/>
                <a:cs typeface="Calibri"/>
              </a:rPr>
              <a:t>opposite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order</a:t>
            </a:r>
            <a:r>
              <a:rPr sz="2800" spc="-10" dirty="0">
                <a:latin typeface="Calibri"/>
                <a:cs typeface="Calibri"/>
              </a:rPr>
              <a:t>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2564892"/>
            <a:ext cx="9144000" cy="42931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 </a:t>
            </a:r>
            <a:r>
              <a:rPr spc="-15" dirty="0"/>
              <a:t>Resultant </a:t>
            </a:r>
            <a:r>
              <a:rPr dirty="0"/>
              <a:t>of a </a:t>
            </a:r>
            <a:r>
              <a:rPr spc="-5" dirty="0"/>
              <a:t>number </a:t>
            </a:r>
            <a:r>
              <a:rPr dirty="0"/>
              <a:t>of </a:t>
            </a:r>
            <a:r>
              <a:rPr spc="-5" dirty="0"/>
              <a:t>coplaner </a:t>
            </a:r>
            <a:r>
              <a:rPr spc="-10" dirty="0"/>
              <a:t>concurrent </a:t>
            </a:r>
            <a:r>
              <a:rPr spc="-15" dirty="0"/>
              <a:t>forces </a:t>
            </a:r>
            <a:r>
              <a:rPr u="none" spc="-15" dirty="0"/>
              <a:t> </a:t>
            </a:r>
            <a:r>
              <a:rPr i="1" spc="-10" dirty="0"/>
              <a:t>by </a:t>
            </a:r>
            <a:r>
              <a:rPr i="1" dirty="0"/>
              <a:t>polygon law </a:t>
            </a:r>
            <a:r>
              <a:rPr i="1" spc="-5" dirty="0"/>
              <a:t>of</a:t>
            </a:r>
            <a:r>
              <a:rPr i="1" spc="-60" dirty="0"/>
              <a:t> </a:t>
            </a:r>
            <a:r>
              <a:rPr i="1" spc="-10" dirty="0"/>
              <a:t>forces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0670" marR="5080" indent="-2032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Polygon </a:t>
            </a:r>
            <a:r>
              <a:rPr spc="-15" dirty="0"/>
              <a:t>law </a:t>
            </a:r>
            <a:r>
              <a:rPr spc="-5" dirty="0"/>
              <a:t>of </a:t>
            </a:r>
            <a:r>
              <a:rPr spc="-25" dirty="0"/>
              <a:t>forces </a:t>
            </a:r>
            <a:r>
              <a:rPr spc="-5" dirty="0"/>
              <a:t>is applied </a:t>
            </a:r>
            <a:r>
              <a:rPr spc="-25" dirty="0"/>
              <a:t>for </a:t>
            </a:r>
            <a:r>
              <a:rPr spc="-10" dirty="0"/>
              <a:t>finding </a:t>
            </a:r>
            <a:r>
              <a:rPr spc="-5" dirty="0"/>
              <a:t>the </a:t>
            </a:r>
            <a:r>
              <a:rPr spc="-15" dirty="0"/>
              <a:t>resultant </a:t>
            </a:r>
            <a:r>
              <a:rPr spc="-10" dirty="0"/>
              <a:t>of  </a:t>
            </a:r>
            <a:r>
              <a:rPr spc="-5" dirty="0"/>
              <a:t>a </a:t>
            </a:r>
            <a:r>
              <a:rPr spc="-10" dirty="0"/>
              <a:t>number </a:t>
            </a:r>
            <a:r>
              <a:rPr spc="-5" dirty="0"/>
              <a:t>of </a:t>
            </a:r>
            <a:r>
              <a:rPr spc="-10" dirty="0"/>
              <a:t>coplaner </a:t>
            </a:r>
            <a:r>
              <a:rPr spc="-20" dirty="0"/>
              <a:t>forces </a:t>
            </a:r>
            <a:r>
              <a:rPr spc="-5" dirty="0"/>
              <a:t>acting </a:t>
            </a:r>
            <a:r>
              <a:rPr spc="-15" dirty="0"/>
              <a:t>at </a:t>
            </a:r>
            <a:r>
              <a:rPr spc="-5" dirty="0"/>
              <a:t>a </a:t>
            </a:r>
            <a:r>
              <a:rPr spc="-15" dirty="0"/>
              <a:t>point. </a:t>
            </a:r>
            <a:r>
              <a:rPr spc="-5" dirty="0"/>
              <a:t>It </a:t>
            </a:r>
            <a:r>
              <a:rPr spc="-10" dirty="0"/>
              <a:t>is </a:t>
            </a:r>
            <a:r>
              <a:rPr spc="-5" dirty="0"/>
              <a:t>a  </a:t>
            </a:r>
            <a:r>
              <a:rPr spc="-15" dirty="0"/>
              <a:t>graphical </a:t>
            </a:r>
            <a:r>
              <a:rPr spc="-5" dirty="0"/>
              <a:t>method. It </a:t>
            </a:r>
            <a:r>
              <a:rPr spc="-25" dirty="0"/>
              <a:t>states </a:t>
            </a:r>
            <a:r>
              <a:rPr spc="-10" dirty="0"/>
              <a:t>that </a:t>
            </a:r>
            <a:r>
              <a:rPr spc="-5" dirty="0"/>
              <a:t>if a </a:t>
            </a:r>
            <a:r>
              <a:rPr spc="-10" dirty="0"/>
              <a:t>number </a:t>
            </a:r>
            <a:r>
              <a:rPr spc="-5" dirty="0"/>
              <a:t>of </a:t>
            </a:r>
            <a:r>
              <a:rPr spc="-20" dirty="0"/>
              <a:t>forces </a:t>
            </a:r>
            <a:r>
              <a:rPr spc="-5" dirty="0"/>
              <a:t>acting  </a:t>
            </a:r>
            <a:r>
              <a:rPr spc="-10" dirty="0"/>
              <a:t>simultaneously </a:t>
            </a:r>
            <a:r>
              <a:rPr spc="-5" dirty="0"/>
              <a:t>on a </a:t>
            </a:r>
            <a:r>
              <a:rPr spc="-10" dirty="0"/>
              <a:t>particle </a:t>
            </a:r>
            <a:r>
              <a:rPr spc="-20" dirty="0"/>
              <a:t>are represented </a:t>
            </a:r>
            <a:r>
              <a:rPr spc="-5" dirty="0"/>
              <a:t>in magnitude  and </a:t>
            </a:r>
            <a:r>
              <a:rPr spc="-10" dirty="0"/>
              <a:t>direction </a:t>
            </a:r>
            <a:r>
              <a:rPr spc="-15" dirty="0"/>
              <a:t>by </a:t>
            </a:r>
            <a:r>
              <a:rPr spc="-5" dirty="0"/>
              <a:t>the </a:t>
            </a:r>
            <a:r>
              <a:rPr spc="-10" dirty="0"/>
              <a:t>side </a:t>
            </a:r>
            <a:r>
              <a:rPr spc="-5" dirty="0"/>
              <a:t>of a </a:t>
            </a:r>
            <a:r>
              <a:rPr spc="-20" dirty="0"/>
              <a:t>polygon </a:t>
            </a:r>
            <a:r>
              <a:rPr spc="-30" dirty="0"/>
              <a:t>taken </a:t>
            </a:r>
            <a:r>
              <a:rPr spc="-5" dirty="0"/>
              <a:t>in </a:t>
            </a:r>
            <a:r>
              <a:rPr spc="-55" dirty="0"/>
              <a:t>order, </a:t>
            </a:r>
            <a:r>
              <a:rPr spc="-5" dirty="0"/>
              <a:t>then  their </a:t>
            </a:r>
            <a:r>
              <a:rPr spc="-20" dirty="0"/>
              <a:t>resultant </a:t>
            </a:r>
            <a:r>
              <a:rPr spc="-5" dirty="0"/>
              <a:t>in </a:t>
            </a:r>
            <a:r>
              <a:rPr spc="-20" dirty="0"/>
              <a:t>represented </a:t>
            </a:r>
            <a:r>
              <a:rPr spc="-5" dirty="0"/>
              <a:t>in magnitude and </a:t>
            </a:r>
            <a:r>
              <a:rPr spc="-10" dirty="0"/>
              <a:t>direction  </a:t>
            </a:r>
            <a:r>
              <a:rPr spc="-15" dirty="0"/>
              <a:t>by </a:t>
            </a:r>
            <a:r>
              <a:rPr spc="-5" dirty="0"/>
              <a:t>the closing </a:t>
            </a:r>
            <a:r>
              <a:rPr spc="-10" dirty="0"/>
              <a:t>side </a:t>
            </a:r>
            <a:r>
              <a:rPr spc="-5" dirty="0"/>
              <a:t>of </a:t>
            </a:r>
            <a:r>
              <a:rPr spc="-20" dirty="0"/>
              <a:t>polygon </a:t>
            </a:r>
            <a:r>
              <a:rPr spc="-30" dirty="0"/>
              <a:t>taken </a:t>
            </a:r>
            <a:r>
              <a:rPr spc="-5" dirty="0"/>
              <a:t>in </a:t>
            </a:r>
            <a:r>
              <a:rPr spc="-15" dirty="0"/>
              <a:t>opposite</a:t>
            </a:r>
            <a:r>
              <a:rPr spc="200" dirty="0"/>
              <a:t> </a:t>
            </a:r>
            <a:r>
              <a:rPr spc="-60" dirty="0"/>
              <a:t>order.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4076699"/>
            <a:ext cx="9144000" cy="2781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0"/>
            <a:ext cx="8890635" cy="2660650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9"/>
              </a:spcBef>
            </a:pPr>
            <a:r>
              <a:rPr sz="3200" u="heavy" spc="-80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b="1" i="1" u="heavy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Lami’s</a:t>
            </a:r>
            <a:r>
              <a:rPr sz="3200" b="1" i="1" u="heavy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3200" b="1" i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Theorem</a:t>
            </a:r>
            <a:endParaRPr sz="3200">
              <a:latin typeface="Calibri"/>
              <a:cs typeface="Calibri"/>
            </a:endParaRPr>
          </a:p>
          <a:p>
            <a:pPr marL="355600" marR="5080" indent="-67310">
              <a:lnSpc>
                <a:spcPct val="100000"/>
              </a:lnSpc>
              <a:spcBef>
                <a:spcPts val="770"/>
              </a:spcBef>
            </a:pPr>
            <a:r>
              <a:rPr sz="3200" spc="-30" dirty="0">
                <a:latin typeface="Calibri"/>
                <a:cs typeface="Calibri"/>
              </a:rPr>
              <a:t>Lami’s </a:t>
            </a:r>
            <a:r>
              <a:rPr sz="3200" spc="-10" dirty="0">
                <a:latin typeface="Calibri"/>
                <a:cs typeface="Calibri"/>
              </a:rPr>
              <a:t>Theorem </a:t>
            </a:r>
            <a:r>
              <a:rPr sz="3200" spc="-25" dirty="0">
                <a:latin typeface="Calibri"/>
                <a:cs typeface="Calibri"/>
              </a:rPr>
              <a:t>states </a:t>
            </a:r>
            <a:r>
              <a:rPr sz="3200" spc="-10" dirty="0">
                <a:latin typeface="Calibri"/>
                <a:cs typeface="Calibri"/>
              </a:rPr>
              <a:t>that </a:t>
            </a:r>
            <a:r>
              <a:rPr sz="3200" dirty="0">
                <a:latin typeface="Calibri"/>
                <a:cs typeface="Calibri"/>
              </a:rPr>
              <a:t>if </a:t>
            </a:r>
            <a:r>
              <a:rPr sz="3200" spc="-10" dirty="0">
                <a:latin typeface="Calibri"/>
                <a:cs typeface="Calibri"/>
              </a:rPr>
              <a:t>three coplaner </a:t>
            </a:r>
            <a:r>
              <a:rPr sz="3200" spc="-25" dirty="0">
                <a:latin typeface="Calibri"/>
                <a:cs typeface="Calibri"/>
              </a:rPr>
              <a:t>forces  </a:t>
            </a:r>
            <a:r>
              <a:rPr sz="3200" dirty="0">
                <a:latin typeface="Calibri"/>
                <a:cs typeface="Calibri"/>
              </a:rPr>
              <a:t>acting </a:t>
            </a:r>
            <a:r>
              <a:rPr sz="3200" spc="-15" dirty="0">
                <a:latin typeface="Calibri"/>
                <a:cs typeface="Calibri"/>
              </a:rPr>
              <a:t>at </a:t>
            </a:r>
            <a:r>
              <a:rPr sz="3200" dirty="0">
                <a:latin typeface="Calibri"/>
                <a:cs typeface="Calibri"/>
              </a:rPr>
              <a:t>a </a:t>
            </a:r>
            <a:r>
              <a:rPr sz="3200" spc="-10" dirty="0">
                <a:latin typeface="Calibri"/>
                <a:cs typeface="Calibri"/>
              </a:rPr>
              <a:t>point </a:t>
            </a:r>
            <a:r>
              <a:rPr sz="3200" spc="-15" dirty="0">
                <a:latin typeface="Calibri"/>
                <a:cs typeface="Calibri"/>
              </a:rPr>
              <a:t>are </a:t>
            </a:r>
            <a:r>
              <a:rPr sz="3200" dirty="0">
                <a:latin typeface="Calibri"/>
                <a:cs typeface="Calibri"/>
              </a:rPr>
              <a:t>in </a:t>
            </a:r>
            <a:r>
              <a:rPr sz="3200" spc="-5" dirty="0">
                <a:latin typeface="Calibri"/>
                <a:cs typeface="Calibri"/>
              </a:rPr>
              <a:t>equilibrium, </a:t>
            </a:r>
            <a:r>
              <a:rPr sz="3200" dirty="0">
                <a:latin typeface="Calibri"/>
                <a:cs typeface="Calibri"/>
              </a:rPr>
              <a:t>then each </a:t>
            </a:r>
            <a:r>
              <a:rPr sz="3200" spc="-30" dirty="0">
                <a:latin typeface="Calibri"/>
                <a:cs typeface="Calibri"/>
              </a:rPr>
              <a:t>force  </a:t>
            </a:r>
            <a:r>
              <a:rPr sz="3200" dirty="0">
                <a:latin typeface="Calibri"/>
                <a:cs typeface="Calibri"/>
              </a:rPr>
              <a:t>is </a:t>
            </a:r>
            <a:r>
              <a:rPr sz="3200" spc="-10" dirty="0">
                <a:latin typeface="Calibri"/>
                <a:cs typeface="Calibri"/>
              </a:rPr>
              <a:t>proportional </a:t>
            </a:r>
            <a:r>
              <a:rPr sz="3200" spc="-20" dirty="0">
                <a:latin typeface="Calibri"/>
                <a:cs typeface="Calibri"/>
              </a:rPr>
              <a:t>to </a:t>
            </a:r>
            <a:r>
              <a:rPr sz="3200" dirty="0">
                <a:latin typeface="Calibri"/>
                <a:cs typeface="Calibri"/>
              </a:rPr>
              <a:t>the </a:t>
            </a:r>
            <a:r>
              <a:rPr sz="3200" spc="-5" dirty="0">
                <a:latin typeface="Calibri"/>
                <a:cs typeface="Calibri"/>
              </a:rPr>
              <a:t>sine </a:t>
            </a:r>
            <a:r>
              <a:rPr sz="3200" dirty="0">
                <a:latin typeface="Calibri"/>
                <a:cs typeface="Calibri"/>
              </a:rPr>
              <a:t>of the angle </a:t>
            </a:r>
            <a:r>
              <a:rPr sz="3200" spc="-10" dirty="0">
                <a:latin typeface="Calibri"/>
                <a:cs typeface="Calibri"/>
              </a:rPr>
              <a:t>between </a:t>
            </a:r>
            <a:r>
              <a:rPr sz="3200" dirty="0">
                <a:latin typeface="Calibri"/>
                <a:cs typeface="Calibri"/>
              </a:rPr>
              <a:t>the  </a:t>
            </a:r>
            <a:r>
              <a:rPr sz="3200" spc="-5" dirty="0">
                <a:latin typeface="Calibri"/>
                <a:cs typeface="Calibri"/>
              </a:rPr>
              <a:t>other </a:t>
            </a:r>
            <a:r>
              <a:rPr sz="3200" spc="-10" dirty="0">
                <a:latin typeface="Calibri"/>
                <a:cs typeface="Calibri"/>
              </a:rPr>
              <a:t>two</a:t>
            </a:r>
            <a:r>
              <a:rPr sz="3200" spc="-20" dirty="0">
                <a:latin typeface="Calibri"/>
                <a:cs typeface="Calibri"/>
              </a:rPr>
              <a:t> forces.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2554223"/>
            <a:ext cx="9144000" cy="43037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3759"/>
            <a:ext cx="224599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 </a:t>
            </a:r>
            <a:r>
              <a:rPr sz="3600" spc="-10" dirty="0"/>
              <a:t> </a:t>
            </a:r>
            <a:r>
              <a:rPr sz="3600" spc="-5" dirty="0"/>
              <a:t>Me</a:t>
            </a:r>
            <a:r>
              <a:rPr sz="3600" spc="-20" dirty="0"/>
              <a:t>c</a:t>
            </a:r>
            <a:r>
              <a:rPr sz="3600" spc="-5" dirty="0"/>
              <a:t>ha</a:t>
            </a:r>
            <a:r>
              <a:rPr sz="3600" spc="-15" dirty="0"/>
              <a:t>n</a:t>
            </a:r>
            <a:r>
              <a:rPr sz="3600" dirty="0"/>
              <a:t>ics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78739" y="644398"/>
            <a:ext cx="8890000" cy="6097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2032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latin typeface="Calibri"/>
                <a:cs typeface="Calibri"/>
              </a:rPr>
              <a:t>The </a:t>
            </a:r>
            <a:r>
              <a:rPr sz="2800" spc="-15" dirty="0">
                <a:latin typeface="Calibri"/>
                <a:cs typeface="Calibri"/>
              </a:rPr>
              <a:t>branch </a:t>
            </a:r>
            <a:r>
              <a:rPr sz="2800" spc="-5" dirty="0">
                <a:latin typeface="Calibri"/>
                <a:cs typeface="Calibri"/>
              </a:rPr>
              <a:t>of science which </a:t>
            </a:r>
            <a:r>
              <a:rPr sz="2800" spc="-10" dirty="0">
                <a:latin typeface="Calibri"/>
                <a:cs typeface="Calibri"/>
              </a:rPr>
              <a:t>deals </a:t>
            </a:r>
            <a:r>
              <a:rPr sz="2800" dirty="0">
                <a:latin typeface="Calibri"/>
                <a:cs typeface="Calibri"/>
              </a:rPr>
              <a:t>with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20" dirty="0">
                <a:latin typeface="Calibri"/>
                <a:cs typeface="Calibri"/>
              </a:rPr>
              <a:t>forces </a:t>
            </a:r>
            <a:r>
              <a:rPr sz="2800" spc="-5" dirty="0">
                <a:latin typeface="Calibri"/>
                <a:cs typeface="Calibri"/>
              </a:rPr>
              <a:t>and their  </a:t>
            </a:r>
            <a:r>
              <a:rPr sz="2800" spc="-25" dirty="0">
                <a:latin typeface="Calibri"/>
                <a:cs typeface="Calibri"/>
              </a:rPr>
              <a:t>effects </a:t>
            </a:r>
            <a:r>
              <a:rPr sz="2800" spc="-5" dirty="0">
                <a:latin typeface="Calibri"/>
                <a:cs typeface="Calibri"/>
              </a:rPr>
              <a:t>on the </a:t>
            </a:r>
            <a:r>
              <a:rPr sz="2800" spc="-10" dirty="0">
                <a:latin typeface="Calibri"/>
                <a:cs typeface="Calibri"/>
              </a:rPr>
              <a:t>bodies </a:t>
            </a:r>
            <a:r>
              <a:rPr sz="2800" spc="-5" dirty="0">
                <a:latin typeface="Calibri"/>
                <a:cs typeface="Calibri"/>
              </a:rPr>
              <a:t>on which </a:t>
            </a:r>
            <a:r>
              <a:rPr sz="2800" spc="-10" dirty="0">
                <a:latin typeface="Calibri"/>
                <a:cs typeface="Calibri"/>
              </a:rPr>
              <a:t>they </a:t>
            </a:r>
            <a:r>
              <a:rPr sz="2800" dirty="0">
                <a:latin typeface="Calibri"/>
                <a:cs typeface="Calibri"/>
              </a:rPr>
              <a:t>act </a:t>
            </a:r>
            <a:r>
              <a:rPr sz="2800" spc="-5" dirty="0">
                <a:latin typeface="Calibri"/>
                <a:cs typeface="Calibri"/>
              </a:rPr>
              <a:t>is </a:t>
            </a:r>
            <a:r>
              <a:rPr sz="2800" spc="-10" dirty="0">
                <a:latin typeface="Calibri"/>
                <a:cs typeface="Calibri"/>
              </a:rPr>
              <a:t>called</a:t>
            </a:r>
            <a:r>
              <a:rPr sz="2800" spc="16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mechanics</a:t>
            </a:r>
            <a:endParaRPr sz="2800">
              <a:latin typeface="Calibri"/>
              <a:cs typeface="Calibri"/>
            </a:endParaRPr>
          </a:p>
          <a:p>
            <a:pPr marL="254635">
              <a:lnSpc>
                <a:spcPct val="100000"/>
              </a:lnSpc>
              <a:spcBef>
                <a:spcPts val="819"/>
              </a:spcBef>
            </a:pPr>
            <a:r>
              <a:rPr sz="3600" b="1" i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Applied Mechanics</a:t>
            </a:r>
            <a:endParaRPr sz="3600">
              <a:latin typeface="Calibri"/>
              <a:cs typeface="Calibri"/>
            </a:endParaRPr>
          </a:p>
          <a:p>
            <a:pPr marL="355600" marR="56515" indent="-55244">
              <a:lnSpc>
                <a:spcPct val="102000"/>
              </a:lnSpc>
              <a:spcBef>
                <a:spcPts val="1600"/>
              </a:spcBef>
            </a:pPr>
            <a:r>
              <a:rPr sz="2800" spc="-5" dirty="0">
                <a:latin typeface="Calibri"/>
                <a:cs typeface="Calibri"/>
              </a:rPr>
              <a:t>Applied mechanics also known as engineering mechanics is  the </a:t>
            </a:r>
            <a:r>
              <a:rPr sz="2800" spc="-15" dirty="0">
                <a:latin typeface="Calibri"/>
                <a:cs typeface="Calibri"/>
              </a:rPr>
              <a:t>branch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10" dirty="0">
                <a:latin typeface="Calibri"/>
                <a:cs typeface="Calibri"/>
              </a:rPr>
              <a:t>engineering </a:t>
            </a:r>
            <a:r>
              <a:rPr sz="2800" spc="-5" dirty="0">
                <a:latin typeface="Calibri"/>
                <a:cs typeface="Calibri"/>
              </a:rPr>
              <a:t>which </a:t>
            </a:r>
            <a:r>
              <a:rPr sz="2800" spc="-10" dirty="0">
                <a:latin typeface="Calibri"/>
                <a:cs typeface="Calibri"/>
              </a:rPr>
              <a:t>deals </a:t>
            </a:r>
            <a:r>
              <a:rPr sz="2800" dirty="0">
                <a:latin typeface="Calibri"/>
                <a:cs typeface="Calibri"/>
              </a:rPr>
              <a:t>with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5" dirty="0">
                <a:latin typeface="Calibri"/>
                <a:cs typeface="Calibri"/>
              </a:rPr>
              <a:t>laws </a:t>
            </a:r>
            <a:r>
              <a:rPr sz="2800" spc="-10" dirty="0">
                <a:latin typeface="Calibri"/>
                <a:cs typeface="Calibri"/>
              </a:rPr>
              <a:t>of  </a:t>
            </a:r>
            <a:r>
              <a:rPr sz="2800" spc="-5" dirty="0">
                <a:latin typeface="Calibri"/>
                <a:cs typeface="Calibri"/>
              </a:rPr>
              <a:t>mechanics as applied </a:t>
            </a:r>
            <a:r>
              <a:rPr sz="2800" spc="-20" dirty="0">
                <a:latin typeface="Calibri"/>
                <a:cs typeface="Calibri"/>
              </a:rPr>
              <a:t>to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solution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10" dirty="0">
                <a:latin typeface="Calibri"/>
                <a:cs typeface="Calibri"/>
              </a:rPr>
              <a:t>engineering  </a:t>
            </a:r>
            <a:r>
              <a:rPr sz="2800" spc="-15" dirty="0">
                <a:latin typeface="Calibri"/>
                <a:cs typeface="Calibri"/>
              </a:rPr>
              <a:t>problems.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19"/>
              </a:spcBef>
              <a:tabLst>
                <a:tab pos="321945" algn="l"/>
              </a:tabLst>
            </a:pPr>
            <a:r>
              <a:rPr sz="3600" b="1" i="1" u="heavy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	</a:t>
            </a:r>
            <a:r>
              <a:rPr sz="3600" b="1" i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Application of applied</a:t>
            </a:r>
            <a:r>
              <a:rPr sz="3600" b="1" i="1" u="heavy" spc="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3600" b="1" i="1" u="heavy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mechanics</a:t>
            </a:r>
            <a:endParaRPr sz="3600">
              <a:latin typeface="Calibri"/>
              <a:cs typeface="Calibri"/>
            </a:endParaRPr>
          </a:p>
          <a:p>
            <a:pPr marL="355600" marR="1287145" indent="-100965">
              <a:lnSpc>
                <a:spcPct val="100000"/>
              </a:lnSpc>
              <a:spcBef>
                <a:spcPts val="715"/>
              </a:spcBef>
            </a:pPr>
            <a:r>
              <a:rPr sz="2800" spc="-5" dirty="0">
                <a:latin typeface="Calibri"/>
                <a:cs typeface="Calibri"/>
              </a:rPr>
              <a:t>Some of the </a:t>
            </a:r>
            <a:r>
              <a:rPr sz="2800" spc="-15" dirty="0">
                <a:latin typeface="Calibri"/>
                <a:cs typeface="Calibri"/>
              </a:rPr>
              <a:t>important practical </a:t>
            </a:r>
            <a:r>
              <a:rPr sz="2800" spc="-10" dirty="0">
                <a:latin typeface="Calibri"/>
                <a:cs typeface="Calibri"/>
              </a:rPr>
              <a:t>applications </a:t>
            </a:r>
            <a:r>
              <a:rPr sz="2800" spc="-5" dirty="0">
                <a:latin typeface="Calibri"/>
                <a:cs typeface="Calibri"/>
              </a:rPr>
              <a:t>of the  </a:t>
            </a:r>
            <a:r>
              <a:rPr sz="2800" spc="-10" dirty="0">
                <a:latin typeface="Calibri"/>
                <a:cs typeface="Calibri"/>
              </a:rPr>
              <a:t>principals </a:t>
            </a:r>
            <a:r>
              <a:rPr sz="2800" spc="-5" dirty="0">
                <a:latin typeface="Calibri"/>
                <a:cs typeface="Calibri"/>
              </a:rPr>
              <a:t>and </a:t>
            </a:r>
            <a:r>
              <a:rPr sz="2800" spc="-15" dirty="0">
                <a:latin typeface="Calibri"/>
                <a:cs typeface="Calibri"/>
              </a:rPr>
              <a:t>laws </a:t>
            </a:r>
            <a:r>
              <a:rPr sz="2800" spc="-5" dirty="0">
                <a:latin typeface="Calibri"/>
                <a:cs typeface="Calibri"/>
              </a:rPr>
              <a:t>of mechanics </a:t>
            </a:r>
            <a:r>
              <a:rPr sz="2800" spc="-20" dirty="0">
                <a:latin typeface="Calibri"/>
                <a:cs typeface="Calibri"/>
              </a:rPr>
              <a:t>are </a:t>
            </a:r>
            <a:r>
              <a:rPr sz="2800" spc="-15" dirty="0">
                <a:latin typeface="Calibri"/>
                <a:cs typeface="Calibri"/>
              </a:rPr>
              <a:t>given</a:t>
            </a:r>
            <a:r>
              <a:rPr sz="2800" spc="15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below:</a:t>
            </a:r>
            <a:endParaRPr sz="2800">
              <a:latin typeface="Calibri"/>
              <a:cs typeface="Calibri"/>
            </a:endParaRPr>
          </a:p>
          <a:p>
            <a:pPr marL="525780" indent="-351790">
              <a:lnSpc>
                <a:spcPct val="100000"/>
              </a:lnSpc>
              <a:spcBef>
                <a:spcPts val="675"/>
              </a:spcBef>
              <a:buAutoNum type="arabicPeriod"/>
              <a:tabLst>
                <a:tab pos="525780" algn="l"/>
              </a:tabLst>
            </a:pPr>
            <a:r>
              <a:rPr sz="2800" spc="-10" dirty="0">
                <a:latin typeface="Calibri"/>
                <a:cs typeface="Calibri"/>
              </a:rPr>
              <a:t>The </a:t>
            </a:r>
            <a:r>
              <a:rPr sz="2800" spc="-5" dirty="0">
                <a:latin typeface="Calibri"/>
                <a:cs typeface="Calibri"/>
              </a:rPr>
              <a:t>motion of </a:t>
            </a:r>
            <a:r>
              <a:rPr sz="2800" spc="-10" dirty="0">
                <a:latin typeface="Calibri"/>
                <a:cs typeface="Calibri"/>
              </a:rPr>
              <a:t>vehicles such </a:t>
            </a:r>
            <a:r>
              <a:rPr sz="2800" spc="-5" dirty="0">
                <a:latin typeface="Calibri"/>
                <a:cs typeface="Calibri"/>
              </a:rPr>
              <a:t>as </a:t>
            </a:r>
            <a:r>
              <a:rPr sz="2800" spc="-10" dirty="0">
                <a:latin typeface="Calibri"/>
                <a:cs typeface="Calibri"/>
              </a:rPr>
              <a:t>trains, buses</a:t>
            </a:r>
            <a:r>
              <a:rPr sz="2800" spc="14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etc.</a:t>
            </a:r>
            <a:endParaRPr sz="2800">
              <a:latin typeface="Calibri"/>
              <a:cs typeface="Calibri"/>
            </a:endParaRPr>
          </a:p>
          <a:p>
            <a:pPr marL="526415" indent="-352425">
              <a:lnSpc>
                <a:spcPct val="100000"/>
              </a:lnSpc>
              <a:spcBef>
                <a:spcPts val="670"/>
              </a:spcBef>
              <a:buAutoNum type="arabicPeriod"/>
              <a:tabLst>
                <a:tab pos="526415" algn="l"/>
              </a:tabLst>
            </a:pPr>
            <a:r>
              <a:rPr sz="2800" spc="-5" dirty="0">
                <a:latin typeface="Calibri"/>
                <a:cs typeface="Calibri"/>
              </a:rPr>
              <a:t>The design of </a:t>
            </a:r>
            <a:r>
              <a:rPr sz="2800" spc="-10" dirty="0">
                <a:latin typeface="Calibri"/>
                <a:cs typeface="Calibri"/>
              </a:rPr>
              <a:t>building </a:t>
            </a:r>
            <a:r>
              <a:rPr sz="2800" spc="-5" dirty="0">
                <a:latin typeface="Calibri"/>
                <a:cs typeface="Calibri"/>
              </a:rPr>
              <a:t>and </a:t>
            </a:r>
            <a:r>
              <a:rPr sz="2800" spc="-20" dirty="0">
                <a:latin typeface="Calibri"/>
                <a:cs typeface="Calibri"/>
              </a:rPr>
              <a:t>forces </a:t>
            </a:r>
            <a:r>
              <a:rPr sz="2800" spc="-5" dirty="0">
                <a:latin typeface="Calibri"/>
                <a:cs typeface="Calibri"/>
              </a:rPr>
              <a:t>on </a:t>
            </a:r>
            <a:r>
              <a:rPr sz="2800" spc="-10" dirty="0">
                <a:latin typeface="Calibri"/>
                <a:cs typeface="Calibri"/>
              </a:rPr>
              <a:t>columns </a:t>
            </a:r>
            <a:r>
              <a:rPr sz="2800" spc="-5" dirty="0">
                <a:latin typeface="Calibri"/>
                <a:cs typeface="Calibri"/>
              </a:rPr>
              <a:t>and</a:t>
            </a:r>
            <a:r>
              <a:rPr sz="2800" spc="16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walls.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084" y="0"/>
            <a:ext cx="4998085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-5" dirty="0"/>
              <a:t>Branch of applied</a:t>
            </a:r>
            <a:r>
              <a:rPr sz="3300" spc="-20" dirty="0"/>
              <a:t> </a:t>
            </a:r>
            <a:r>
              <a:rPr sz="3300" spc="-5" dirty="0"/>
              <a:t>mechanics</a:t>
            </a:r>
            <a:endParaRPr sz="3300"/>
          </a:p>
        </p:txBody>
      </p:sp>
      <p:sp>
        <p:nvSpPr>
          <p:cNvPr id="3" name="object 3"/>
          <p:cNvSpPr txBox="1"/>
          <p:nvPr/>
        </p:nvSpPr>
        <p:spPr>
          <a:xfrm>
            <a:off x="153415" y="421894"/>
            <a:ext cx="8813165" cy="5178425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280670" marR="641350" indent="-119380">
              <a:lnSpc>
                <a:spcPct val="80000"/>
              </a:lnSpc>
              <a:spcBef>
                <a:spcPts val="725"/>
              </a:spcBef>
            </a:pPr>
            <a:r>
              <a:rPr sz="2600" spc="-5" dirty="0">
                <a:latin typeface="Calibri"/>
                <a:cs typeface="Calibri"/>
              </a:rPr>
              <a:t>The subject of </a:t>
            </a:r>
            <a:r>
              <a:rPr sz="2600" dirty="0">
                <a:latin typeface="Calibri"/>
                <a:cs typeface="Calibri"/>
              </a:rPr>
              <a:t>applied mechanics is </a:t>
            </a:r>
            <a:r>
              <a:rPr sz="2600" spc="-10" dirty="0">
                <a:latin typeface="Calibri"/>
                <a:cs typeface="Calibri"/>
              </a:rPr>
              <a:t>broadly </a:t>
            </a:r>
            <a:r>
              <a:rPr sz="2600" spc="-5" dirty="0">
                <a:latin typeface="Calibri"/>
                <a:cs typeface="Calibri"/>
              </a:rPr>
              <a:t>divided </a:t>
            </a:r>
            <a:r>
              <a:rPr sz="2600" spc="-10" dirty="0">
                <a:latin typeface="Calibri"/>
                <a:cs typeface="Calibri"/>
              </a:rPr>
              <a:t>into </a:t>
            </a:r>
            <a:r>
              <a:rPr sz="2600" dirty="0">
                <a:latin typeface="Calibri"/>
                <a:cs typeface="Calibri"/>
              </a:rPr>
              <a:t>the  </a:t>
            </a:r>
            <a:r>
              <a:rPr sz="2600" spc="-10" dirty="0">
                <a:latin typeface="Calibri"/>
                <a:cs typeface="Calibri"/>
              </a:rPr>
              <a:t>following two</a:t>
            </a:r>
            <a:r>
              <a:rPr sz="2600" spc="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branches:</a:t>
            </a:r>
            <a:endParaRPr sz="2600">
              <a:latin typeface="Calibri"/>
              <a:cs typeface="Calibri"/>
            </a:endParaRPr>
          </a:p>
          <a:p>
            <a:pPr marL="280670" marR="161925" indent="-267970">
              <a:lnSpc>
                <a:spcPct val="80000"/>
              </a:lnSpc>
              <a:spcBef>
                <a:spcPts val="625"/>
              </a:spcBef>
              <a:buFont typeface="Calibri"/>
              <a:buAutoNum type="arabicPeriod"/>
              <a:tabLst>
                <a:tab pos="337820" algn="l"/>
              </a:tabLst>
            </a:pPr>
            <a:r>
              <a:rPr sz="2600" b="1" spc="-10" dirty="0">
                <a:latin typeface="Calibri"/>
                <a:cs typeface="Calibri"/>
              </a:rPr>
              <a:t>Statics</a:t>
            </a:r>
            <a:r>
              <a:rPr sz="2600" spc="-10" dirty="0">
                <a:latin typeface="Calibri"/>
                <a:cs typeface="Calibri"/>
              </a:rPr>
              <a:t>: </a:t>
            </a:r>
            <a:r>
              <a:rPr sz="2600" spc="-5" dirty="0">
                <a:latin typeface="Calibri"/>
                <a:cs typeface="Calibri"/>
              </a:rPr>
              <a:t>The </a:t>
            </a:r>
            <a:r>
              <a:rPr sz="2600" spc="-10" dirty="0">
                <a:latin typeface="Calibri"/>
                <a:cs typeface="Calibri"/>
              </a:rPr>
              <a:t>branch </a:t>
            </a:r>
            <a:r>
              <a:rPr sz="2600" spc="-5" dirty="0">
                <a:latin typeface="Calibri"/>
                <a:cs typeface="Calibri"/>
              </a:rPr>
              <a:t>of </a:t>
            </a:r>
            <a:r>
              <a:rPr sz="2600" dirty="0">
                <a:latin typeface="Calibri"/>
                <a:cs typeface="Calibri"/>
              </a:rPr>
              <a:t>applied mechanics which </a:t>
            </a:r>
            <a:r>
              <a:rPr sz="2600" spc="-5" dirty="0">
                <a:latin typeface="Calibri"/>
                <a:cs typeface="Calibri"/>
              </a:rPr>
              <a:t>deals </a:t>
            </a:r>
            <a:r>
              <a:rPr sz="2600" dirty="0">
                <a:latin typeface="Calibri"/>
                <a:cs typeface="Calibri"/>
              </a:rPr>
              <a:t>with the  </a:t>
            </a:r>
            <a:r>
              <a:rPr sz="2600" spc="-20" dirty="0">
                <a:latin typeface="Calibri"/>
                <a:cs typeface="Calibri"/>
              </a:rPr>
              <a:t>forces </a:t>
            </a:r>
            <a:r>
              <a:rPr sz="2600" dirty="0">
                <a:latin typeface="Calibri"/>
                <a:cs typeface="Calibri"/>
              </a:rPr>
              <a:t>and their </a:t>
            </a:r>
            <a:r>
              <a:rPr sz="2600" spc="-20" dirty="0">
                <a:latin typeface="Calibri"/>
                <a:cs typeface="Calibri"/>
              </a:rPr>
              <a:t>effects </a:t>
            </a:r>
            <a:r>
              <a:rPr sz="2600" dirty="0">
                <a:latin typeface="Calibri"/>
                <a:cs typeface="Calibri"/>
              </a:rPr>
              <a:t>while acting </a:t>
            </a:r>
            <a:r>
              <a:rPr sz="2600" spc="-5" dirty="0">
                <a:latin typeface="Calibri"/>
                <a:cs typeface="Calibri"/>
              </a:rPr>
              <a:t>upon bodies </a:t>
            </a:r>
            <a:r>
              <a:rPr sz="2600" dirty="0">
                <a:latin typeface="Calibri"/>
                <a:cs typeface="Calibri"/>
              </a:rPr>
              <a:t>which </a:t>
            </a:r>
            <a:r>
              <a:rPr sz="2600" spc="-10" dirty="0">
                <a:latin typeface="Calibri"/>
                <a:cs typeface="Calibri"/>
              </a:rPr>
              <a:t>are </a:t>
            </a:r>
            <a:r>
              <a:rPr sz="2600" spc="-15" dirty="0">
                <a:latin typeface="Calibri"/>
                <a:cs typeface="Calibri"/>
              </a:rPr>
              <a:t>at  rest </a:t>
            </a:r>
            <a:r>
              <a:rPr sz="2600" dirty="0">
                <a:latin typeface="Calibri"/>
                <a:cs typeface="Calibri"/>
              </a:rPr>
              <a:t>is </a:t>
            </a:r>
            <a:r>
              <a:rPr sz="2600" spc="-5" dirty="0">
                <a:latin typeface="Calibri"/>
                <a:cs typeface="Calibri"/>
              </a:rPr>
              <a:t>called</a:t>
            </a:r>
            <a:r>
              <a:rPr sz="2600" spc="-4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statics.</a:t>
            </a:r>
            <a:endParaRPr sz="2600">
              <a:latin typeface="Calibri"/>
              <a:cs typeface="Calibri"/>
            </a:endParaRPr>
          </a:p>
          <a:p>
            <a:pPr marL="280670" marR="128270" indent="-267970">
              <a:lnSpc>
                <a:spcPct val="80000"/>
              </a:lnSpc>
              <a:spcBef>
                <a:spcPts val="630"/>
              </a:spcBef>
              <a:buFont typeface="Calibri"/>
              <a:buAutoNum type="arabicPeriod"/>
              <a:tabLst>
                <a:tab pos="337820" algn="l"/>
              </a:tabLst>
            </a:pPr>
            <a:r>
              <a:rPr sz="2600" b="1" spc="-5" dirty="0">
                <a:latin typeface="Calibri"/>
                <a:cs typeface="Calibri"/>
              </a:rPr>
              <a:t>Dynamics</a:t>
            </a:r>
            <a:r>
              <a:rPr sz="2600" spc="-5" dirty="0">
                <a:latin typeface="Calibri"/>
                <a:cs typeface="Calibri"/>
              </a:rPr>
              <a:t>: The </a:t>
            </a:r>
            <a:r>
              <a:rPr sz="2600" spc="-10" dirty="0">
                <a:latin typeface="Calibri"/>
                <a:cs typeface="Calibri"/>
              </a:rPr>
              <a:t>branch </a:t>
            </a:r>
            <a:r>
              <a:rPr sz="2600" spc="-5" dirty="0">
                <a:latin typeface="Calibri"/>
                <a:cs typeface="Calibri"/>
              </a:rPr>
              <a:t>of </a:t>
            </a:r>
            <a:r>
              <a:rPr sz="2600" dirty="0">
                <a:latin typeface="Calibri"/>
                <a:cs typeface="Calibri"/>
              </a:rPr>
              <a:t>applied mechanics which </a:t>
            </a:r>
            <a:r>
              <a:rPr sz="2600" spc="-5" dirty="0">
                <a:latin typeface="Calibri"/>
                <a:cs typeface="Calibri"/>
              </a:rPr>
              <a:t>deals </a:t>
            </a:r>
            <a:r>
              <a:rPr sz="2600" dirty="0">
                <a:latin typeface="Calibri"/>
                <a:cs typeface="Calibri"/>
              </a:rPr>
              <a:t>with  the </a:t>
            </a:r>
            <a:r>
              <a:rPr sz="2600" spc="-20" dirty="0">
                <a:latin typeface="Calibri"/>
                <a:cs typeface="Calibri"/>
              </a:rPr>
              <a:t>forces </a:t>
            </a:r>
            <a:r>
              <a:rPr sz="2600" dirty="0">
                <a:latin typeface="Calibri"/>
                <a:cs typeface="Calibri"/>
              </a:rPr>
              <a:t>and their </a:t>
            </a:r>
            <a:r>
              <a:rPr sz="2600" spc="-20" dirty="0">
                <a:latin typeface="Calibri"/>
                <a:cs typeface="Calibri"/>
              </a:rPr>
              <a:t>effects </a:t>
            </a:r>
            <a:r>
              <a:rPr sz="2600" dirty="0">
                <a:latin typeface="Calibri"/>
                <a:cs typeface="Calibri"/>
              </a:rPr>
              <a:t>while acting </a:t>
            </a:r>
            <a:r>
              <a:rPr sz="2600" spc="-5" dirty="0">
                <a:latin typeface="Calibri"/>
                <a:cs typeface="Calibri"/>
              </a:rPr>
              <a:t>upon bodies </a:t>
            </a:r>
            <a:r>
              <a:rPr sz="2600" dirty="0">
                <a:latin typeface="Calibri"/>
                <a:cs typeface="Calibri"/>
              </a:rPr>
              <a:t>which </a:t>
            </a:r>
            <a:r>
              <a:rPr sz="2600" spc="-10" dirty="0">
                <a:latin typeface="Calibri"/>
                <a:cs typeface="Calibri"/>
              </a:rPr>
              <a:t>are  </a:t>
            </a:r>
            <a:r>
              <a:rPr sz="2600" dirty="0">
                <a:latin typeface="Calibri"/>
                <a:cs typeface="Calibri"/>
              </a:rPr>
              <a:t>in motion is </a:t>
            </a:r>
            <a:r>
              <a:rPr sz="2600" spc="-5" dirty="0">
                <a:latin typeface="Calibri"/>
                <a:cs typeface="Calibri"/>
              </a:rPr>
              <a:t>called</a:t>
            </a:r>
            <a:r>
              <a:rPr sz="2600" spc="-2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dynamics.</a:t>
            </a:r>
            <a:endParaRPr sz="2600">
              <a:latin typeface="Calibri"/>
              <a:cs typeface="Calibri"/>
            </a:endParaRPr>
          </a:p>
          <a:p>
            <a:pPr marL="280670">
              <a:lnSpc>
                <a:spcPts val="2495"/>
              </a:lnSpc>
            </a:pPr>
            <a:r>
              <a:rPr sz="2600" dirty="0">
                <a:latin typeface="Calibri"/>
                <a:cs typeface="Calibri"/>
              </a:rPr>
              <a:t>It is </a:t>
            </a:r>
            <a:r>
              <a:rPr sz="2600" spc="-5" dirty="0">
                <a:latin typeface="Calibri"/>
                <a:cs typeface="Calibri"/>
              </a:rPr>
              <a:t>further divided </a:t>
            </a:r>
            <a:r>
              <a:rPr sz="2600" spc="-10" dirty="0">
                <a:latin typeface="Calibri"/>
                <a:cs typeface="Calibri"/>
              </a:rPr>
              <a:t>into two</a:t>
            </a:r>
            <a:r>
              <a:rPr sz="2600" spc="-55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types:</a:t>
            </a:r>
            <a:endParaRPr sz="2600">
              <a:latin typeface="Calibri"/>
              <a:cs typeface="Calibri"/>
            </a:endParaRPr>
          </a:p>
          <a:p>
            <a:pPr marL="280670" marR="773430" indent="-44450">
              <a:lnSpc>
                <a:spcPct val="80000"/>
              </a:lnSpc>
              <a:spcBef>
                <a:spcPts val="625"/>
              </a:spcBef>
            </a:pPr>
            <a:r>
              <a:rPr sz="2600" b="1" i="1" spc="-5" dirty="0">
                <a:latin typeface="Calibri"/>
                <a:cs typeface="Calibri"/>
              </a:rPr>
              <a:t>Kinetics: </a:t>
            </a:r>
            <a:r>
              <a:rPr sz="2600" spc="-5" dirty="0">
                <a:latin typeface="Calibri"/>
                <a:cs typeface="Calibri"/>
              </a:rPr>
              <a:t>The </a:t>
            </a:r>
            <a:r>
              <a:rPr sz="2600" spc="-10" dirty="0">
                <a:latin typeface="Calibri"/>
                <a:cs typeface="Calibri"/>
              </a:rPr>
              <a:t>branch </a:t>
            </a:r>
            <a:r>
              <a:rPr sz="2600" spc="-5" dirty="0">
                <a:latin typeface="Calibri"/>
                <a:cs typeface="Calibri"/>
              </a:rPr>
              <a:t>of dynamics </a:t>
            </a:r>
            <a:r>
              <a:rPr sz="2600" dirty="0">
                <a:latin typeface="Calibri"/>
                <a:cs typeface="Calibri"/>
              </a:rPr>
              <a:t>which </a:t>
            </a:r>
            <a:r>
              <a:rPr sz="2600" spc="-5" dirty="0">
                <a:latin typeface="Calibri"/>
                <a:cs typeface="Calibri"/>
              </a:rPr>
              <a:t>deals </a:t>
            </a:r>
            <a:r>
              <a:rPr sz="2600" dirty="0">
                <a:latin typeface="Calibri"/>
                <a:cs typeface="Calibri"/>
              </a:rPr>
              <a:t>with the  </a:t>
            </a:r>
            <a:r>
              <a:rPr sz="2600" spc="-5" dirty="0">
                <a:latin typeface="Calibri"/>
                <a:cs typeface="Calibri"/>
              </a:rPr>
              <a:t>relationship between </a:t>
            </a:r>
            <a:r>
              <a:rPr sz="2600" dirty="0">
                <a:latin typeface="Calibri"/>
                <a:cs typeface="Calibri"/>
              </a:rPr>
              <a:t>motion </a:t>
            </a:r>
            <a:r>
              <a:rPr sz="2600" spc="-5" dirty="0">
                <a:latin typeface="Calibri"/>
                <a:cs typeface="Calibri"/>
              </a:rPr>
              <a:t>of bodies </a:t>
            </a:r>
            <a:r>
              <a:rPr sz="2600" dirty="0">
                <a:latin typeface="Calibri"/>
                <a:cs typeface="Calibri"/>
              </a:rPr>
              <a:t>and </a:t>
            </a:r>
            <a:r>
              <a:rPr sz="2600" spc="-20" dirty="0">
                <a:latin typeface="Calibri"/>
                <a:cs typeface="Calibri"/>
              </a:rPr>
              <a:t>forces </a:t>
            </a:r>
            <a:r>
              <a:rPr sz="2600" spc="-5" dirty="0">
                <a:latin typeface="Calibri"/>
                <a:cs typeface="Calibri"/>
              </a:rPr>
              <a:t>causing  </a:t>
            </a:r>
            <a:r>
              <a:rPr sz="2600" dirty="0">
                <a:latin typeface="Calibri"/>
                <a:cs typeface="Calibri"/>
              </a:rPr>
              <a:t>motion is </a:t>
            </a:r>
            <a:r>
              <a:rPr sz="2600" spc="-5" dirty="0">
                <a:latin typeface="Calibri"/>
                <a:cs typeface="Calibri"/>
              </a:rPr>
              <a:t>called</a:t>
            </a:r>
            <a:r>
              <a:rPr sz="2600" spc="-15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kinetics.</a:t>
            </a:r>
            <a:endParaRPr sz="2600">
              <a:latin typeface="Calibri"/>
              <a:cs typeface="Calibri"/>
            </a:endParaRPr>
          </a:p>
          <a:p>
            <a:pPr marL="280670" marR="5080" indent="-44450">
              <a:lnSpc>
                <a:spcPct val="80000"/>
              </a:lnSpc>
              <a:spcBef>
                <a:spcPts val="625"/>
              </a:spcBef>
            </a:pPr>
            <a:r>
              <a:rPr sz="2600" b="1" i="1" dirty="0">
                <a:latin typeface="Calibri"/>
                <a:cs typeface="Calibri"/>
              </a:rPr>
              <a:t>Kinematics: </a:t>
            </a:r>
            <a:r>
              <a:rPr sz="2600" spc="-5" dirty="0">
                <a:latin typeface="Calibri"/>
                <a:cs typeface="Calibri"/>
              </a:rPr>
              <a:t>The </a:t>
            </a:r>
            <a:r>
              <a:rPr sz="2600" spc="-10" dirty="0">
                <a:latin typeface="Calibri"/>
                <a:cs typeface="Calibri"/>
              </a:rPr>
              <a:t>branch </a:t>
            </a:r>
            <a:r>
              <a:rPr sz="2600" spc="-5" dirty="0">
                <a:latin typeface="Calibri"/>
                <a:cs typeface="Calibri"/>
              </a:rPr>
              <a:t>of dynamics </a:t>
            </a:r>
            <a:r>
              <a:rPr sz="2600" dirty="0">
                <a:latin typeface="Calibri"/>
                <a:cs typeface="Calibri"/>
              </a:rPr>
              <a:t>which </a:t>
            </a:r>
            <a:r>
              <a:rPr sz="2600" spc="-5" dirty="0">
                <a:latin typeface="Calibri"/>
                <a:cs typeface="Calibri"/>
              </a:rPr>
              <a:t>deals </a:t>
            </a:r>
            <a:r>
              <a:rPr sz="2600" dirty="0">
                <a:latin typeface="Calibri"/>
                <a:cs typeface="Calibri"/>
              </a:rPr>
              <a:t>with motion </a:t>
            </a:r>
            <a:r>
              <a:rPr sz="2600" spc="-5" dirty="0">
                <a:latin typeface="Calibri"/>
                <a:cs typeface="Calibri"/>
              </a:rPr>
              <a:t>of  bodies </a:t>
            </a:r>
            <a:r>
              <a:rPr sz="2600" dirty="0">
                <a:latin typeface="Calibri"/>
                <a:cs typeface="Calibri"/>
              </a:rPr>
              <a:t>without </a:t>
            </a:r>
            <a:r>
              <a:rPr sz="2600" spc="-5" dirty="0">
                <a:latin typeface="Calibri"/>
                <a:cs typeface="Calibri"/>
              </a:rPr>
              <a:t>considering </a:t>
            </a:r>
            <a:r>
              <a:rPr sz="2600" dirty="0">
                <a:latin typeface="Calibri"/>
                <a:cs typeface="Calibri"/>
              </a:rPr>
              <a:t>the </a:t>
            </a:r>
            <a:r>
              <a:rPr sz="2600" spc="-20" dirty="0">
                <a:latin typeface="Calibri"/>
                <a:cs typeface="Calibri"/>
              </a:rPr>
              <a:t>forces </a:t>
            </a:r>
            <a:r>
              <a:rPr sz="2600" dirty="0">
                <a:latin typeface="Calibri"/>
                <a:cs typeface="Calibri"/>
              </a:rPr>
              <a:t>which </a:t>
            </a:r>
            <a:r>
              <a:rPr sz="2600" spc="-5" dirty="0">
                <a:latin typeface="Calibri"/>
                <a:cs typeface="Calibri"/>
              </a:rPr>
              <a:t>cause </a:t>
            </a:r>
            <a:r>
              <a:rPr sz="2600" dirty="0">
                <a:latin typeface="Calibri"/>
                <a:cs typeface="Calibri"/>
              </a:rPr>
              <a:t>motion is  </a:t>
            </a:r>
            <a:r>
              <a:rPr sz="2600" spc="-5" dirty="0">
                <a:latin typeface="Calibri"/>
                <a:cs typeface="Calibri"/>
              </a:rPr>
              <a:t>called</a:t>
            </a:r>
            <a:r>
              <a:rPr sz="2600" spc="-1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kinematics.</a:t>
            </a:r>
            <a:endParaRPr sz="2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4584" y="3759"/>
            <a:ext cx="332359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5" dirty="0"/>
              <a:t>Physical</a:t>
            </a:r>
            <a:r>
              <a:rPr sz="3600" spc="-70" dirty="0"/>
              <a:t> </a:t>
            </a:r>
            <a:r>
              <a:rPr sz="3600" spc="-10" dirty="0"/>
              <a:t>Quantity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159512" y="644398"/>
            <a:ext cx="8586470" cy="36099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4320" marR="625475" indent="-100965">
              <a:lnSpc>
                <a:spcPct val="100000"/>
              </a:lnSpc>
              <a:spcBef>
                <a:spcPts val="95"/>
              </a:spcBef>
            </a:pPr>
            <a:r>
              <a:rPr sz="2800" spc="-20" dirty="0">
                <a:latin typeface="Calibri"/>
                <a:cs typeface="Calibri"/>
              </a:rPr>
              <a:t>Any </a:t>
            </a:r>
            <a:r>
              <a:rPr sz="2800" spc="-10" dirty="0">
                <a:latin typeface="Calibri"/>
                <a:cs typeface="Calibri"/>
              </a:rPr>
              <a:t>quantity </a:t>
            </a:r>
            <a:r>
              <a:rPr sz="2800" spc="-5" dirty="0">
                <a:latin typeface="Calibri"/>
                <a:cs typeface="Calibri"/>
              </a:rPr>
              <a:t>which </a:t>
            </a:r>
            <a:r>
              <a:rPr sz="2800" spc="-10" dirty="0">
                <a:latin typeface="Calibri"/>
                <a:cs typeface="Calibri"/>
              </a:rPr>
              <a:t>can </a:t>
            </a:r>
            <a:r>
              <a:rPr sz="2800" spc="-5" dirty="0">
                <a:latin typeface="Calibri"/>
                <a:cs typeface="Calibri"/>
              </a:rPr>
              <a:t>be </a:t>
            </a:r>
            <a:r>
              <a:rPr sz="2800" spc="-10" dirty="0">
                <a:latin typeface="Calibri"/>
                <a:cs typeface="Calibri"/>
              </a:rPr>
              <a:t>measured </a:t>
            </a:r>
            <a:r>
              <a:rPr sz="2800" spc="-5" dirty="0">
                <a:latin typeface="Calibri"/>
                <a:cs typeface="Calibri"/>
              </a:rPr>
              <a:t>is </a:t>
            </a:r>
            <a:r>
              <a:rPr sz="2800" spc="-10" dirty="0">
                <a:latin typeface="Calibri"/>
                <a:cs typeface="Calibri"/>
              </a:rPr>
              <a:t>called </a:t>
            </a:r>
            <a:r>
              <a:rPr sz="2800" spc="-20" dirty="0">
                <a:latin typeface="Calibri"/>
                <a:cs typeface="Calibri"/>
              </a:rPr>
              <a:t>physical  </a:t>
            </a:r>
            <a:r>
              <a:rPr sz="2800" spc="-30" dirty="0">
                <a:latin typeface="Calibri"/>
                <a:cs typeface="Calibri"/>
              </a:rPr>
              <a:t>quantity. </a:t>
            </a:r>
            <a:r>
              <a:rPr sz="2800" spc="-15" dirty="0">
                <a:latin typeface="Calibri"/>
                <a:cs typeface="Calibri"/>
              </a:rPr>
              <a:t>There are two </a:t>
            </a:r>
            <a:r>
              <a:rPr sz="2800" spc="-5" dirty="0">
                <a:latin typeface="Calibri"/>
                <a:cs typeface="Calibri"/>
              </a:rPr>
              <a:t>types of </a:t>
            </a:r>
            <a:r>
              <a:rPr sz="2800" spc="-20" dirty="0">
                <a:latin typeface="Calibri"/>
                <a:cs typeface="Calibri"/>
              </a:rPr>
              <a:t>physical</a:t>
            </a:r>
            <a:r>
              <a:rPr sz="2800" spc="1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quantities:</a:t>
            </a:r>
            <a:endParaRPr sz="2800">
              <a:latin typeface="Calibri"/>
              <a:cs typeface="Calibri"/>
            </a:endParaRPr>
          </a:p>
          <a:p>
            <a:pPr marL="274320" marR="331470" indent="-261620">
              <a:lnSpc>
                <a:spcPct val="100000"/>
              </a:lnSpc>
              <a:spcBef>
                <a:spcPts val="670"/>
              </a:spcBef>
              <a:buFont typeface="Calibri"/>
              <a:buAutoNum type="arabicPeriod"/>
              <a:tabLst>
                <a:tab pos="365125" algn="l"/>
              </a:tabLst>
            </a:pPr>
            <a:r>
              <a:rPr sz="2800" b="1" i="1" spc="-15" dirty="0">
                <a:latin typeface="Calibri"/>
                <a:cs typeface="Calibri"/>
              </a:rPr>
              <a:t>Fundamental </a:t>
            </a:r>
            <a:r>
              <a:rPr sz="2800" b="1" i="1" spc="-5" dirty="0">
                <a:latin typeface="Calibri"/>
                <a:cs typeface="Calibri"/>
              </a:rPr>
              <a:t>or basic quantities: </a:t>
            </a:r>
            <a:r>
              <a:rPr sz="2800" spc="-5" dirty="0">
                <a:latin typeface="Calibri"/>
                <a:cs typeface="Calibri"/>
              </a:rPr>
              <a:t>The mutually  </a:t>
            </a:r>
            <a:r>
              <a:rPr sz="2800" spc="-15" dirty="0">
                <a:latin typeface="Calibri"/>
                <a:cs typeface="Calibri"/>
              </a:rPr>
              <a:t>independent </a:t>
            </a:r>
            <a:r>
              <a:rPr sz="2800" spc="-10" dirty="0">
                <a:latin typeface="Calibri"/>
                <a:cs typeface="Calibri"/>
              </a:rPr>
              <a:t>quantities </a:t>
            </a:r>
            <a:r>
              <a:rPr sz="2800" spc="-20" dirty="0">
                <a:latin typeface="Calibri"/>
                <a:cs typeface="Calibri"/>
              </a:rPr>
              <a:t>are </a:t>
            </a:r>
            <a:r>
              <a:rPr sz="2800" spc="-10" dirty="0">
                <a:latin typeface="Calibri"/>
                <a:cs typeface="Calibri"/>
              </a:rPr>
              <a:t>called </a:t>
            </a:r>
            <a:r>
              <a:rPr sz="2800" spc="-15" dirty="0">
                <a:latin typeface="Calibri"/>
                <a:cs typeface="Calibri"/>
              </a:rPr>
              <a:t>fundamental </a:t>
            </a:r>
            <a:r>
              <a:rPr sz="2800" spc="-5" dirty="0">
                <a:latin typeface="Calibri"/>
                <a:cs typeface="Calibri"/>
              </a:rPr>
              <a:t>or </a:t>
            </a:r>
            <a:r>
              <a:rPr sz="2800" spc="-10" dirty="0">
                <a:latin typeface="Calibri"/>
                <a:cs typeface="Calibri"/>
              </a:rPr>
              <a:t>basic  quantities.</a:t>
            </a:r>
            <a:endParaRPr sz="2800">
              <a:latin typeface="Calibri"/>
              <a:cs typeface="Calibri"/>
            </a:endParaRPr>
          </a:p>
          <a:p>
            <a:pPr marL="274320" marR="5080" indent="-180975">
              <a:lnSpc>
                <a:spcPct val="100000"/>
              </a:lnSpc>
              <a:spcBef>
                <a:spcPts val="675"/>
              </a:spcBef>
              <a:buFont typeface="Calibri"/>
              <a:buAutoNum type="arabicPeriod"/>
              <a:tabLst>
                <a:tab pos="445770" algn="l"/>
              </a:tabLst>
            </a:pPr>
            <a:r>
              <a:rPr sz="2800" b="1" spc="-10" dirty="0">
                <a:latin typeface="Calibri"/>
                <a:cs typeface="Calibri"/>
              </a:rPr>
              <a:t>Derived Quantities: </a:t>
            </a:r>
            <a:r>
              <a:rPr sz="2800" spc="-10" dirty="0">
                <a:latin typeface="Calibri"/>
                <a:cs typeface="Calibri"/>
              </a:rPr>
              <a:t>The quantities </a:t>
            </a:r>
            <a:r>
              <a:rPr sz="2800" spc="-5" dirty="0">
                <a:latin typeface="Calibri"/>
                <a:cs typeface="Calibri"/>
              </a:rPr>
              <a:t>which </a:t>
            </a:r>
            <a:r>
              <a:rPr sz="2800" spc="-10" dirty="0">
                <a:latin typeface="Calibri"/>
                <a:cs typeface="Calibri"/>
              </a:rPr>
              <a:t>can be  </a:t>
            </a:r>
            <a:r>
              <a:rPr sz="2800" spc="-15" dirty="0">
                <a:latin typeface="Calibri"/>
                <a:cs typeface="Calibri"/>
              </a:rPr>
              <a:t>expressed </a:t>
            </a:r>
            <a:r>
              <a:rPr sz="2800" spc="-5" dirty="0">
                <a:latin typeface="Calibri"/>
                <a:cs typeface="Calibri"/>
              </a:rPr>
              <a:t>in </a:t>
            </a:r>
            <a:r>
              <a:rPr sz="2800" spc="-10" dirty="0">
                <a:latin typeface="Calibri"/>
                <a:cs typeface="Calibri"/>
              </a:rPr>
              <a:t>terms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15" dirty="0">
                <a:latin typeface="Calibri"/>
                <a:cs typeface="Calibri"/>
              </a:rPr>
              <a:t>fundamental </a:t>
            </a:r>
            <a:r>
              <a:rPr sz="2800" spc="-5" dirty="0">
                <a:latin typeface="Calibri"/>
                <a:cs typeface="Calibri"/>
              </a:rPr>
              <a:t>or </a:t>
            </a:r>
            <a:r>
              <a:rPr sz="2800" spc="-10" dirty="0">
                <a:latin typeface="Calibri"/>
                <a:cs typeface="Calibri"/>
              </a:rPr>
              <a:t>basic quantities </a:t>
            </a:r>
            <a:r>
              <a:rPr sz="2800" spc="-15" dirty="0">
                <a:latin typeface="Calibri"/>
                <a:cs typeface="Calibri"/>
              </a:rPr>
              <a:t>are  </a:t>
            </a:r>
            <a:r>
              <a:rPr sz="2800" spc="-10" dirty="0">
                <a:latin typeface="Calibri"/>
                <a:cs typeface="Calibri"/>
              </a:rPr>
              <a:t>called </a:t>
            </a:r>
            <a:r>
              <a:rPr sz="2800" spc="-15" dirty="0">
                <a:latin typeface="Calibri"/>
                <a:cs typeface="Calibri"/>
              </a:rPr>
              <a:t>derived </a:t>
            </a:r>
            <a:r>
              <a:rPr sz="2800" spc="-10" dirty="0">
                <a:latin typeface="Calibri"/>
                <a:cs typeface="Calibri"/>
              </a:rPr>
              <a:t>quantities</a:t>
            </a:r>
            <a:r>
              <a:rPr sz="2800" spc="6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e.g.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739" y="4229249"/>
            <a:ext cx="149860" cy="104965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2800" spc="-5" dirty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88872" y="4229249"/>
            <a:ext cx="6575425" cy="15621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3345" marR="5080" indent="-81280">
              <a:lnSpc>
                <a:spcPct val="120000"/>
              </a:lnSpc>
              <a:spcBef>
                <a:spcPts val="95"/>
              </a:spcBef>
              <a:tabLst>
                <a:tab pos="4257040" algn="l"/>
              </a:tabLst>
            </a:pPr>
            <a:r>
              <a:rPr sz="2800" spc="-25" dirty="0">
                <a:latin typeface="Calibri"/>
                <a:cs typeface="Calibri"/>
              </a:rPr>
              <a:t>Velocity </a:t>
            </a:r>
            <a:r>
              <a:rPr sz="2800" spc="-5" dirty="0">
                <a:latin typeface="Calibri"/>
                <a:cs typeface="Calibri"/>
              </a:rPr>
              <a:t>= </a:t>
            </a:r>
            <a:r>
              <a:rPr sz="2800" spc="-10" dirty="0">
                <a:latin typeface="Calibri"/>
                <a:cs typeface="Calibri"/>
              </a:rPr>
              <a:t>Displacement/ Time </a:t>
            </a:r>
            <a:r>
              <a:rPr sz="2800" spc="-5" dirty="0">
                <a:latin typeface="Calibri"/>
                <a:cs typeface="Calibri"/>
              </a:rPr>
              <a:t>= </a:t>
            </a:r>
            <a:r>
              <a:rPr sz="2800" spc="-10" dirty="0">
                <a:latin typeface="Calibri"/>
                <a:cs typeface="Calibri"/>
              </a:rPr>
              <a:t>Length/Time  </a:t>
            </a:r>
            <a:r>
              <a:rPr sz="2800" spc="-5" dirty="0">
                <a:latin typeface="Calibri"/>
                <a:cs typeface="Calibri"/>
              </a:rPr>
              <a:t>Linear </a:t>
            </a:r>
            <a:r>
              <a:rPr sz="2800" spc="-10" dirty="0">
                <a:latin typeface="Calibri"/>
                <a:cs typeface="Calibri"/>
              </a:rPr>
              <a:t>momentum </a:t>
            </a:r>
            <a:r>
              <a:rPr sz="2800" spc="-5" dirty="0">
                <a:latin typeface="Calibri"/>
                <a:cs typeface="Calibri"/>
              </a:rPr>
              <a:t>=</a:t>
            </a:r>
            <a:r>
              <a:rPr sz="2800" spc="7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Mass</a:t>
            </a:r>
            <a:r>
              <a:rPr sz="2800" spc="2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x	</a:t>
            </a:r>
            <a:r>
              <a:rPr sz="2800" spc="-10" dirty="0">
                <a:latin typeface="Calibri"/>
                <a:cs typeface="Calibri"/>
              </a:rPr>
              <a:t>velocity</a:t>
            </a:r>
            <a:endParaRPr sz="2800">
              <a:latin typeface="Calibri"/>
              <a:cs typeface="Calibri"/>
            </a:endParaRPr>
          </a:p>
          <a:p>
            <a:pPr marL="3150870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Calibri"/>
                <a:cs typeface="Calibri"/>
              </a:rPr>
              <a:t>Mass x </a:t>
            </a:r>
            <a:r>
              <a:rPr sz="2800" spc="-15" dirty="0">
                <a:latin typeface="Calibri"/>
                <a:cs typeface="Calibri"/>
              </a:rPr>
              <a:t>Length/</a:t>
            </a:r>
            <a:r>
              <a:rPr sz="2800" spc="3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Time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5697" y="105613"/>
            <a:ext cx="637540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5" dirty="0"/>
              <a:t>Fundamental </a:t>
            </a:r>
            <a:r>
              <a:rPr sz="4400" dirty="0"/>
              <a:t>or Basic</a:t>
            </a:r>
            <a:r>
              <a:rPr sz="4400" spc="-30" dirty="0"/>
              <a:t> </a:t>
            </a:r>
            <a:r>
              <a:rPr sz="4400" dirty="0"/>
              <a:t>Units</a:t>
            </a:r>
            <a:endParaRPr sz="440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7200" y="1124711"/>
          <a:ext cx="8223250" cy="53940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1625"/>
                <a:gridCol w="4111625"/>
              </a:tblGrid>
              <a:tr h="691197"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800" b="1" spc="-10" dirty="0">
                          <a:latin typeface="Calibri"/>
                          <a:cs typeface="Calibri"/>
                        </a:rPr>
                        <a:t>Quantity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1968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800" b="1" spc="-5" dirty="0">
                          <a:latin typeface="Calibri"/>
                          <a:cs typeface="Calibri"/>
                        </a:rPr>
                        <a:t>Unit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196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solidFill>
                      <a:srgbClr val="4F81BC"/>
                    </a:solidFill>
                  </a:tcPr>
                </a:tc>
              </a:tr>
              <a:tr h="655955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2800" spc="-5" dirty="0">
                          <a:latin typeface="Calibri"/>
                          <a:cs typeface="Calibri"/>
                        </a:rPr>
                        <a:t>Mass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7272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2800" spc="-10" dirty="0">
                          <a:latin typeface="Calibri"/>
                          <a:cs typeface="Calibri"/>
                        </a:rPr>
                        <a:t>kilogram(Kg)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675004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spc="-15" dirty="0">
                          <a:latin typeface="Calibri"/>
                          <a:cs typeface="Calibri"/>
                        </a:rPr>
                        <a:t>Length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spc="-15" dirty="0">
                          <a:latin typeface="Calibri"/>
                          <a:cs typeface="Calibri"/>
                        </a:rPr>
                        <a:t>metre(m)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675005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spc="-10" dirty="0">
                          <a:latin typeface="Calibri"/>
                          <a:cs typeface="Calibri"/>
                        </a:rPr>
                        <a:t>Time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spc="-10" dirty="0">
                          <a:latin typeface="Calibri"/>
                          <a:cs typeface="Calibri"/>
                        </a:rPr>
                        <a:t>Second(s)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674878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spc="-5" dirty="0">
                          <a:latin typeface="Calibri"/>
                          <a:cs typeface="Calibri"/>
                        </a:rPr>
                        <a:t>Electric </a:t>
                      </a:r>
                      <a:r>
                        <a:rPr sz="2800" spc="-15" dirty="0">
                          <a:latin typeface="Calibri"/>
                          <a:cs typeface="Calibri"/>
                        </a:rPr>
                        <a:t>current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spc="-10" dirty="0">
                          <a:latin typeface="Calibri"/>
                          <a:cs typeface="Calibri"/>
                        </a:rPr>
                        <a:t>Ampere(A)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675004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spc="-15" dirty="0">
                          <a:latin typeface="Calibri"/>
                          <a:cs typeface="Calibri"/>
                        </a:rPr>
                        <a:t>Absolute</a:t>
                      </a:r>
                      <a:r>
                        <a:rPr sz="28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800" spc="-20" dirty="0">
                          <a:latin typeface="Calibri"/>
                          <a:cs typeface="Calibri"/>
                        </a:rPr>
                        <a:t>temperature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spc="-15" dirty="0">
                          <a:latin typeface="Calibri"/>
                          <a:cs typeface="Calibri"/>
                        </a:rPr>
                        <a:t>Kelvin(K)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674992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spc="-10" dirty="0">
                          <a:latin typeface="Calibri"/>
                          <a:cs typeface="Calibri"/>
                        </a:rPr>
                        <a:t>Amount </a:t>
                      </a:r>
                      <a:r>
                        <a:rPr sz="28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28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800" spc="-15" dirty="0">
                          <a:latin typeface="Calibri"/>
                          <a:cs typeface="Calibri"/>
                        </a:rPr>
                        <a:t>substance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spc="-5" dirty="0">
                          <a:latin typeface="Calibri"/>
                          <a:cs typeface="Calibri"/>
                        </a:rPr>
                        <a:t>Mole(mol.)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672014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800" spc="-10" dirty="0">
                          <a:latin typeface="Calibri"/>
                          <a:cs typeface="Calibri"/>
                        </a:rPr>
                        <a:t>Luminous</a:t>
                      </a:r>
                      <a:r>
                        <a:rPr sz="28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800" spc="-15" dirty="0">
                          <a:latin typeface="Calibri"/>
                          <a:cs typeface="Calibri"/>
                        </a:rPr>
                        <a:t>intensity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3495" marB="0">
                    <a:lnL w="63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800" spc="-5" dirty="0">
                          <a:latin typeface="Calibri"/>
                          <a:cs typeface="Calibri"/>
                        </a:rPr>
                        <a:t>Candela(cd)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0"/>
            <a:ext cx="8963025" cy="6336665"/>
          </a:xfrm>
          <a:prstGeom prst="rect">
            <a:avLst/>
          </a:prstGeom>
        </p:spPr>
        <p:txBody>
          <a:bodyPr vert="horz" wrap="square" lIns="0" tIns="5905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64"/>
              </a:spcBef>
            </a:pPr>
            <a:r>
              <a:rPr sz="3000" b="1" i="1" u="heavy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SYSTEMS </a:t>
            </a:r>
            <a:r>
              <a:rPr sz="3000" b="1" i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OF</a:t>
            </a:r>
            <a:r>
              <a:rPr sz="3000" b="1" i="1" u="heavy" spc="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3000" b="1" i="1" u="heavy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UNITS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2600" spc="-10" dirty="0">
                <a:latin typeface="Calibri"/>
                <a:cs typeface="Calibri"/>
              </a:rPr>
              <a:t>There are </a:t>
            </a:r>
            <a:r>
              <a:rPr sz="2600" spc="-20" dirty="0">
                <a:latin typeface="Calibri"/>
                <a:cs typeface="Calibri"/>
              </a:rPr>
              <a:t>four systems </a:t>
            </a:r>
            <a:r>
              <a:rPr sz="2600" spc="-5" dirty="0">
                <a:latin typeface="Calibri"/>
                <a:cs typeface="Calibri"/>
              </a:rPr>
              <a:t>of units </a:t>
            </a:r>
            <a:r>
              <a:rPr sz="2600" spc="-15" dirty="0">
                <a:latin typeface="Calibri"/>
                <a:cs typeface="Calibri"/>
              </a:rPr>
              <a:t>recognized</a:t>
            </a:r>
            <a:r>
              <a:rPr sz="2600" spc="-55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universally</a:t>
            </a:r>
            <a:r>
              <a:rPr sz="3000" spc="-10" dirty="0">
                <a:latin typeface="Calibri"/>
                <a:cs typeface="Calibri"/>
              </a:rPr>
              <a:t>:</a:t>
            </a:r>
            <a:endParaRPr sz="3000">
              <a:latin typeface="Calibri"/>
              <a:cs typeface="Calibri"/>
            </a:endParaRPr>
          </a:p>
          <a:p>
            <a:pPr marL="355600" marR="700405" indent="-170815">
              <a:lnSpc>
                <a:spcPts val="3240"/>
              </a:lnSpc>
              <a:spcBef>
                <a:spcPts val="770"/>
              </a:spcBef>
              <a:buFont typeface="Calibri"/>
              <a:buAutoNum type="arabicPeriod"/>
              <a:tabLst>
                <a:tab pos="560070" algn="l"/>
              </a:tabLst>
            </a:pPr>
            <a:r>
              <a:rPr sz="3000" b="1" spc="-15" dirty="0">
                <a:latin typeface="Calibri"/>
                <a:cs typeface="Calibri"/>
              </a:rPr>
              <a:t>C.G.S. </a:t>
            </a:r>
            <a:r>
              <a:rPr sz="3000" b="1" spc="-25" dirty="0">
                <a:latin typeface="Calibri"/>
                <a:cs typeface="Calibri"/>
              </a:rPr>
              <a:t>Systems: </a:t>
            </a:r>
            <a:r>
              <a:rPr sz="3000" dirty="0">
                <a:latin typeface="Calibri"/>
                <a:cs typeface="Calibri"/>
              </a:rPr>
              <a:t>In </a:t>
            </a:r>
            <a:r>
              <a:rPr sz="3000" spc="-5" dirty="0">
                <a:latin typeface="Calibri"/>
                <a:cs typeface="Calibri"/>
              </a:rPr>
              <a:t>this </a:t>
            </a:r>
            <a:r>
              <a:rPr sz="3000" spc="-25" dirty="0">
                <a:latin typeface="Calibri"/>
                <a:cs typeface="Calibri"/>
              </a:rPr>
              <a:t>system, </a:t>
            </a:r>
            <a:r>
              <a:rPr sz="3000" dirty="0">
                <a:latin typeface="Calibri"/>
                <a:cs typeface="Calibri"/>
              </a:rPr>
              <a:t>the </a:t>
            </a:r>
            <a:r>
              <a:rPr sz="3000" spc="-5" dirty="0">
                <a:latin typeface="Calibri"/>
                <a:cs typeface="Calibri"/>
              </a:rPr>
              <a:t>units of </a:t>
            </a:r>
            <a:r>
              <a:rPr sz="3000" spc="-10" dirty="0">
                <a:latin typeface="Calibri"/>
                <a:cs typeface="Calibri"/>
              </a:rPr>
              <a:t>length,  </a:t>
            </a:r>
            <a:r>
              <a:rPr sz="3000" dirty="0">
                <a:latin typeface="Calibri"/>
                <a:cs typeface="Calibri"/>
              </a:rPr>
              <a:t>mass and </a:t>
            </a:r>
            <a:r>
              <a:rPr sz="3000" spc="-5" dirty="0">
                <a:latin typeface="Calibri"/>
                <a:cs typeface="Calibri"/>
              </a:rPr>
              <a:t>time </a:t>
            </a:r>
            <a:r>
              <a:rPr sz="3000" spc="-15" dirty="0">
                <a:latin typeface="Calibri"/>
                <a:cs typeface="Calibri"/>
              </a:rPr>
              <a:t>are </a:t>
            </a:r>
            <a:r>
              <a:rPr sz="3000" spc="-10" dirty="0">
                <a:latin typeface="Calibri"/>
                <a:cs typeface="Calibri"/>
              </a:rPr>
              <a:t>centimetre, </a:t>
            </a:r>
            <a:r>
              <a:rPr sz="3000" spc="-15" dirty="0">
                <a:latin typeface="Calibri"/>
                <a:cs typeface="Calibri"/>
              </a:rPr>
              <a:t>gram </a:t>
            </a:r>
            <a:r>
              <a:rPr sz="3000" dirty="0">
                <a:latin typeface="Calibri"/>
                <a:cs typeface="Calibri"/>
              </a:rPr>
              <a:t>and </a:t>
            </a:r>
            <a:r>
              <a:rPr sz="3000" spc="-10" dirty="0">
                <a:latin typeface="Calibri"/>
                <a:cs typeface="Calibri"/>
              </a:rPr>
              <a:t>second  </a:t>
            </a:r>
            <a:r>
              <a:rPr sz="3000" spc="-25" dirty="0">
                <a:latin typeface="Calibri"/>
                <a:cs typeface="Calibri"/>
              </a:rPr>
              <a:t>respectively.</a:t>
            </a:r>
            <a:endParaRPr sz="3000">
              <a:latin typeface="Calibri"/>
              <a:cs typeface="Calibri"/>
            </a:endParaRPr>
          </a:p>
          <a:p>
            <a:pPr marL="355600" marR="5080" indent="-170815">
              <a:lnSpc>
                <a:spcPts val="3240"/>
              </a:lnSpc>
              <a:spcBef>
                <a:spcPts val="720"/>
              </a:spcBef>
              <a:buFont typeface="Calibri"/>
              <a:buAutoNum type="arabicPeriod"/>
              <a:tabLst>
                <a:tab pos="560070" algn="l"/>
              </a:tabLst>
            </a:pPr>
            <a:r>
              <a:rPr sz="3000" b="1" spc="-100" dirty="0">
                <a:latin typeface="Calibri"/>
                <a:cs typeface="Calibri"/>
              </a:rPr>
              <a:t>F.P.S. </a:t>
            </a:r>
            <a:r>
              <a:rPr sz="3000" b="1" spc="-25" dirty="0">
                <a:latin typeface="Calibri"/>
                <a:cs typeface="Calibri"/>
              </a:rPr>
              <a:t>Systems: </a:t>
            </a:r>
            <a:r>
              <a:rPr sz="3000" dirty="0">
                <a:latin typeface="Calibri"/>
                <a:cs typeface="Calibri"/>
              </a:rPr>
              <a:t>In this </a:t>
            </a:r>
            <a:r>
              <a:rPr sz="3000" spc="-20" dirty="0">
                <a:latin typeface="Calibri"/>
                <a:cs typeface="Calibri"/>
              </a:rPr>
              <a:t>system, </a:t>
            </a:r>
            <a:r>
              <a:rPr sz="3000" dirty="0">
                <a:latin typeface="Calibri"/>
                <a:cs typeface="Calibri"/>
              </a:rPr>
              <a:t>the </a:t>
            </a:r>
            <a:r>
              <a:rPr sz="3000" spc="-5" dirty="0">
                <a:latin typeface="Calibri"/>
                <a:cs typeface="Calibri"/>
              </a:rPr>
              <a:t>units of </a:t>
            </a:r>
            <a:r>
              <a:rPr sz="3000" spc="-10" dirty="0">
                <a:latin typeface="Calibri"/>
                <a:cs typeface="Calibri"/>
              </a:rPr>
              <a:t>length,  </a:t>
            </a:r>
            <a:r>
              <a:rPr sz="3000" dirty="0">
                <a:latin typeface="Calibri"/>
                <a:cs typeface="Calibri"/>
              </a:rPr>
              <a:t>mass and </a:t>
            </a:r>
            <a:r>
              <a:rPr sz="3000" spc="-5" dirty="0">
                <a:latin typeface="Calibri"/>
                <a:cs typeface="Calibri"/>
              </a:rPr>
              <a:t>time </a:t>
            </a:r>
            <a:r>
              <a:rPr sz="3000" spc="-15" dirty="0">
                <a:latin typeface="Calibri"/>
                <a:cs typeface="Calibri"/>
              </a:rPr>
              <a:t>are </a:t>
            </a:r>
            <a:r>
              <a:rPr sz="3000" spc="-20" dirty="0">
                <a:latin typeface="Calibri"/>
                <a:cs typeface="Calibri"/>
              </a:rPr>
              <a:t>foot, </a:t>
            </a:r>
            <a:r>
              <a:rPr sz="3000" spc="-5" dirty="0">
                <a:latin typeface="Calibri"/>
                <a:cs typeface="Calibri"/>
              </a:rPr>
              <a:t>pound </a:t>
            </a:r>
            <a:r>
              <a:rPr sz="3000" dirty="0">
                <a:latin typeface="Calibri"/>
                <a:cs typeface="Calibri"/>
              </a:rPr>
              <a:t>and </a:t>
            </a:r>
            <a:r>
              <a:rPr sz="3000" spc="-10" dirty="0">
                <a:latin typeface="Calibri"/>
                <a:cs typeface="Calibri"/>
              </a:rPr>
              <a:t>second</a:t>
            </a:r>
            <a:r>
              <a:rPr sz="3000" spc="-25" dirty="0">
                <a:latin typeface="Calibri"/>
                <a:cs typeface="Calibri"/>
              </a:rPr>
              <a:t> respectively.</a:t>
            </a:r>
            <a:endParaRPr sz="3000">
              <a:latin typeface="Calibri"/>
              <a:cs typeface="Calibri"/>
            </a:endParaRPr>
          </a:p>
          <a:p>
            <a:pPr marL="355600" marR="598170" indent="-170815">
              <a:lnSpc>
                <a:spcPts val="3240"/>
              </a:lnSpc>
              <a:spcBef>
                <a:spcPts val="720"/>
              </a:spcBef>
              <a:buFont typeface="Calibri"/>
              <a:buAutoNum type="arabicPeriod"/>
              <a:tabLst>
                <a:tab pos="560070" algn="l"/>
              </a:tabLst>
            </a:pPr>
            <a:r>
              <a:rPr sz="3000" b="1" spc="-5" dirty="0">
                <a:latin typeface="Calibri"/>
                <a:cs typeface="Calibri"/>
              </a:rPr>
              <a:t>M.K.S. </a:t>
            </a:r>
            <a:r>
              <a:rPr sz="3000" b="1" spc="-20" dirty="0">
                <a:latin typeface="Calibri"/>
                <a:cs typeface="Calibri"/>
              </a:rPr>
              <a:t>Systems: </a:t>
            </a:r>
            <a:r>
              <a:rPr sz="3000" dirty="0">
                <a:latin typeface="Calibri"/>
                <a:cs typeface="Calibri"/>
              </a:rPr>
              <a:t>In this </a:t>
            </a:r>
            <a:r>
              <a:rPr sz="3000" spc="-25" dirty="0">
                <a:latin typeface="Calibri"/>
                <a:cs typeface="Calibri"/>
              </a:rPr>
              <a:t>system, </a:t>
            </a:r>
            <a:r>
              <a:rPr sz="3000" dirty="0">
                <a:latin typeface="Calibri"/>
                <a:cs typeface="Calibri"/>
              </a:rPr>
              <a:t>the </a:t>
            </a:r>
            <a:r>
              <a:rPr sz="3000" spc="-10" dirty="0">
                <a:latin typeface="Calibri"/>
                <a:cs typeface="Calibri"/>
              </a:rPr>
              <a:t>units </a:t>
            </a:r>
            <a:r>
              <a:rPr sz="3000" spc="-5" dirty="0">
                <a:latin typeface="Calibri"/>
                <a:cs typeface="Calibri"/>
              </a:rPr>
              <a:t>of </a:t>
            </a:r>
            <a:r>
              <a:rPr sz="3000" spc="-10" dirty="0">
                <a:latin typeface="Calibri"/>
                <a:cs typeface="Calibri"/>
              </a:rPr>
              <a:t>length,  </a:t>
            </a:r>
            <a:r>
              <a:rPr sz="3000" dirty="0">
                <a:latin typeface="Calibri"/>
                <a:cs typeface="Calibri"/>
              </a:rPr>
              <a:t>mass and </a:t>
            </a:r>
            <a:r>
              <a:rPr sz="3000" spc="-5" dirty="0">
                <a:latin typeface="Calibri"/>
                <a:cs typeface="Calibri"/>
              </a:rPr>
              <a:t>time </a:t>
            </a:r>
            <a:r>
              <a:rPr sz="3000" spc="-15" dirty="0">
                <a:latin typeface="Calibri"/>
                <a:cs typeface="Calibri"/>
              </a:rPr>
              <a:t>are </a:t>
            </a:r>
            <a:r>
              <a:rPr sz="3000" spc="-10" dirty="0">
                <a:latin typeface="Calibri"/>
                <a:cs typeface="Calibri"/>
              </a:rPr>
              <a:t>metre, kilogram </a:t>
            </a:r>
            <a:r>
              <a:rPr sz="3000" dirty="0">
                <a:latin typeface="Calibri"/>
                <a:cs typeface="Calibri"/>
              </a:rPr>
              <a:t>and </a:t>
            </a:r>
            <a:r>
              <a:rPr sz="3000" spc="-10" dirty="0">
                <a:latin typeface="Calibri"/>
                <a:cs typeface="Calibri"/>
              </a:rPr>
              <a:t>second  </a:t>
            </a:r>
            <a:r>
              <a:rPr sz="3000" spc="-25" dirty="0">
                <a:latin typeface="Calibri"/>
                <a:cs typeface="Calibri"/>
              </a:rPr>
              <a:t>respectively.</a:t>
            </a:r>
            <a:endParaRPr sz="3000">
              <a:latin typeface="Calibri"/>
              <a:cs typeface="Calibri"/>
            </a:endParaRPr>
          </a:p>
          <a:p>
            <a:pPr marL="355600" marR="203835" indent="-257810">
              <a:lnSpc>
                <a:spcPct val="90000"/>
              </a:lnSpc>
              <a:spcBef>
                <a:spcPts val="675"/>
              </a:spcBef>
              <a:buFont typeface="Calibri"/>
              <a:buAutoNum type="arabicPeriod"/>
              <a:tabLst>
                <a:tab pos="474980" algn="l"/>
              </a:tabLst>
            </a:pPr>
            <a:r>
              <a:rPr sz="3000" b="1" dirty="0">
                <a:latin typeface="Calibri"/>
                <a:cs typeface="Calibri"/>
              </a:rPr>
              <a:t>S.I. </a:t>
            </a:r>
            <a:r>
              <a:rPr sz="3000" b="1" spc="-25" dirty="0">
                <a:latin typeface="Calibri"/>
                <a:cs typeface="Calibri"/>
              </a:rPr>
              <a:t>Systems: </a:t>
            </a:r>
            <a:r>
              <a:rPr sz="3000" dirty="0">
                <a:latin typeface="Calibri"/>
                <a:cs typeface="Calibri"/>
              </a:rPr>
              <a:t>In </a:t>
            </a:r>
            <a:r>
              <a:rPr sz="3000" spc="-5" dirty="0">
                <a:latin typeface="Calibri"/>
                <a:cs typeface="Calibri"/>
              </a:rPr>
              <a:t>this </a:t>
            </a:r>
            <a:r>
              <a:rPr sz="3000" spc="-20" dirty="0">
                <a:latin typeface="Calibri"/>
                <a:cs typeface="Calibri"/>
              </a:rPr>
              <a:t>systems, </a:t>
            </a:r>
            <a:r>
              <a:rPr sz="3000" dirty="0">
                <a:latin typeface="Calibri"/>
                <a:cs typeface="Calibri"/>
              </a:rPr>
              <a:t>the </a:t>
            </a:r>
            <a:r>
              <a:rPr sz="3000" spc="-5" dirty="0">
                <a:latin typeface="Calibri"/>
                <a:cs typeface="Calibri"/>
              </a:rPr>
              <a:t>units of </a:t>
            </a:r>
            <a:r>
              <a:rPr sz="3000" spc="-10" dirty="0">
                <a:latin typeface="Calibri"/>
                <a:cs typeface="Calibri"/>
              </a:rPr>
              <a:t>length, </a:t>
            </a:r>
            <a:r>
              <a:rPr sz="3000" dirty="0">
                <a:latin typeface="Calibri"/>
                <a:cs typeface="Calibri"/>
              </a:rPr>
              <a:t>mass  and time </a:t>
            </a:r>
            <a:r>
              <a:rPr sz="3000" spc="-15" dirty="0">
                <a:latin typeface="Calibri"/>
                <a:cs typeface="Calibri"/>
              </a:rPr>
              <a:t>are </a:t>
            </a:r>
            <a:r>
              <a:rPr sz="3000" spc="-10" dirty="0">
                <a:latin typeface="Calibri"/>
                <a:cs typeface="Calibri"/>
              </a:rPr>
              <a:t>metre(m), kilogram(kg) </a:t>
            </a:r>
            <a:r>
              <a:rPr sz="3000" dirty="0">
                <a:latin typeface="Calibri"/>
                <a:cs typeface="Calibri"/>
              </a:rPr>
              <a:t>and </a:t>
            </a:r>
            <a:r>
              <a:rPr sz="3000" spc="-10" dirty="0">
                <a:latin typeface="Calibri"/>
                <a:cs typeface="Calibri"/>
              </a:rPr>
              <a:t>second(s)  </a:t>
            </a:r>
            <a:r>
              <a:rPr sz="3000" spc="-25" dirty="0">
                <a:latin typeface="Calibri"/>
                <a:cs typeface="Calibri"/>
              </a:rPr>
              <a:t>respectively. </a:t>
            </a:r>
            <a:r>
              <a:rPr sz="3000" spc="-5" dirty="0">
                <a:latin typeface="Calibri"/>
                <a:cs typeface="Calibri"/>
              </a:rPr>
              <a:t>The S.I. units of </a:t>
            </a:r>
            <a:r>
              <a:rPr sz="3000" spc="-10" dirty="0">
                <a:latin typeface="Calibri"/>
                <a:cs typeface="Calibri"/>
              </a:rPr>
              <a:t>various derived </a:t>
            </a:r>
            <a:r>
              <a:rPr sz="3000" spc="-5" dirty="0">
                <a:latin typeface="Calibri"/>
                <a:cs typeface="Calibri"/>
              </a:rPr>
              <a:t>units </a:t>
            </a:r>
            <a:r>
              <a:rPr sz="3000" spc="-15" dirty="0">
                <a:latin typeface="Calibri"/>
                <a:cs typeface="Calibri"/>
              </a:rPr>
              <a:t>are  </a:t>
            </a:r>
            <a:r>
              <a:rPr sz="3000" dirty="0">
                <a:latin typeface="Calibri"/>
                <a:cs typeface="Calibri"/>
              </a:rPr>
              <a:t>as</a:t>
            </a:r>
            <a:r>
              <a:rPr sz="3000" spc="-10" dirty="0">
                <a:latin typeface="Calibri"/>
                <a:cs typeface="Calibri"/>
              </a:rPr>
              <a:t> under: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3759"/>
            <a:ext cx="235648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1945" algn="l"/>
              </a:tabLst>
            </a:pPr>
            <a:r>
              <a:rPr sz="3600" dirty="0"/>
              <a:t> 	Rigid</a:t>
            </a:r>
            <a:r>
              <a:rPr sz="3600" spc="-85" dirty="0"/>
              <a:t> </a:t>
            </a:r>
            <a:r>
              <a:rPr sz="3600" spc="-5" dirty="0"/>
              <a:t>Body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159512" y="738276"/>
            <a:ext cx="8886825" cy="4686935"/>
          </a:xfrm>
          <a:prstGeom prst="rect">
            <a:avLst/>
          </a:prstGeom>
        </p:spPr>
        <p:txBody>
          <a:bodyPr vert="horz" wrap="square" lIns="0" tIns="29844" rIns="0" bIns="0" rtlCol="0">
            <a:spAutoFit/>
          </a:bodyPr>
          <a:lstStyle/>
          <a:p>
            <a:pPr marL="274320" marR="36830" indent="-33655">
              <a:lnSpc>
                <a:spcPct val="102099"/>
              </a:lnSpc>
              <a:spcBef>
                <a:spcPts val="234"/>
              </a:spcBef>
            </a:pPr>
            <a:r>
              <a:rPr sz="2800" spc="-5" dirty="0">
                <a:latin typeface="Calibri"/>
                <a:cs typeface="Calibri"/>
              </a:rPr>
              <a:t>A rigid </a:t>
            </a:r>
            <a:r>
              <a:rPr sz="2800" spc="-10" dirty="0">
                <a:latin typeface="Calibri"/>
                <a:cs typeface="Calibri"/>
              </a:rPr>
              <a:t>body </a:t>
            </a:r>
            <a:r>
              <a:rPr sz="2800" spc="-20" dirty="0">
                <a:latin typeface="Calibri"/>
                <a:cs typeface="Calibri"/>
              </a:rPr>
              <a:t>may </a:t>
            </a:r>
            <a:r>
              <a:rPr sz="2800" spc="-5" dirty="0">
                <a:latin typeface="Calibri"/>
                <a:cs typeface="Calibri"/>
              </a:rPr>
              <a:t>be </a:t>
            </a:r>
            <a:r>
              <a:rPr sz="2800" spc="-15" dirty="0">
                <a:latin typeface="Calibri"/>
                <a:cs typeface="Calibri"/>
              </a:rPr>
              <a:t>defined </a:t>
            </a:r>
            <a:r>
              <a:rPr sz="2800" spc="-5" dirty="0">
                <a:latin typeface="Calibri"/>
                <a:cs typeface="Calibri"/>
              </a:rPr>
              <a:t>as a </a:t>
            </a:r>
            <a:r>
              <a:rPr sz="2800" spc="-10" dirty="0">
                <a:latin typeface="Calibri"/>
                <a:cs typeface="Calibri"/>
              </a:rPr>
              <a:t>body </a:t>
            </a:r>
            <a:r>
              <a:rPr sz="2800" spc="-5" dirty="0">
                <a:latin typeface="Calibri"/>
                <a:cs typeface="Calibri"/>
              </a:rPr>
              <a:t>which </a:t>
            </a:r>
            <a:r>
              <a:rPr sz="2800" spc="-10" dirty="0">
                <a:latin typeface="Calibri"/>
                <a:cs typeface="Calibri"/>
              </a:rPr>
              <a:t>does not  </a:t>
            </a:r>
            <a:r>
              <a:rPr sz="2800" spc="-5" dirty="0">
                <a:latin typeface="Calibri"/>
                <a:cs typeface="Calibri"/>
              </a:rPr>
              <a:t>changes in </a:t>
            </a:r>
            <a:r>
              <a:rPr sz="2800" spc="-10" dirty="0">
                <a:latin typeface="Calibri"/>
                <a:cs typeface="Calibri"/>
              </a:rPr>
              <a:t>shape </a:t>
            </a:r>
            <a:r>
              <a:rPr sz="2800" spc="-5" dirty="0">
                <a:latin typeface="Calibri"/>
                <a:cs typeface="Calibri"/>
              </a:rPr>
              <a:t>and </a:t>
            </a:r>
            <a:r>
              <a:rPr sz="2800" spc="-25" dirty="0">
                <a:latin typeface="Calibri"/>
                <a:cs typeface="Calibri"/>
              </a:rPr>
              <a:t>size </a:t>
            </a:r>
            <a:r>
              <a:rPr sz="2800" spc="-10" dirty="0">
                <a:latin typeface="Calibri"/>
                <a:cs typeface="Calibri"/>
              </a:rPr>
              <a:t>under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25" dirty="0">
                <a:latin typeface="Calibri"/>
                <a:cs typeface="Calibri"/>
              </a:rPr>
              <a:t>effect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20" dirty="0">
                <a:latin typeface="Calibri"/>
                <a:cs typeface="Calibri"/>
              </a:rPr>
              <a:t>forces </a:t>
            </a:r>
            <a:r>
              <a:rPr sz="2800" spc="-5" dirty="0">
                <a:latin typeface="Calibri"/>
                <a:cs typeface="Calibri"/>
              </a:rPr>
              <a:t>acting  on it. In </a:t>
            </a:r>
            <a:r>
              <a:rPr sz="2800" spc="-20" dirty="0">
                <a:latin typeface="Calibri"/>
                <a:cs typeface="Calibri"/>
              </a:rPr>
              <a:t>fact </a:t>
            </a:r>
            <a:r>
              <a:rPr sz="2800" spc="-5" dirty="0">
                <a:latin typeface="Calibri"/>
                <a:cs typeface="Calibri"/>
              </a:rPr>
              <a:t>, no </a:t>
            </a:r>
            <a:r>
              <a:rPr sz="2800" spc="-10" dirty="0">
                <a:latin typeface="Calibri"/>
                <a:cs typeface="Calibri"/>
              </a:rPr>
              <a:t>body </a:t>
            </a:r>
            <a:r>
              <a:rPr sz="2800" spc="-5" dirty="0">
                <a:latin typeface="Calibri"/>
                <a:cs typeface="Calibri"/>
              </a:rPr>
              <a:t>is </a:t>
            </a:r>
            <a:r>
              <a:rPr sz="2800" spc="-15" dirty="0">
                <a:latin typeface="Calibri"/>
                <a:cs typeface="Calibri"/>
              </a:rPr>
              <a:t>perfectly </a:t>
            </a:r>
            <a:r>
              <a:rPr sz="2800" spc="-10" dirty="0">
                <a:latin typeface="Calibri"/>
                <a:cs typeface="Calibri"/>
              </a:rPr>
              <a:t>rigid. </a:t>
            </a:r>
            <a:r>
              <a:rPr sz="2800" spc="-20" dirty="0">
                <a:latin typeface="Calibri"/>
                <a:cs typeface="Calibri"/>
              </a:rPr>
              <a:t>Every </a:t>
            </a:r>
            <a:r>
              <a:rPr sz="2800" spc="-10" dirty="0">
                <a:latin typeface="Calibri"/>
                <a:cs typeface="Calibri"/>
              </a:rPr>
              <a:t>body </a:t>
            </a:r>
            <a:r>
              <a:rPr sz="2800" spc="-5" dirty="0">
                <a:latin typeface="Calibri"/>
                <a:cs typeface="Calibri"/>
              </a:rPr>
              <a:t>when  </a:t>
            </a:r>
            <a:r>
              <a:rPr sz="2800" spc="-10" dirty="0">
                <a:latin typeface="Calibri"/>
                <a:cs typeface="Calibri"/>
              </a:rPr>
              <a:t>acted upon </a:t>
            </a:r>
            <a:r>
              <a:rPr sz="2800" spc="-15" dirty="0">
                <a:latin typeface="Calibri"/>
                <a:cs typeface="Calibri"/>
              </a:rPr>
              <a:t>by external </a:t>
            </a:r>
            <a:r>
              <a:rPr sz="2800" spc="-20" dirty="0">
                <a:latin typeface="Calibri"/>
                <a:cs typeface="Calibri"/>
              </a:rPr>
              <a:t>forces </a:t>
            </a:r>
            <a:r>
              <a:rPr sz="2800" spc="-5" dirty="0">
                <a:latin typeface="Calibri"/>
                <a:cs typeface="Calibri"/>
              </a:rPr>
              <a:t>will </a:t>
            </a:r>
            <a:r>
              <a:rPr sz="2800" spc="-20" dirty="0">
                <a:latin typeface="Calibri"/>
                <a:cs typeface="Calibri"/>
              </a:rPr>
              <a:t>undergo </a:t>
            </a:r>
            <a:r>
              <a:rPr sz="2800" spc="-10" dirty="0">
                <a:latin typeface="Calibri"/>
                <a:cs typeface="Calibri"/>
              </a:rPr>
              <a:t>certain</a:t>
            </a:r>
            <a:r>
              <a:rPr sz="2800" spc="16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changes.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b="1" i="1" u="heavy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Scalar </a:t>
            </a:r>
            <a:r>
              <a:rPr sz="2800" b="1" i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and </a:t>
            </a:r>
            <a:r>
              <a:rPr sz="2800" b="1" i="1" u="heavy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vector</a:t>
            </a:r>
            <a:r>
              <a:rPr sz="2800" b="1" i="1" u="heavy" spc="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2800" b="1" i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quantities</a:t>
            </a:r>
            <a:endParaRPr sz="2800">
              <a:latin typeface="Calibri"/>
              <a:cs typeface="Calibri"/>
            </a:endParaRPr>
          </a:p>
          <a:p>
            <a:pPr marL="274320" marR="42545" indent="-20320">
              <a:lnSpc>
                <a:spcPct val="100000"/>
              </a:lnSpc>
              <a:spcBef>
                <a:spcPts val="670"/>
              </a:spcBef>
            </a:pPr>
            <a:r>
              <a:rPr sz="2800" spc="-10" dirty="0">
                <a:latin typeface="Calibri"/>
                <a:cs typeface="Calibri"/>
              </a:rPr>
              <a:t>Scalar quantities </a:t>
            </a:r>
            <a:r>
              <a:rPr sz="2800" spc="-25" dirty="0">
                <a:latin typeface="Calibri"/>
                <a:cs typeface="Calibri"/>
              </a:rPr>
              <a:t>have </a:t>
            </a:r>
            <a:r>
              <a:rPr sz="2800" spc="-10" dirty="0">
                <a:latin typeface="Calibri"/>
                <a:cs typeface="Calibri"/>
              </a:rPr>
              <a:t>only </a:t>
            </a:r>
            <a:r>
              <a:rPr sz="2800" spc="-5" dirty="0">
                <a:latin typeface="Calibri"/>
                <a:cs typeface="Calibri"/>
              </a:rPr>
              <a:t>magnitude </a:t>
            </a:r>
            <a:r>
              <a:rPr sz="2800" spc="-10" dirty="0">
                <a:latin typeface="Calibri"/>
                <a:cs typeface="Calibri"/>
              </a:rPr>
              <a:t>but </a:t>
            </a:r>
            <a:r>
              <a:rPr sz="2800" spc="-5" dirty="0">
                <a:latin typeface="Calibri"/>
                <a:cs typeface="Calibri"/>
              </a:rPr>
              <a:t>no </a:t>
            </a:r>
            <a:r>
              <a:rPr sz="2800" spc="-10" dirty="0">
                <a:latin typeface="Calibri"/>
                <a:cs typeface="Calibri"/>
              </a:rPr>
              <a:t>direction. </a:t>
            </a:r>
            <a:r>
              <a:rPr sz="2800" dirty="0">
                <a:latin typeface="Calibri"/>
                <a:cs typeface="Calibri"/>
              </a:rPr>
              <a:t>e.g.  </a:t>
            </a:r>
            <a:r>
              <a:rPr sz="2800" spc="-5" dirty="0">
                <a:latin typeface="Calibri"/>
                <a:cs typeface="Calibri"/>
              </a:rPr>
              <a:t>mass, </a:t>
            </a:r>
            <a:r>
              <a:rPr sz="2800" spc="-10" dirty="0">
                <a:latin typeface="Calibri"/>
                <a:cs typeface="Calibri"/>
              </a:rPr>
              <a:t>length, </a:t>
            </a:r>
            <a:r>
              <a:rPr sz="2800" spc="-35" dirty="0">
                <a:latin typeface="Calibri"/>
                <a:cs typeface="Calibri"/>
              </a:rPr>
              <a:t>density, </a:t>
            </a:r>
            <a:r>
              <a:rPr sz="2800" spc="-10" dirty="0">
                <a:latin typeface="Calibri"/>
                <a:cs typeface="Calibri"/>
              </a:rPr>
              <a:t>work, </a:t>
            </a:r>
            <a:r>
              <a:rPr sz="2800" spc="-15" dirty="0">
                <a:latin typeface="Calibri"/>
                <a:cs typeface="Calibri"/>
              </a:rPr>
              <a:t>pressure, </a:t>
            </a:r>
            <a:r>
              <a:rPr sz="2800" spc="-10" dirty="0">
                <a:latin typeface="Calibri"/>
                <a:cs typeface="Calibri"/>
              </a:rPr>
              <a:t>heat, </a:t>
            </a:r>
            <a:r>
              <a:rPr sz="2800" spc="-15" dirty="0">
                <a:latin typeface="Calibri"/>
                <a:cs typeface="Calibri"/>
              </a:rPr>
              <a:t>current</a:t>
            </a:r>
            <a:r>
              <a:rPr sz="2800" spc="20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etc.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050">
              <a:latin typeface="Times New Roman"/>
              <a:cs typeface="Times New Roman"/>
            </a:endParaRPr>
          </a:p>
          <a:p>
            <a:pPr marL="337185">
              <a:lnSpc>
                <a:spcPct val="100000"/>
              </a:lnSpc>
            </a:pPr>
            <a:r>
              <a:rPr sz="2800" spc="-35" dirty="0">
                <a:latin typeface="Calibri"/>
                <a:cs typeface="Calibri"/>
              </a:rPr>
              <a:t>Vector </a:t>
            </a:r>
            <a:r>
              <a:rPr sz="2800" spc="-10" dirty="0">
                <a:latin typeface="Calibri"/>
                <a:cs typeface="Calibri"/>
              </a:rPr>
              <a:t>quantities </a:t>
            </a:r>
            <a:r>
              <a:rPr sz="2800" spc="-25" dirty="0">
                <a:latin typeface="Calibri"/>
                <a:cs typeface="Calibri"/>
              </a:rPr>
              <a:t>have </a:t>
            </a:r>
            <a:r>
              <a:rPr sz="2800" spc="-10" dirty="0">
                <a:latin typeface="Calibri"/>
                <a:cs typeface="Calibri"/>
              </a:rPr>
              <a:t>both </a:t>
            </a:r>
            <a:r>
              <a:rPr sz="2800" spc="-5" dirty="0">
                <a:latin typeface="Calibri"/>
                <a:cs typeface="Calibri"/>
              </a:rPr>
              <a:t>magnitude as </a:t>
            </a:r>
            <a:r>
              <a:rPr sz="2800" spc="-10" dirty="0">
                <a:latin typeface="Calibri"/>
                <a:cs typeface="Calibri"/>
              </a:rPr>
              <a:t>well </a:t>
            </a:r>
            <a:r>
              <a:rPr sz="2800" dirty="0">
                <a:latin typeface="Calibri"/>
                <a:cs typeface="Calibri"/>
              </a:rPr>
              <a:t>as</a:t>
            </a:r>
            <a:r>
              <a:rPr sz="2800" spc="16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direction.</a:t>
            </a:r>
            <a:endParaRPr sz="2800">
              <a:latin typeface="Calibri"/>
              <a:cs typeface="Calibri"/>
            </a:endParaRPr>
          </a:p>
          <a:p>
            <a:pPr marL="274320">
              <a:lnSpc>
                <a:spcPct val="100000"/>
              </a:lnSpc>
            </a:pPr>
            <a:r>
              <a:rPr sz="2800" dirty="0">
                <a:latin typeface="Calibri"/>
                <a:cs typeface="Calibri"/>
              </a:rPr>
              <a:t>E.g. </a:t>
            </a:r>
            <a:r>
              <a:rPr sz="2800" spc="-35" dirty="0">
                <a:latin typeface="Calibri"/>
                <a:cs typeface="Calibri"/>
              </a:rPr>
              <a:t>velocity, </a:t>
            </a:r>
            <a:r>
              <a:rPr sz="2800" spc="-10" dirty="0">
                <a:latin typeface="Calibri"/>
                <a:cs typeface="Calibri"/>
              </a:rPr>
              <a:t>acceleration, moment, impulse, </a:t>
            </a:r>
            <a:r>
              <a:rPr sz="2800" spc="-25" dirty="0">
                <a:latin typeface="Calibri"/>
                <a:cs typeface="Calibri"/>
              </a:rPr>
              <a:t>force</a:t>
            </a:r>
            <a:r>
              <a:rPr sz="2800" spc="12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etc.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36289" y="0"/>
            <a:ext cx="172529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u="none" dirty="0"/>
              <a:t>Unit -</a:t>
            </a:r>
            <a:r>
              <a:rPr sz="4400" u="none" spc="-90" dirty="0"/>
              <a:t> </a:t>
            </a:r>
            <a:r>
              <a:rPr sz="4400" u="none" dirty="0"/>
              <a:t>2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78739" y="594103"/>
            <a:ext cx="8945880" cy="4889500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35"/>
              </a:spcBef>
            </a:pPr>
            <a:r>
              <a:rPr sz="3200" b="1" i="1" u="heavy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Force</a:t>
            </a:r>
            <a:endParaRPr sz="3200">
              <a:latin typeface="Calibri"/>
              <a:cs typeface="Calibri"/>
            </a:endParaRPr>
          </a:p>
          <a:p>
            <a:pPr marL="355600" marR="5080" indent="-139065">
              <a:lnSpc>
                <a:spcPct val="100000"/>
              </a:lnSpc>
              <a:spcBef>
                <a:spcPts val="625"/>
              </a:spcBef>
            </a:pPr>
            <a:r>
              <a:rPr sz="2400" spc="-5" dirty="0">
                <a:latin typeface="Calibri"/>
                <a:cs typeface="Calibri"/>
              </a:rPr>
              <a:t>Thus </a:t>
            </a:r>
            <a:r>
              <a:rPr sz="2400" spc="-20" dirty="0">
                <a:latin typeface="Calibri"/>
                <a:cs typeface="Calibri"/>
              </a:rPr>
              <a:t>force </a:t>
            </a:r>
            <a:r>
              <a:rPr sz="2400" spc="-15" dirty="0">
                <a:latin typeface="Calibri"/>
                <a:cs typeface="Calibri"/>
              </a:rPr>
              <a:t>may </a:t>
            </a:r>
            <a:r>
              <a:rPr sz="2400" spc="-5" dirty="0">
                <a:latin typeface="Calibri"/>
                <a:cs typeface="Calibri"/>
              </a:rPr>
              <a:t>be </a:t>
            </a:r>
            <a:r>
              <a:rPr sz="2400" spc="-10" dirty="0">
                <a:latin typeface="Calibri"/>
                <a:cs typeface="Calibri"/>
              </a:rPr>
              <a:t>defined </a:t>
            </a:r>
            <a:r>
              <a:rPr sz="2400" dirty="0">
                <a:latin typeface="Calibri"/>
                <a:cs typeface="Calibri"/>
              </a:rPr>
              <a:t>as a </a:t>
            </a:r>
            <a:r>
              <a:rPr sz="2400" spc="-5" dirty="0">
                <a:latin typeface="Calibri"/>
                <a:cs typeface="Calibri"/>
              </a:rPr>
              <a:t>push or pull </a:t>
            </a:r>
            <a:r>
              <a:rPr sz="2400" dirty="0">
                <a:latin typeface="Calibri"/>
                <a:cs typeface="Calibri"/>
              </a:rPr>
              <a:t>which either </a:t>
            </a:r>
            <a:r>
              <a:rPr sz="2400" spc="-5" dirty="0">
                <a:latin typeface="Calibri"/>
                <a:cs typeface="Calibri"/>
              </a:rPr>
              <a:t>changes or  </a:t>
            </a:r>
            <a:r>
              <a:rPr sz="2400" spc="-10" dirty="0">
                <a:latin typeface="Calibri"/>
                <a:cs typeface="Calibri"/>
              </a:rPr>
              <a:t>tend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5" dirty="0">
                <a:latin typeface="Calibri"/>
                <a:cs typeface="Calibri"/>
              </a:rPr>
              <a:t>change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25" dirty="0">
                <a:latin typeface="Calibri"/>
                <a:cs typeface="Calibri"/>
              </a:rPr>
              <a:t>state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spc="-15" dirty="0">
                <a:latin typeface="Calibri"/>
                <a:cs typeface="Calibri"/>
              </a:rPr>
              <a:t>rest </a:t>
            </a:r>
            <a:r>
              <a:rPr sz="2400" spc="-5" dirty="0">
                <a:latin typeface="Calibri"/>
                <a:cs typeface="Calibri"/>
              </a:rPr>
              <a:t>or of </a:t>
            </a:r>
            <a:r>
              <a:rPr sz="2400" spc="-15" dirty="0">
                <a:latin typeface="Calibri"/>
                <a:cs typeface="Calibri"/>
              </a:rPr>
              <a:t>uniform </a:t>
            </a:r>
            <a:r>
              <a:rPr sz="2400" spc="-5" dirty="0">
                <a:latin typeface="Calibri"/>
                <a:cs typeface="Calibri"/>
              </a:rPr>
              <a:t>motion of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35" dirty="0">
                <a:latin typeface="Calibri"/>
                <a:cs typeface="Calibri"/>
              </a:rPr>
              <a:t>body. </a:t>
            </a:r>
            <a:r>
              <a:rPr sz="2400" spc="-20" dirty="0">
                <a:latin typeface="Calibri"/>
                <a:cs typeface="Calibri"/>
              </a:rPr>
              <a:t>Force  </a:t>
            </a:r>
            <a:r>
              <a:rPr sz="2400" dirty="0">
                <a:latin typeface="Calibri"/>
                <a:cs typeface="Calibri"/>
              </a:rPr>
              <a:t>is a </a:t>
            </a:r>
            <a:r>
              <a:rPr sz="2400" spc="-10" dirty="0">
                <a:latin typeface="Calibri"/>
                <a:cs typeface="Calibri"/>
              </a:rPr>
              <a:t>vector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quantity.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b="1" i="1" u="heavy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Characteristics </a:t>
            </a:r>
            <a:r>
              <a:rPr sz="2400" b="1" i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of</a:t>
            </a:r>
            <a:r>
              <a:rPr sz="2400" b="1" i="1" u="heavy" spc="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2400" b="1" i="1" u="heavy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force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400" spc="-5" dirty="0">
                <a:latin typeface="Calibri"/>
                <a:cs typeface="Calibri"/>
              </a:rPr>
              <a:t>The </a:t>
            </a:r>
            <a:r>
              <a:rPr sz="2400" spc="-10" dirty="0">
                <a:latin typeface="Calibri"/>
                <a:cs typeface="Calibri"/>
              </a:rPr>
              <a:t>followings </a:t>
            </a:r>
            <a:r>
              <a:rPr sz="2400" spc="-15" dirty="0">
                <a:latin typeface="Calibri"/>
                <a:cs typeface="Calibri"/>
              </a:rPr>
              <a:t>are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0" dirty="0">
                <a:latin typeface="Calibri"/>
                <a:cs typeface="Calibri"/>
              </a:rPr>
              <a:t>characteristics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force:</a:t>
            </a:r>
            <a:endParaRPr sz="2400">
              <a:latin typeface="Calibri"/>
              <a:cs typeface="Calibri"/>
            </a:endParaRPr>
          </a:p>
          <a:p>
            <a:pPr marL="527685" marR="306705" indent="-514984">
              <a:lnSpc>
                <a:spcPct val="100000"/>
              </a:lnSpc>
              <a:spcBef>
                <a:spcPts val="54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200" b="1" spc="-10" dirty="0">
                <a:latin typeface="Calibri"/>
                <a:cs typeface="Calibri"/>
              </a:rPr>
              <a:t>Magnitude: </a:t>
            </a:r>
            <a:r>
              <a:rPr sz="2200" spc="-10" dirty="0">
                <a:latin typeface="Calibri"/>
                <a:cs typeface="Calibri"/>
              </a:rPr>
              <a:t>The quantity </a:t>
            </a:r>
            <a:r>
              <a:rPr sz="2200" spc="-5" dirty="0">
                <a:latin typeface="Calibri"/>
                <a:cs typeface="Calibri"/>
              </a:rPr>
              <a:t>of a </a:t>
            </a:r>
            <a:r>
              <a:rPr sz="2200" spc="-20" dirty="0">
                <a:latin typeface="Calibri"/>
                <a:cs typeface="Calibri"/>
              </a:rPr>
              <a:t>force </a:t>
            </a:r>
            <a:r>
              <a:rPr sz="2200" spc="-5" dirty="0">
                <a:latin typeface="Calibri"/>
                <a:cs typeface="Calibri"/>
              </a:rPr>
              <a:t>is </a:t>
            </a:r>
            <a:r>
              <a:rPr sz="2200" spc="-10" dirty="0">
                <a:latin typeface="Calibri"/>
                <a:cs typeface="Calibri"/>
              </a:rPr>
              <a:t>called </a:t>
            </a:r>
            <a:r>
              <a:rPr sz="2200" spc="-5" dirty="0">
                <a:latin typeface="Calibri"/>
                <a:cs typeface="Calibri"/>
              </a:rPr>
              <a:t>its magnitude such as 50 N,  80 N, 25 kg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etc.</a:t>
            </a:r>
            <a:endParaRPr sz="2200">
              <a:latin typeface="Calibri"/>
              <a:cs typeface="Calibri"/>
            </a:endParaRPr>
          </a:p>
          <a:p>
            <a:pPr marL="527685" indent="-514984">
              <a:lnSpc>
                <a:spcPct val="100000"/>
              </a:lnSpc>
              <a:spcBef>
                <a:spcPts val="530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2200" b="1" spc="-10" dirty="0">
                <a:latin typeface="Calibri"/>
                <a:cs typeface="Calibri"/>
              </a:rPr>
              <a:t>Direction: </a:t>
            </a:r>
            <a:r>
              <a:rPr sz="2200" spc="-5" dirty="0">
                <a:latin typeface="Calibri"/>
                <a:cs typeface="Calibri"/>
              </a:rPr>
              <a:t>The </a:t>
            </a:r>
            <a:r>
              <a:rPr sz="2200" spc="-10" dirty="0">
                <a:latin typeface="Calibri"/>
                <a:cs typeface="Calibri"/>
              </a:rPr>
              <a:t>direction </a:t>
            </a:r>
            <a:r>
              <a:rPr sz="2200" spc="-5" dirty="0">
                <a:latin typeface="Calibri"/>
                <a:cs typeface="Calibri"/>
              </a:rPr>
              <a:t>of a </a:t>
            </a:r>
            <a:r>
              <a:rPr sz="2200" spc="-20" dirty="0">
                <a:latin typeface="Calibri"/>
                <a:cs typeface="Calibri"/>
              </a:rPr>
              <a:t>force </a:t>
            </a:r>
            <a:r>
              <a:rPr sz="2200" spc="-5" dirty="0">
                <a:latin typeface="Calibri"/>
                <a:cs typeface="Calibri"/>
              </a:rPr>
              <a:t>is the </a:t>
            </a:r>
            <a:r>
              <a:rPr sz="2200" spc="-10" dirty="0">
                <a:latin typeface="Calibri"/>
                <a:cs typeface="Calibri"/>
              </a:rPr>
              <a:t>direction </a:t>
            </a:r>
            <a:r>
              <a:rPr sz="2200" spc="-5" dirty="0">
                <a:latin typeface="Calibri"/>
                <a:cs typeface="Calibri"/>
              </a:rPr>
              <a:t>of </a:t>
            </a:r>
            <a:r>
              <a:rPr sz="2200" spc="-10" dirty="0">
                <a:latin typeface="Calibri"/>
                <a:cs typeface="Calibri"/>
              </a:rPr>
              <a:t>the </a:t>
            </a:r>
            <a:r>
              <a:rPr sz="2200" spc="-5" dirty="0">
                <a:latin typeface="Calibri"/>
                <a:cs typeface="Calibri"/>
              </a:rPr>
              <a:t>line along</a:t>
            </a:r>
            <a:r>
              <a:rPr sz="2200" spc="17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which</a:t>
            </a:r>
            <a:endParaRPr sz="2200">
              <a:latin typeface="Calibri"/>
              <a:cs typeface="Calibri"/>
            </a:endParaRPr>
          </a:p>
          <a:p>
            <a:pPr marL="527685">
              <a:lnSpc>
                <a:spcPct val="100000"/>
              </a:lnSpc>
            </a:pPr>
            <a:r>
              <a:rPr sz="2200" spc="-5" dirty="0">
                <a:latin typeface="Calibri"/>
                <a:cs typeface="Calibri"/>
              </a:rPr>
              <a:t>it </a:t>
            </a:r>
            <a:r>
              <a:rPr sz="2200" spc="-10" dirty="0">
                <a:latin typeface="Calibri"/>
                <a:cs typeface="Calibri"/>
              </a:rPr>
              <a:t>acts.</a:t>
            </a:r>
            <a:endParaRPr sz="2200">
              <a:latin typeface="Calibri"/>
              <a:cs typeface="Calibri"/>
            </a:endParaRPr>
          </a:p>
          <a:p>
            <a:pPr marL="527685" marR="577215" indent="-514984">
              <a:lnSpc>
                <a:spcPct val="100000"/>
              </a:lnSpc>
              <a:spcBef>
                <a:spcPts val="530"/>
              </a:spcBef>
              <a:buAutoNum type="arabicPeriod" startAt="3"/>
              <a:tabLst>
                <a:tab pos="527685" algn="l"/>
                <a:tab pos="528320" algn="l"/>
              </a:tabLst>
            </a:pPr>
            <a:r>
              <a:rPr sz="2200" b="1" spc="-15" dirty="0">
                <a:latin typeface="Calibri"/>
                <a:cs typeface="Calibri"/>
              </a:rPr>
              <a:t>Nature </a:t>
            </a:r>
            <a:r>
              <a:rPr sz="2200" b="1" spc="-5" dirty="0">
                <a:latin typeface="Calibri"/>
                <a:cs typeface="Calibri"/>
              </a:rPr>
              <a:t>of </a:t>
            </a:r>
            <a:r>
              <a:rPr sz="2200" b="1" spc="-10" dirty="0">
                <a:latin typeface="Calibri"/>
                <a:cs typeface="Calibri"/>
              </a:rPr>
              <a:t>the </a:t>
            </a:r>
            <a:r>
              <a:rPr sz="2200" b="1" spc="-20" dirty="0">
                <a:latin typeface="Calibri"/>
                <a:cs typeface="Calibri"/>
              </a:rPr>
              <a:t>force </a:t>
            </a:r>
            <a:r>
              <a:rPr sz="2200" b="1" spc="-5" dirty="0">
                <a:latin typeface="Calibri"/>
                <a:cs typeface="Calibri"/>
              </a:rPr>
              <a:t>or sense: </a:t>
            </a:r>
            <a:r>
              <a:rPr sz="2200" spc="-15" dirty="0">
                <a:latin typeface="Calibri"/>
                <a:cs typeface="Calibri"/>
              </a:rPr>
              <a:t>Nature </a:t>
            </a:r>
            <a:r>
              <a:rPr sz="2200" dirty="0">
                <a:latin typeface="Calibri"/>
                <a:cs typeface="Calibri"/>
              </a:rPr>
              <a:t>of </a:t>
            </a:r>
            <a:r>
              <a:rPr sz="2200" spc="-5" dirty="0">
                <a:latin typeface="Calibri"/>
                <a:cs typeface="Calibri"/>
              </a:rPr>
              <a:t>the </a:t>
            </a:r>
            <a:r>
              <a:rPr sz="2200" spc="-20" dirty="0">
                <a:latin typeface="Calibri"/>
                <a:cs typeface="Calibri"/>
              </a:rPr>
              <a:t>force </a:t>
            </a:r>
            <a:r>
              <a:rPr sz="2200" spc="-5" dirty="0">
                <a:latin typeface="Calibri"/>
                <a:cs typeface="Calibri"/>
              </a:rPr>
              <a:t>means whether the  </a:t>
            </a:r>
            <a:r>
              <a:rPr sz="2200" spc="-20" dirty="0">
                <a:latin typeface="Calibri"/>
                <a:cs typeface="Calibri"/>
              </a:rPr>
              <a:t>force </a:t>
            </a:r>
            <a:r>
              <a:rPr sz="2200" spc="-5" dirty="0">
                <a:latin typeface="Calibri"/>
                <a:cs typeface="Calibri"/>
              </a:rPr>
              <a:t>is a </a:t>
            </a:r>
            <a:r>
              <a:rPr sz="2200" spc="-10" dirty="0">
                <a:latin typeface="Calibri"/>
                <a:cs typeface="Calibri"/>
              </a:rPr>
              <a:t>push </a:t>
            </a:r>
            <a:r>
              <a:rPr sz="2200" spc="-5" dirty="0">
                <a:latin typeface="Calibri"/>
                <a:cs typeface="Calibri"/>
              </a:rPr>
              <a:t>or a </a:t>
            </a:r>
            <a:r>
              <a:rPr sz="2200" spc="-10" dirty="0">
                <a:latin typeface="Calibri"/>
                <a:cs typeface="Calibri"/>
              </a:rPr>
              <a:t>pull </a:t>
            </a:r>
            <a:r>
              <a:rPr sz="2200" spc="-20" dirty="0">
                <a:latin typeface="Calibri"/>
                <a:cs typeface="Calibri"/>
              </a:rPr>
              <a:t>at </a:t>
            </a:r>
            <a:r>
              <a:rPr sz="2200" spc="-5" dirty="0">
                <a:latin typeface="Calibri"/>
                <a:cs typeface="Calibri"/>
              </a:rPr>
              <a:t>the </a:t>
            </a:r>
            <a:r>
              <a:rPr sz="2200" spc="-10" dirty="0">
                <a:latin typeface="Calibri"/>
                <a:cs typeface="Calibri"/>
              </a:rPr>
              <a:t>point </a:t>
            </a:r>
            <a:r>
              <a:rPr sz="2200" dirty="0">
                <a:latin typeface="Calibri"/>
                <a:cs typeface="Calibri"/>
              </a:rPr>
              <a:t>of</a:t>
            </a:r>
            <a:r>
              <a:rPr sz="2200" spc="7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application.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48383" y="5588507"/>
            <a:ext cx="5615940" cy="12694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6807"/>
            <a:ext cx="281749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0" dirty="0"/>
              <a:t>Effects </a:t>
            </a:r>
            <a:r>
              <a:rPr dirty="0"/>
              <a:t>of a</a:t>
            </a:r>
            <a:r>
              <a:rPr spc="-45" dirty="0"/>
              <a:t> </a:t>
            </a:r>
            <a:r>
              <a:rPr spc="-15" dirty="0"/>
              <a:t>force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739" y="501142"/>
            <a:ext cx="8807450" cy="434213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80645">
              <a:lnSpc>
                <a:spcPct val="100000"/>
              </a:lnSpc>
              <a:spcBef>
                <a:spcPts val="675"/>
              </a:spcBef>
              <a:tabLst>
                <a:tab pos="393700" algn="l"/>
              </a:tabLst>
            </a:pPr>
            <a:r>
              <a:rPr sz="2400" dirty="0">
                <a:latin typeface="Calibri"/>
                <a:cs typeface="Calibri"/>
              </a:rPr>
              <a:t>A	</a:t>
            </a:r>
            <a:r>
              <a:rPr sz="2400" spc="-20" dirty="0">
                <a:latin typeface="Calibri"/>
                <a:cs typeface="Calibri"/>
              </a:rPr>
              <a:t>force </a:t>
            </a:r>
            <a:r>
              <a:rPr sz="2400" dirty="0">
                <a:latin typeface="Calibri"/>
                <a:cs typeface="Calibri"/>
              </a:rPr>
              <a:t>acting </a:t>
            </a:r>
            <a:r>
              <a:rPr sz="2400" spc="-5" dirty="0">
                <a:latin typeface="Calibri"/>
                <a:cs typeface="Calibri"/>
              </a:rPr>
              <a:t>on body </a:t>
            </a:r>
            <a:r>
              <a:rPr sz="2400" spc="-20" dirty="0">
                <a:latin typeface="Calibri"/>
                <a:cs typeface="Calibri"/>
              </a:rPr>
              <a:t>may have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5" dirty="0">
                <a:latin typeface="Calibri"/>
                <a:cs typeface="Calibri"/>
              </a:rPr>
              <a:t>following </a:t>
            </a:r>
            <a:r>
              <a:rPr sz="2400" spc="-20" dirty="0">
                <a:latin typeface="Calibri"/>
                <a:cs typeface="Calibri"/>
              </a:rPr>
              <a:t>effects </a:t>
            </a:r>
            <a:r>
              <a:rPr sz="2400" spc="-10" dirty="0">
                <a:latin typeface="Calibri"/>
                <a:cs typeface="Calibri"/>
              </a:rPr>
              <a:t>on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6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body:</a:t>
            </a:r>
            <a:endParaRPr sz="240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spcBef>
                <a:spcPts val="575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2400" dirty="0">
                <a:latin typeface="Calibri"/>
                <a:cs typeface="Calibri"/>
              </a:rPr>
              <a:t>It </a:t>
            </a:r>
            <a:r>
              <a:rPr sz="2400" spc="-15" dirty="0">
                <a:latin typeface="Calibri"/>
                <a:cs typeface="Calibri"/>
              </a:rPr>
              <a:t>may </a:t>
            </a:r>
            <a:r>
              <a:rPr sz="2400" spc="-5" dirty="0">
                <a:latin typeface="Calibri"/>
                <a:cs typeface="Calibri"/>
              </a:rPr>
              <a:t>change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25" dirty="0">
                <a:latin typeface="Calibri"/>
                <a:cs typeface="Calibri"/>
              </a:rPr>
              <a:t>state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spc="-15" dirty="0">
                <a:latin typeface="Calibri"/>
                <a:cs typeface="Calibri"/>
              </a:rPr>
              <a:t>rest </a:t>
            </a:r>
            <a:r>
              <a:rPr sz="2400" spc="-5" dirty="0">
                <a:latin typeface="Calibri"/>
                <a:cs typeface="Calibri"/>
              </a:rPr>
              <a:t>or of </a:t>
            </a:r>
            <a:r>
              <a:rPr sz="2400" spc="-15" dirty="0">
                <a:latin typeface="Calibri"/>
                <a:cs typeface="Calibri"/>
              </a:rPr>
              <a:t>uniform </a:t>
            </a:r>
            <a:r>
              <a:rPr sz="2400" spc="-5" dirty="0">
                <a:latin typeface="Calibri"/>
                <a:cs typeface="Calibri"/>
              </a:rPr>
              <a:t>motion of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35" dirty="0">
                <a:latin typeface="Calibri"/>
                <a:cs typeface="Calibri"/>
              </a:rPr>
              <a:t>body.</a:t>
            </a:r>
            <a:endParaRPr sz="240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spcBef>
                <a:spcPts val="575"/>
              </a:spcBef>
              <a:buAutoNum type="arabicPeriod"/>
              <a:tabLst>
                <a:tab pos="469265" algn="l"/>
                <a:tab pos="469900" algn="l"/>
                <a:tab pos="783590" algn="l"/>
              </a:tabLst>
            </a:pPr>
            <a:r>
              <a:rPr sz="2400" dirty="0">
                <a:latin typeface="Calibri"/>
                <a:cs typeface="Calibri"/>
              </a:rPr>
              <a:t>It	</a:t>
            </a:r>
            <a:r>
              <a:rPr sz="2400" spc="-20" dirty="0">
                <a:latin typeface="Calibri"/>
                <a:cs typeface="Calibri"/>
              </a:rPr>
              <a:t>may </a:t>
            </a:r>
            <a:r>
              <a:rPr sz="2400" spc="-5" dirty="0">
                <a:latin typeface="Calibri"/>
                <a:cs typeface="Calibri"/>
              </a:rPr>
              <a:t>change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" dirty="0">
                <a:latin typeface="Calibri"/>
                <a:cs typeface="Calibri"/>
              </a:rPr>
              <a:t>direction of motion of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5" dirty="0">
                <a:latin typeface="Calibri"/>
                <a:cs typeface="Calibri"/>
              </a:rPr>
              <a:t>moving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35" dirty="0">
                <a:latin typeface="Calibri"/>
                <a:cs typeface="Calibri"/>
              </a:rPr>
              <a:t>body.</a:t>
            </a:r>
            <a:endParaRPr sz="240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spcBef>
                <a:spcPts val="575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2400" dirty="0">
                <a:latin typeface="Calibri"/>
                <a:cs typeface="Calibri"/>
              </a:rPr>
              <a:t>It </a:t>
            </a:r>
            <a:r>
              <a:rPr sz="2400" spc="-20" dirty="0">
                <a:latin typeface="Calibri"/>
                <a:cs typeface="Calibri"/>
              </a:rPr>
              <a:t>may </a:t>
            </a:r>
            <a:r>
              <a:rPr sz="2400" spc="-5" dirty="0">
                <a:latin typeface="Calibri"/>
                <a:cs typeface="Calibri"/>
              </a:rPr>
              <a:t>change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" dirty="0">
                <a:latin typeface="Calibri"/>
                <a:cs typeface="Calibri"/>
              </a:rPr>
              <a:t>shape </a:t>
            </a:r>
            <a:r>
              <a:rPr sz="2400" spc="-10" dirty="0">
                <a:latin typeface="Calibri"/>
                <a:cs typeface="Calibri"/>
              </a:rPr>
              <a:t>internal stresses </a:t>
            </a:r>
            <a:r>
              <a:rPr sz="2400" dirty="0">
                <a:latin typeface="Calibri"/>
                <a:cs typeface="Calibri"/>
              </a:rPr>
              <a:t>in the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35" dirty="0">
                <a:latin typeface="Calibri"/>
                <a:cs typeface="Calibri"/>
              </a:rPr>
              <a:t>body.</a:t>
            </a:r>
            <a:endParaRPr sz="240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spcBef>
                <a:spcPts val="58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2400" dirty="0">
                <a:latin typeface="Calibri"/>
                <a:cs typeface="Calibri"/>
              </a:rPr>
              <a:t>It </a:t>
            </a:r>
            <a:r>
              <a:rPr sz="2400" spc="-15" dirty="0">
                <a:latin typeface="Calibri"/>
                <a:cs typeface="Calibri"/>
              </a:rPr>
              <a:t>may </a:t>
            </a:r>
            <a:r>
              <a:rPr sz="2400" spc="-10" dirty="0">
                <a:latin typeface="Calibri"/>
                <a:cs typeface="Calibri"/>
              </a:rPr>
              <a:t>produce internal stresses </a:t>
            </a:r>
            <a:r>
              <a:rPr sz="2400" dirty="0">
                <a:latin typeface="Calibri"/>
                <a:cs typeface="Calibri"/>
              </a:rPr>
              <a:t>in the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35" dirty="0">
                <a:latin typeface="Calibri"/>
                <a:cs typeface="Calibri"/>
              </a:rPr>
              <a:t>body.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45"/>
              </a:spcBef>
            </a:pPr>
            <a:r>
              <a:rPr sz="2800" b="1" i="1" u="heavy" spc="-10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2800" b="1" i="1" u="heavy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Representation </a:t>
            </a:r>
            <a:r>
              <a:rPr sz="2800" b="1" i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of a</a:t>
            </a:r>
            <a:r>
              <a:rPr sz="2800" b="1" i="1" u="heavy" spc="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2800" b="1" i="1" u="heavy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force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2400" spc="-10" dirty="0">
                <a:latin typeface="Calibri"/>
                <a:cs typeface="Calibri"/>
              </a:rPr>
              <a:t>There </a:t>
            </a:r>
            <a:r>
              <a:rPr sz="2400" spc="-15" dirty="0">
                <a:latin typeface="Calibri"/>
                <a:cs typeface="Calibri"/>
              </a:rPr>
              <a:t>are </a:t>
            </a:r>
            <a:r>
              <a:rPr sz="2400" spc="-10" dirty="0">
                <a:latin typeface="Calibri"/>
                <a:cs typeface="Calibri"/>
              </a:rPr>
              <a:t>two </a:t>
            </a:r>
            <a:r>
              <a:rPr sz="2400" spc="-20" dirty="0">
                <a:latin typeface="Calibri"/>
                <a:cs typeface="Calibri"/>
              </a:rPr>
              <a:t>different </a:t>
            </a:r>
            <a:r>
              <a:rPr sz="2400" spc="-5" dirty="0">
                <a:latin typeface="Calibri"/>
                <a:cs typeface="Calibri"/>
              </a:rPr>
              <a:t>methods of </a:t>
            </a:r>
            <a:r>
              <a:rPr sz="2400" spc="-10" dirty="0">
                <a:latin typeface="Calibri"/>
                <a:cs typeface="Calibri"/>
              </a:rPr>
              <a:t>representing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force:</a:t>
            </a:r>
            <a:endParaRPr sz="2400">
              <a:latin typeface="Calibri"/>
              <a:cs typeface="Calibri"/>
            </a:endParaRPr>
          </a:p>
          <a:p>
            <a:pPr marL="469900" marR="5080" indent="-457200">
              <a:lnSpc>
                <a:spcPct val="100000"/>
              </a:lnSpc>
              <a:spcBef>
                <a:spcPts val="575"/>
              </a:spcBef>
              <a:tabLst>
                <a:tab pos="469265" algn="l"/>
                <a:tab pos="3456940" algn="l"/>
                <a:tab pos="3699510" algn="l"/>
                <a:tab pos="5683885" algn="l"/>
              </a:tabLst>
            </a:pPr>
            <a:r>
              <a:rPr sz="2400" b="1" spc="-5" dirty="0">
                <a:latin typeface="Calibri"/>
                <a:cs typeface="Calibri"/>
              </a:rPr>
              <a:t>1.	</a:t>
            </a:r>
            <a:r>
              <a:rPr sz="2400" b="1" spc="-30" dirty="0">
                <a:latin typeface="Calibri"/>
                <a:cs typeface="Calibri"/>
              </a:rPr>
              <a:t>Vector</a:t>
            </a:r>
            <a:r>
              <a:rPr sz="2400" b="1" spc="25" dirty="0">
                <a:latin typeface="Calibri"/>
                <a:cs typeface="Calibri"/>
              </a:rPr>
              <a:t> </a:t>
            </a:r>
            <a:r>
              <a:rPr sz="2400" b="1" spc="-15" dirty="0">
                <a:latin typeface="Calibri"/>
                <a:cs typeface="Calibri"/>
              </a:rPr>
              <a:t>representation:	</a:t>
            </a:r>
            <a:r>
              <a:rPr sz="2400" dirty="0">
                <a:latin typeface="Calibri"/>
                <a:cs typeface="Calibri"/>
              </a:rPr>
              <a:t>In </a:t>
            </a:r>
            <a:r>
              <a:rPr sz="2400" spc="-5" dirty="0">
                <a:latin typeface="Calibri"/>
                <a:cs typeface="Calibri"/>
              </a:rPr>
              <a:t>this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method,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	</a:t>
            </a:r>
            <a:r>
              <a:rPr sz="2400" spc="-20" dirty="0">
                <a:latin typeface="Calibri"/>
                <a:cs typeface="Calibri"/>
              </a:rPr>
              <a:t>force </a:t>
            </a:r>
            <a:r>
              <a:rPr sz="2400" dirty="0">
                <a:latin typeface="Calibri"/>
                <a:cs typeface="Calibri"/>
              </a:rPr>
              <a:t>is </a:t>
            </a:r>
            <a:r>
              <a:rPr sz="2400" spc="-10" dirty="0">
                <a:latin typeface="Calibri"/>
                <a:cs typeface="Calibri"/>
              </a:rPr>
              <a:t>graphically  represented by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15" dirty="0">
                <a:latin typeface="Calibri"/>
                <a:cs typeface="Calibri"/>
              </a:rPr>
              <a:t>straight	</a:t>
            </a:r>
            <a:r>
              <a:rPr sz="2400" dirty="0">
                <a:latin typeface="Calibri"/>
                <a:cs typeface="Calibri"/>
              </a:rPr>
              <a:t>line </a:t>
            </a:r>
            <a:r>
              <a:rPr sz="2400" spc="-15" dirty="0">
                <a:latin typeface="Calibri"/>
                <a:cs typeface="Calibri"/>
              </a:rPr>
              <a:t>drawn </a:t>
            </a:r>
            <a:r>
              <a:rPr sz="2400" spc="-10" dirty="0">
                <a:latin typeface="Calibri"/>
                <a:cs typeface="Calibri"/>
              </a:rPr>
              <a:t>parallel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dirty="0">
                <a:latin typeface="Calibri"/>
                <a:cs typeface="Calibri"/>
              </a:rPr>
              <a:t>the line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action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of  </a:t>
            </a:r>
            <a:r>
              <a:rPr sz="2400" spc="-20" dirty="0">
                <a:latin typeface="Calibri"/>
                <a:cs typeface="Calibri"/>
              </a:rPr>
              <a:t>force </a:t>
            </a:r>
            <a:r>
              <a:rPr sz="2400" spc="-5" dirty="0">
                <a:latin typeface="Calibri"/>
                <a:cs typeface="Calibri"/>
              </a:rPr>
              <a:t>on </a:t>
            </a:r>
            <a:r>
              <a:rPr sz="2400" spc="-20" dirty="0">
                <a:latin typeface="Calibri"/>
                <a:cs typeface="Calibri"/>
              </a:rPr>
              <a:t>any </a:t>
            </a:r>
            <a:r>
              <a:rPr sz="2400" spc="-10" dirty="0">
                <a:latin typeface="Calibri"/>
                <a:cs typeface="Calibri"/>
              </a:rPr>
              <a:t>suitable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scale.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20011" y="4913375"/>
            <a:ext cx="5615940" cy="19446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1103</Words>
  <Application>Microsoft Office PowerPoint</Application>
  <PresentationFormat>On-screen Show (4:3)</PresentationFormat>
  <Paragraphs>98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APPLIED MECHANICS</vt:lpstr>
      <vt:lpstr>  Mechanics</vt:lpstr>
      <vt:lpstr>Branch of applied mechanics</vt:lpstr>
      <vt:lpstr>Physical Quantity</vt:lpstr>
      <vt:lpstr>Fundamental or Basic Units</vt:lpstr>
      <vt:lpstr>Slide 6</vt:lpstr>
      <vt:lpstr>  Rigid Body</vt:lpstr>
      <vt:lpstr>Unit - 2</vt:lpstr>
      <vt:lpstr>Effects of a force</vt:lpstr>
      <vt:lpstr>2. Bow’s Notation: Bow’s notation is a method of  designation a force by writing two capital letters on either  side of the line of action of force. The marking of capital  letters can be done either in clockwise or anti-clockwise  direction.</vt:lpstr>
      <vt:lpstr>Slide 11</vt:lpstr>
      <vt:lpstr>Slide 12</vt:lpstr>
      <vt:lpstr>Free Body Diagram</vt:lpstr>
      <vt:lpstr>Law of superposition of forces</vt:lpstr>
      <vt:lpstr>Parallelogram law of forces</vt:lpstr>
      <vt:lpstr>Triangle law of forces</vt:lpstr>
      <vt:lpstr> Resultant of a number of coplaner concurrent forces  by polygon law of forces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abc</dc:creator>
  <cp:lastModifiedBy>COPA3</cp:lastModifiedBy>
  <cp:revision>1</cp:revision>
  <dcterms:created xsi:type="dcterms:W3CDTF">2018-09-24T08:42:56Z</dcterms:created>
  <dcterms:modified xsi:type="dcterms:W3CDTF">2018-09-24T09:14:57Z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2018-08-09T00:00:00Z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2018-09-24T00:00:00Z</vt:filetime>
  </property>
</Properties>
</file>